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28"/>
  </p:notesMasterIdLst>
  <p:sldIdLst>
    <p:sldId id="661" r:id="rId2"/>
    <p:sldId id="805" r:id="rId3"/>
    <p:sldId id="912" r:id="rId4"/>
    <p:sldId id="913" r:id="rId5"/>
    <p:sldId id="914" r:id="rId6"/>
    <p:sldId id="915" r:id="rId7"/>
    <p:sldId id="916" r:id="rId8"/>
    <p:sldId id="926" r:id="rId9"/>
    <p:sldId id="918" r:id="rId10"/>
    <p:sldId id="936" r:id="rId11"/>
    <p:sldId id="943" r:id="rId12"/>
    <p:sldId id="944" r:id="rId13"/>
    <p:sldId id="945" r:id="rId14"/>
    <p:sldId id="946" r:id="rId15"/>
    <p:sldId id="947" r:id="rId16"/>
    <p:sldId id="948" r:id="rId17"/>
    <p:sldId id="909" r:id="rId18"/>
    <p:sldId id="895" r:id="rId19"/>
    <p:sldId id="896" r:id="rId20"/>
    <p:sldId id="845" r:id="rId21"/>
    <p:sldId id="887" r:id="rId22"/>
    <p:sldId id="927" r:id="rId23"/>
    <p:sldId id="859" r:id="rId24"/>
    <p:sldId id="884" r:id="rId25"/>
    <p:sldId id="862" r:id="rId26"/>
    <p:sldId id="876" r:id="rId27"/>
  </p:sldIdLst>
  <p:sldSz cx="9144000" cy="6858000" type="screen4x3"/>
  <p:notesSz cx="6858000" cy="9144000"/>
  <p:defaultTextStyle>
    <a:defPPr>
      <a:defRPr lang="en-US"/>
    </a:defPPr>
    <a:lvl1pPr algn="ctr" rtl="0" eaLnBrk="0" fontAlgn="base" hangingPunct="0">
      <a:spcBef>
        <a:spcPct val="0"/>
      </a:spcBef>
      <a:spcAft>
        <a:spcPct val="0"/>
      </a:spcAft>
      <a:defRPr kern="1200">
        <a:solidFill>
          <a:schemeClr val="tx1"/>
        </a:solidFill>
        <a:latin typeface="Arial" charset="0"/>
        <a:ea typeface="+mn-ea"/>
        <a:cs typeface="+mn-cs"/>
      </a:defRPr>
    </a:lvl1pPr>
    <a:lvl2pPr marL="457200" algn="ctr" rtl="0" eaLnBrk="0" fontAlgn="base" hangingPunct="0">
      <a:spcBef>
        <a:spcPct val="0"/>
      </a:spcBef>
      <a:spcAft>
        <a:spcPct val="0"/>
      </a:spcAft>
      <a:defRPr kern="1200">
        <a:solidFill>
          <a:schemeClr val="tx1"/>
        </a:solidFill>
        <a:latin typeface="Arial" charset="0"/>
        <a:ea typeface="+mn-ea"/>
        <a:cs typeface="+mn-cs"/>
      </a:defRPr>
    </a:lvl2pPr>
    <a:lvl3pPr marL="914400" algn="ctr" rtl="0" eaLnBrk="0" fontAlgn="base" hangingPunct="0">
      <a:spcBef>
        <a:spcPct val="0"/>
      </a:spcBef>
      <a:spcAft>
        <a:spcPct val="0"/>
      </a:spcAft>
      <a:defRPr kern="1200">
        <a:solidFill>
          <a:schemeClr val="tx1"/>
        </a:solidFill>
        <a:latin typeface="Arial" charset="0"/>
        <a:ea typeface="+mn-ea"/>
        <a:cs typeface="+mn-cs"/>
      </a:defRPr>
    </a:lvl3pPr>
    <a:lvl4pPr marL="1371600" algn="ctr" rtl="0" eaLnBrk="0" fontAlgn="base" hangingPunct="0">
      <a:spcBef>
        <a:spcPct val="0"/>
      </a:spcBef>
      <a:spcAft>
        <a:spcPct val="0"/>
      </a:spcAft>
      <a:defRPr kern="1200">
        <a:solidFill>
          <a:schemeClr val="tx1"/>
        </a:solidFill>
        <a:latin typeface="Arial" charset="0"/>
        <a:ea typeface="+mn-ea"/>
        <a:cs typeface="+mn-cs"/>
      </a:defRPr>
    </a:lvl4pPr>
    <a:lvl5pPr marL="1828800" algn="ctr"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FB8DF3"/>
    <a:srgbClr val="B3EBFF"/>
    <a:srgbClr val="FFCC00"/>
    <a:srgbClr val="FF9900"/>
    <a:srgbClr val="CC3399"/>
    <a:srgbClr val="0066CC"/>
    <a:srgbClr val="A0ECBF"/>
    <a:srgbClr val="B2B2B2"/>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74" autoAdjust="0"/>
    <p:restoredTop sz="93218" autoAdjust="0"/>
  </p:normalViewPr>
  <p:slideViewPr>
    <p:cSldViewPr>
      <p:cViewPr varScale="1">
        <p:scale>
          <a:sx n="106" d="100"/>
          <a:sy n="106" d="100"/>
        </p:scale>
        <p:origin x="1386" y="114"/>
      </p:cViewPr>
      <p:guideLst>
        <p:guide orient="horz" pos="2160"/>
        <p:guide pos="2880"/>
      </p:guideLst>
    </p:cSldViewPr>
  </p:slideViewPr>
  <p:outlineViewPr>
    <p:cViewPr>
      <p:scale>
        <a:sx n="33" d="100"/>
        <a:sy n="33" d="100"/>
      </p:scale>
      <p:origin x="0" y="5142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E3FFDF-6D94-4697-91D8-1DC968685087}" type="datetimeFigureOut">
              <a:rPr lang="ru-RU" smtClean="0"/>
              <a:pPr/>
              <a:t>11.12.2025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F93859-8EB5-48F4-A395-B4B70771D975}" type="slidenum">
              <a:rPr lang="ru-RU" smtClean="0"/>
              <a:pPr/>
              <a:t>‹#›</a:t>
            </a:fld>
            <a:endParaRPr lang="ru-RU"/>
          </a:p>
        </p:txBody>
      </p:sp>
    </p:spTree>
    <p:extLst>
      <p:ext uri="{BB962C8B-B14F-4D97-AF65-F5344CB8AC3E}">
        <p14:creationId xmlns:p14="http://schemas.microsoft.com/office/powerpoint/2010/main" val="65163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0F93859-8EB5-48F4-A395-B4B70771D975}" type="slidenum">
              <a:rPr lang="ru-RU" smtClean="0"/>
              <a:pPr/>
              <a:t>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Образ слайда 1"/>
          <p:cNvSpPr>
            <a:spLocks noGrp="1" noRot="1" noChangeAspect="1" noTextEdit="1"/>
          </p:cNvSpPr>
          <p:nvPr>
            <p:ph type="sldImg"/>
          </p:nvPr>
        </p:nvSpPr>
        <p:spPr bwMode="auto">
          <a:noFill/>
          <a:ln>
            <a:solidFill>
              <a:srgbClr val="000000"/>
            </a:solidFill>
            <a:miter lim="800000"/>
            <a:headEnd/>
            <a:tailEnd/>
          </a:ln>
        </p:spPr>
      </p:sp>
      <p:sp>
        <p:nvSpPr>
          <p:cNvPr id="614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885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C8D31F8-7364-451A-AB68-C39E225F1520}" type="slidenum">
              <a:rPr kumimoji="0" lang="ru-RU"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ru-RU" sz="1200" b="0" i="0" u="none" strike="noStrike" kern="1200" cap="none" spc="0" normalizeH="0" baseline="0" noProof="0" smtClean="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303328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p:spPr>
      </p:sp>
      <p:sp>
        <p:nvSpPr>
          <p:cNvPr id="1741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dirty="0" smtClean="0"/>
          </a:p>
        </p:txBody>
      </p:sp>
      <p:sp>
        <p:nvSpPr>
          <p:cNvPr id="4" name="Номер слайда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B332031-32D7-4FB5-BDD8-B994A50DC15E}" type="slidenum">
              <a:rPr kumimoji="0" lang="ru-RU"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ru-RU"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579491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Образ слайда 1"/>
          <p:cNvSpPr>
            <a:spLocks noGrp="1" noRot="1" noChangeAspect="1" noTextEdit="1"/>
          </p:cNvSpPr>
          <p:nvPr>
            <p:ph type="sldImg"/>
          </p:nvPr>
        </p:nvSpPr>
        <p:spPr bwMode="auto">
          <a:noFill/>
          <a:ln>
            <a:solidFill>
              <a:srgbClr val="000000"/>
            </a:solidFill>
            <a:miter lim="800000"/>
            <a:headEnd/>
            <a:tailEnd/>
          </a:ln>
        </p:spPr>
      </p:sp>
      <p:sp>
        <p:nvSpPr>
          <p:cNvPr id="71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dirty="0" smtClean="0"/>
          </a:p>
        </p:txBody>
      </p:sp>
      <p:sp>
        <p:nvSpPr>
          <p:cNvPr id="4" name="Номер слайда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5BDE8ED-5EDD-4A24-AF74-89EF345229E8}" type="slidenum">
              <a:rPr kumimoji="0" lang="ru-RU"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ru-RU"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646526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p:spPr>
      </p:sp>
      <p:sp>
        <p:nvSpPr>
          <p:cNvPr id="215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smtClean="0"/>
          </a:p>
        </p:txBody>
      </p:sp>
      <p:sp>
        <p:nvSpPr>
          <p:cNvPr id="4" name="Номер слайда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0BB0939-87E3-4A4C-83F2-801E6E4DC567}" type="slidenum">
              <a:rPr kumimoji="0" lang="ru-RU"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ru-RU"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697428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0F93859-8EB5-48F4-A395-B4B70771D975}" type="slidenum">
              <a:rPr kumimoji="0" lang="ru-RU"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ru-RU"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68713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p:spPr>
      </p:sp>
      <p:sp>
        <p:nvSpPr>
          <p:cNvPr id="235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u="sng" smtClean="0"/>
              <a:t>Приобретено медицинское оборудование за счет средств местного бюджета:</a:t>
            </a:r>
            <a:endParaRPr lang="ru-RU" smtClean="0"/>
          </a:p>
          <a:p>
            <a:pPr eaLnBrk="1" hangingPunct="1">
              <a:spcBef>
                <a:spcPct val="0"/>
              </a:spcBef>
            </a:pPr>
            <a:r>
              <a:rPr lang="ru-RU" smtClean="0"/>
              <a:t>В 2013 году на сумму 449865,1 тыс.тенге в количестве 183 единицы</a:t>
            </a:r>
          </a:p>
          <a:p>
            <a:pPr eaLnBrk="1" hangingPunct="1">
              <a:spcBef>
                <a:spcPct val="0"/>
              </a:spcBef>
            </a:pPr>
            <a:r>
              <a:rPr lang="ru-RU" smtClean="0"/>
              <a:t>В 2014 году на сумму 154954,9 тыс.тенге в количестве 61 единица</a:t>
            </a:r>
          </a:p>
          <a:p>
            <a:pPr eaLnBrk="1" hangingPunct="1">
              <a:spcBef>
                <a:spcPct val="0"/>
              </a:spcBef>
            </a:pPr>
            <a:endParaRPr lang="ru-RU" smtClean="0"/>
          </a:p>
        </p:txBody>
      </p:sp>
      <p:sp>
        <p:nvSpPr>
          <p:cNvPr id="7578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FB5E3FE-0888-4E91-A133-248F9BA4DC11}" type="slidenum">
              <a:rPr kumimoji="0" lang="ru-RU"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ru-RU" sz="1200" b="0" i="0" u="none" strike="noStrike" kern="1200" cap="none" spc="0" normalizeH="0" baseline="0" noProof="0" smtClean="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252379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A5FFB13-6884-402B-9F66-B0259C45F3A9}" type="slidenum">
              <a:rPr lang="ru-RU" smtClean="0"/>
              <a:pPr/>
              <a:t>19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F6B0A435-6CC1-49DE-9FF2-249225192D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08805774-15D4-42F8-AA90-83BB7060E0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FC88259-33DA-4D74-A962-DBC7C59CAE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F12B0F68-51BD-4718-819F-F455988BF4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6790356B-AF77-4FA0-8A52-291F74786E0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7DA4DA7C-3904-4F57-B2ED-809F36B6C65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B1CCB663-6034-4925-8249-71E9C56337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4364DA71-7E7F-40CB-BEA9-74400939F0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D272214C-92C0-4DAC-9A8A-2052651A0DF9}"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92F5B7C-E59D-4C75-BF7A-65EF183284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F1A2ABF6-A232-42A8-A9EE-7C2CE7D6D3A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8600"/>
            <a:ext cx="9144000" cy="7620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990600"/>
            <a:ext cx="8229600" cy="609600"/>
          </a:xfrm>
        </p:spPr>
        <p:txBody>
          <a:bodyPr/>
          <a:lstStyle/>
          <a:p>
            <a:r>
              <a:rPr lang="ru-RU" smtClean="0"/>
              <a:t>Вставка диаграммы</a:t>
            </a:r>
            <a:endParaRPr lang="ru-RU"/>
          </a:p>
        </p:txBody>
      </p:sp>
      <p:sp>
        <p:nvSpPr>
          <p:cNvPr id="4" name="Дата 3"/>
          <p:cNvSpPr>
            <a:spLocks noGrp="1"/>
          </p:cNvSpPr>
          <p:nvPr>
            <p:ph type="dt" sz="half" idx="10"/>
          </p:nvPr>
        </p:nvSpPr>
        <p:spPr>
          <a:xfrm>
            <a:off x="457200" y="6243638"/>
            <a:ext cx="2133600" cy="457200"/>
          </a:xfrm>
        </p:spPr>
        <p:txBody>
          <a:bodyPr/>
          <a:lstStyle>
            <a:lvl1pPr>
              <a:defRPr/>
            </a:lvl1pPr>
          </a:lstStyle>
          <a:p>
            <a:endParaRPr lang="en-US"/>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Номер слайда 5"/>
          <p:cNvSpPr>
            <a:spLocks noGrp="1"/>
          </p:cNvSpPr>
          <p:nvPr>
            <p:ph type="sldNum" sz="quarter" idx="12"/>
          </p:nvPr>
        </p:nvSpPr>
        <p:spPr>
          <a:xfrm>
            <a:off x="6553200" y="6243638"/>
            <a:ext cx="2133600" cy="457200"/>
          </a:xfrm>
        </p:spPr>
        <p:txBody>
          <a:bodyPr/>
          <a:lstStyle>
            <a:lvl1pPr>
              <a:defRPr/>
            </a:lvl1pPr>
          </a:lstStyle>
          <a:p>
            <a:fld id="{875BDAB4-1B0B-495B-9A77-0C6BC7B3F1F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2D63AB1-FE94-43B1-84D6-4357C7C52A42}"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1124744"/>
            <a:ext cx="8032976" cy="1872208"/>
          </a:xfrm>
        </p:spPr>
        <p:txBody>
          <a:bodyPr>
            <a:normAutofit fontScale="90000"/>
            <a:scene3d>
              <a:camera prst="orthographicFront"/>
              <a:lightRig rig="freezing" dir="t">
                <a:rot lat="0" lon="0" rev="5640000"/>
              </a:lightRig>
            </a:scene3d>
            <a:sp3d extrusionH="57150" prstMaterial="flat">
              <a:bevelT w="38100" h="38100"/>
              <a:contourClr>
                <a:schemeClr val="tx2"/>
              </a:contourClr>
            </a:sp3d>
          </a:bodyPr>
          <a:lstStyle/>
          <a:p>
            <a:pPr algn="ctr"/>
            <a:r>
              <a:rPr lang="ru-RU" sz="6700" dirty="0" smtClean="0">
                <a:solidFill>
                  <a:srgbClr val="C00000"/>
                </a:solidFill>
                <a:latin typeface="Times New Roman" pitchFamily="18" charset="0"/>
                <a:cs typeface="Times New Roman" pitchFamily="18" charset="0"/>
              </a:rPr>
              <a:t/>
            </a:r>
            <a:br>
              <a:rPr lang="ru-RU" sz="6700" dirty="0" smtClean="0">
                <a:solidFill>
                  <a:srgbClr val="C00000"/>
                </a:solidFill>
                <a:latin typeface="Times New Roman" pitchFamily="18" charset="0"/>
                <a:cs typeface="Times New Roman" pitchFamily="18" charset="0"/>
              </a:rPr>
            </a:br>
            <a:r>
              <a:rPr lang="ru-RU" sz="6700" dirty="0" smtClean="0">
                <a:solidFill>
                  <a:srgbClr val="C00000"/>
                </a:solidFill>
                <a:latin typeface="Times New Roman" pitchFamily="18" charset="0"/>
                <a:cs typeface="Times New Roman" pitchFamily="18" charset="0"/>
              </a:rPr>
              <a:t/>
            </a:r>
            <a:br>
              <a:rPr lang="ru-RU" sz="6700" dirty="0" smtClean="0">
                <a:solidFill>
                  <a:srgbClr val="C00000"/>
                </a:solidFill>
                <a:latin typeface="Times New Roman" pitchFamily="18" charset="0"/>
                <a:cs typeface="Times New Roman" pitchFamily="18" charset="0"/>
              </a:rPr>
            </a:br>
            <a:r>
              <a:rPr lang="ru-RU" sz="6700" dirty="0" smtClean="0">
                <a:solidFill>
                  <a:srgbClr val="C00000"/>
                </a:solidFill>
                <a:latin typeface="Times New Roman" pitchFamily="18" charset="0"/>
                <a:cs typeface="Times New Roman" pitchFamily="18" charset="0"/>
              </a:rPr>
              <a:t>202</a:t>
            </a:r>
            <a:r>
              <a:rPr lang="en-US" sz="6700" dirty="0" smtClean="0">
                <a:solidFill>
                  <a:srgbClr val="C00000"/>
                </a:solidFill>
                <a:latin typeface="Times New Roman" pitchFamily="18" charset="0"/>
                <a:cs typeface="Times New Roman" pitchFamily="18" charset="0"/>
              </a:rPr>
              <a:t>5</a:t>
            </a:r>
            <a:r>
              <a:rPr lang="ru-RU" sz="6700" dirty="0" smtClean="0">
                <a:solidFill>
                  <a:srgbClr val="C00000"/>
                </a:solidFill>
                <a:latin typeface="Times New Roman" pitchFamily="18" charset="0"/>
                <a:cs typeface="Times New Roman" pitchFamily="18" charset="0"/>
              </a:rPr>
              <a:t> </a:t>
            </a:r>
            <a:r>
              <a:rPr lang="ru-RU" sz="6700" dirty="0" err="1" smtClean="0">
                <a:solidFill>
                  <a:srgbClr val="C00000"/>
                </a:solidFill>
                <a:latin typeface="Times New Roman" pitchFamily="18" charset="0"/>
                <a:cs typeface="Times New Roman" pitchFamily="18" charset="0"/>
              </a:rPr>
              <a:t>жылдың </a:t>
            </a:r>
            <a:r>
              <a:rPr lang="ru-RU" sz="6700" dirty="0" smtClean="0">
                <a:solidFill>
                  <a:srgbClr val="C00000"/>
                </a:solidFill>
                <a:latin typeface="Times New Roman" pitchFamily="18" charset="0"/>
                <a:cs typeface="Times New Roman" pitchFamily="18" charset="0"/>
              </a:rPr>
              <a:t>9 </a:t>
            </a:r>
            <a:r>
              <a:rPr lang="ru-RU" sz="6700" dirty="0" err="1" smtClean="0">
                <a:solidFill>
                  <a:srgbClr val="C00000"/>
                </a:solidFill>
                <a:latin typeface="Times New Roman" pitchFamily="18" charset="0"/>
                <a:cs typeface="Times New Roman" pitchFamily="18" charset="0"/>
              </a:rPr>
              <a:t>айлық есебі</a:t>
            </a:r>
            <a:endParaRPr lang="ru-RU" sz="5300" dirty="0">
              <a:ln>
                <a:solidFill>
                  <a:srgbClr val="C00000"/>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67544" y="2564904"/>
            <a:ext cx="8358246" cy="2736304"/>
          </a:xfrm>
        </p:spPr>
        <p:txBody>
          <a:bodyPr>
            <a:noAutofit/>
          </a:bodyPr>
          <a:lstStyle/>
          <a:p>
            <a:pPr algn="ctr"/>
            <a:endParaRPr lang="ru-RU" sz="20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ru-RU" sz="20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r>
              <a:rPr lang="kk-KZ" sz="2000" b="1" dirty="0" smtClean="0"/>
              <a:t>ШЖҚ «Кентау қалалық ауруханасы»  МКК </a:t>
            </a:r>
          </a:p>
          <a:p>
            <a:pPr algn="ct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Кентау</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қаласы</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p>
          <a:p>
            <a:pPr algn="ct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Конаев</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даңғылы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№26.</a:t>
            </a:r>
          </a:p>
          <a:p>
            <a:endParaRPr lang="ru-RU" sz="4000" b="1" dirty="0">
              <a:solidFill>
                <a:schemeClr val="tx1"/>
              </a:solidFill>
              <a:latin typeface="Times New Roman" pitchFamily="18" charset="0"/>
              <a:cs typeface="Times New Roman" pitchFamily="18" charset="0"/>
            </a:endParaRPr>
          </a:p>
        </p:txBody>
      </p:sp>
      <p:sp>
        <p:nvSpPr>
          <p:cNvPr id="4" name="Прямоугольник 3"/>
          <p:cNvSpPr/>
          <p:nvPr/>
        </p:nvSpPr>
        <p:spPr>
          <a:xfrm>
            <a:off x="4283968" y="6014322"/>
            <a:ext cx="4680520" cy="400110"/>
          </a:xfrm>
          <a:prstGeom prst="rect">
            <a:avLst/>
          </a:prstGeom>
        </p:spPr>
        <p:txBody>
          <a:bodyPr wrap="square">
            <a:spAutoFit/>
          </a:bodyPr>
          <a:lstStyle/>
          <a:p>
            <a:r>
              <a:rPr lang="ru-RU" sz="2000" b="1" dirty="0" err="1" smtClean="0">
                <a:latin typeface="Times New Roman" pitchFamily="18" charset="0"/>
                <a:cs typeface="Times New Roman" pitchFamily="18" charset="0"/>
              </a:rPr>
              <a:t>Басшы</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Утебаев</a:t>
            </a:r>
            <a:r>
              <a:rPr lang="ru-RU" sz="2000" b="1" dirty="0" smtClean="0">
                <a:latin typeface="Times New Roman" pitchFamily="18" charset="0"/>
                <a:cs typeface="Times New Roman" pitchFamily="18" charset="0"/>
              </a:rPr>
              <a:t> А.Б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5524507" y="4143380"/>
            <a:ext cx="3405211" cy="2500306"/>
          </a:xfrm>
          <a:prstGeom prst="rect">
            <a:avLst/>
          </a:prstGeom>
          <a:noFill/>
          <a:ln w="9525">
            <a:noFill/>
            <a:miter lim="800000"/>
            <a:headEnd/>
            <a:tailEnd/>
          </a:ln>
          <a:effectLst/>
        </p:spPr>
      </p:pic>
      <p:sp>
        <p:nvSpPr>
          <p:cNvPr id="7" name="TextBox 6"/>
          <p:cNvSpPr txBox="1"/>
          <p:nvPr/>
        </p:nvSpPr>
        <p:spPr>
          <a:xfrm>
            <a:off x="428596" y="214290"/>
            <a:ext cx="8501122" cy="5447645"/>
          </a:xfrm>
          <a:prstGeom prst="rect">
            <a:avLst/>
          </a:prstGeom>
          <a:noFill/>
        </p:spPr>
        <p:txBody>
          <a:bodyPr wrap="square" rtlCol="0">
            <a:spAutoFit/>
          </a:bodyPr>
          <a:lstStyle/>
          <a:p>
            <a:endParaRPr lang="en-US" sz="2800" b="1" dirty="0" smtClean="0">
              <a:solidFill>
                <a:srgbClr val="C00000"/>
              </a:solidFill>
              <a:latin typeface="+mn-lt"/>
            </a:endParaRPr>
          </a:p>
          <a:p>
            <a:r>
              <a:rPr lang="kk-KZ" sz="2800" b="1" dirty="0" smtClean="0">
                <a:solidFill>
                  <a:srgbClr val="FF0000"/>
                </a:solidFill>
              </a:rPr>
              <a:t>ШЖҚ «Кентау қалалық ауруханасы»  МКК Түркістан облысы қоғамдық денсаулық басқармасы </a:t>
            </a:r>
            <a:endParaRPr lang="ru-RU" sz="2800" b="1" dirty="0" smtClean="0">
              <a:solidFill>
                <a:srgbClr val="FF0000"/>
              </a:solidFill>
              <a:latin typeface="+mn-lt"/>
            </a:endParaRPr>
          </a:p>
          <a:p>
            <a:endParaRPr lang="en-US" sz="2800" b="1" dirty="0" smtClean="0">
              <a:solidFill>
                <a:srgbClr val="C00000"/>
              </a:solidFill>
              <a:latin typeface="+mn-lt"/>
            </a:endParaRPr>
          </a:p>
          <a:p>
            <a:endParaRPr lang="ru-RU" sz="2800" b="1" dirty="0" smtClean="0">
              <a:solidFill>
                <a:srgbClr val="C00000"/>
              </a:solidFill>
              <a:latin typeface="+mn-lt"/>
            </a:endParaRPr>
          </a:p>
          <a:p>
            <a:pPr algn="l"/>
            <a:r>
              <a:rPr lang="ru-RU" sz="2400" b="1" dirty="0" err="1" smtClean="0">
                <a:solidFill>
                  <a:srgbClr val="C00000"/>
                </a:solidFill>
                <a:latin typeface="+mn-lt"/>
              </a:rPr>
              <a:t>Басшы</a:t>
            </a:r>
            <a:r>
              <a:rPr lang="ru-RU" sz="2400" b="1" dirty="0" smtClean="0">
                <a:solidFill>
                  <a:srgbClr val="C00000"/>
                </a:solidFill>
                <a:latin typeface="+mn-lt"/>
              </a:rPr>
              <a:t>:  </a:t>
            </a:r>
            <a:r>
              <a:rPr lang="ru-RU" sz="2400" b="1" dirty="0" err="1" smtClean="0">
                <a:solidFill>
                  <a:srgbClr val="C00000"/>
                </a:solidFill>
                <a:latin typeface="+mn-lt"/>
              </a:rPr>
              <a:t>Утебаев</a:t>
            </a:r>
            <a:r>
              <a:rPr lang="ru-RU" sz="2400" b="1" dirty="0" smtClean="0">
                <a:solidFill>
                  <a:srgbClr val="C00000"/>
                </a:solidFill>
                <a:latin typeface="+mn-lt"/>
              </a:rPr>
              <a:t> </a:t>
            </a:r>
            <a:r>
              <a:rPr lang="ru-RU" sz="2400" b="1" dirty="0" err="1" smtClean="0">
                <a:solidFill>
                  <a:srgbClr val="C00000"/>
                </a:solidFill>
                <a:latin typeface="+mn-lt"/>
              </a:rPr>
              <a:t>Асылбек</a:t>
            </a:r>
            <a:r>
              <a:rPr lang="ru-RU" sz="2400" b="1" dirty="0" smtClean="0">
                <a:solidFill>
                  <a:srgbClr val="C00000"/>
                </a:solidFill>
                <a:latin typeface="+mn-lt"/>
              </a:rPr>
              <a:t> </a:t>
            </a:r>
            <a:r>
              <a:rPr lang="ru-RU" sz="2400" b="1" dirty="0" err="1" smtClean="0">
                <a:solidFill>
                  <a:srgbClr val="C00000"/>
                </a:solidFill>
                <a:latin typeface="+mn-lt"/>
              </a:rPr>
              <a:t>Бахытбекович</a:t>
            </a:r>
            <a:endParaRPr lang="ru-RU" sz="2400" b="1" dirty="0" smtClean="0">
              <a:solidFill>
                <a:srgbClr val="C00000"/>
              </a:solidFill>
              <a:latin typeface="+mn-lt"/>
            </a:endParaRPr>
          </a:p>
          <a:p>
            <a:pPr algn="l"/>
            <a:r>
              <a:rPr lang="ru-RU" sz="2400" b="1" dirty="0" err="1" smtClean="0">
                <a:solidFill>
                  <a:srgbClr val="C00000"/>
                </a:solidFill>
                <a:latin typeface="+mn-lt"/>
              </a:rPr>
              <a:t>Жалпы</a:t>
            </a:r>
            <a:r>
              <a:rPr lang="ru-RU" sz="2400" b="1" dirty="0" smtClean="0">
                <a:solidFill>
                  <a:srgbClr val="C00000"/>
                </a:solidFill>
                <a:latin typeface="+mn-lt"/>
              </a:rPr>
              <a:t> </a:t>
            </a:r>
            <a:r>
              <a:rPr lang="ru-RU" sz="2400" b="1" dirty="0" err="1" smtClean="0">
                <a:solidFill>
                  <a:srgbClr val="C00000"/>
                </a:solidFill>
                <a:latin typeface="+mn-lt"/>
              </a:rPr>
              <a:t>ауданы</a:t>
            </a:r>
            <a:r>
              <a:rPr lang="ru-RU" sz="2400" b="1" dirty="0" smtClean="0">
                <a:solidFill>
                  <a:srgbClr val="C00000"/>
                </a:solidFill>
                <a:latin typeface="+mn-lt"/>
              </a:rPr>
              <a:t>:         35 637 кв.м</a:t>
            </a:r>
          </a:p>
          <a:p>
            <a:pPr algn="l"/>
            <a:r>
              <a:rPr lang="ru-RU" sz="2400" b="1" dirty="0" err="1" smtClean="0">
                <a:solidFill>
                  <a:srgbClr val="C00000"/>
                </a:solidFill>
                <a:latin typeface="+mn-lt"/>
              </a:rPr>
              <a:t>Ғимараттың жалпы</a:t>
            </a:r>
            <a:r>
              <a:rPr lang="ru-RU" sz="2400" b="1" dirty="0" smtClean="0">
                <a:solidFill>
                  <a:srgbClr val="C00000"/>
                </a:solidFill>
                <a:latin typeface="+mn-lt"/>
              </a:rPr>
              <a:t> </a:t>
            </a:r>
            <a:r>
              <a:rPr lang="ru-RU" sz="2400" b="1" dirty="0" err="1" smtClean="0">
                <a:solidFill>
                  <a:srgbClr val="C00000"/>
                </a:solidFill>
                <a:latin typeface="+mn-lt"/>
              </a:rPr>
              <a:t>ауданы</a:t>
            </a:r>
            <a:r>
              <a:rPr lang="ru-RU" sz="2400" b="1" dirty="0" smtClean="0">
                <a:solidFill>
                  <a:srgbClr val="C00000"/>
                </a:solidFill>
                <a:latin typeface="+mn-lt"/>
              </a:rPr>
              <a:t>:   9695,33 кв.м</a:t>
            </a:r>
          </a:p>
          <a:p>
            <a:pPr algn="l"/>
            <a:r>
              <a:rPr lang="ru-RU" sz="2400" b="1" dirty="0" err="1" smtClean="0">
                <a:solidFill>
                  <a:srgbClr val="C00000"/>
                </a:solidFill>
                <a:latin typeface="+mn-lt"/>
              </a:rPr>
              <a:t>Үй жайлар</a:t>
            </a:r>
            <a:r>
              <a:rPr lang="ru-RU" sz="2400" b="1" dirty="0" smtClean="0">
                <a:solidFill>
                  <a:srgbClr val="C00000"/>
                </a:solidFill>
                <a:latin typeface="+mn-lt"/>
              </a:rPr>
              <a:t> саны:             499</a:t>
            </a:r>
          </a:p>
          <a:p>
            <a:pPr algn="l"/>
            <a:r>
              <a:rPr lang="ru-RU" sz="2400" b="1" dirty="0" err="1" smtClean="0">
                <a:solidFill>
                  <a:srgbClr val="C00000"/>
                </a:solidFill>
                <a:latin typeface="+mn-lt"/>
              </a:rPr>
              <a:t>Соғылған жыл</a:t>
            </a:r>
            <a:r>
              <a:rPr lang="ru-RU" sz="2400" b="1" dirty="0" smtClean="0">
                <a:solidFill>
                  <a:srgbClr val="C00000"/>
                </a:solidFill>
                <a:latin typeface="+mn-lt"/>
              </a:rPr>
              <a:t>:                    1984 ж.</a:t>
            </a:r>
          </a:p>
          <a:p>
            <a:pPr algn="l"/>
            <a:r>
              <a:rPr lang="ru-RU" sz="2400" b="1" dirty="0" err="1" smtClean="0">
                <a:solidFill>
                  <a:srgbClr val="C00000"/>
                </a:solidFill>
                <a:latin typeface="+mn-lt"/>
              </a:rPr>
              <a:t>Қызметкерлер </a:t>
            </a:r>
            <a:r>
              <a:rPr lang="ru-RU" sz="2400" b="1" dirty="0" smtClean="0">
                <a:solidFill>
                  <a:srgbClr val="C00000"/>
                </a:solidFill>
                <a:latin typeface="+mn-lt"/>
              </a:rPr>
              <a:t>саны:  514</a:t>
            </a:r>
            <a:endParaRPr lang="ru-RU" sz="2400" b="1" dirty="0" smtClean="0">
              <a:solidFill>
                <a:srgbClr val="C00000"/>
              </a:solidFill>
            </a:endParaRPr>
          </a:p>
          <a:p>
            <a:endParaRPr lang="ru-RU" dirty="0" smtClean="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79912" y="260648"/>
            <a:ext cx="1304716" cy="400110"/>
          </a:xfrm>
          <a:prstGeom prst="rect">
            <a:avLst/>
          </a:prstGeom>
          <a:noFill/>
        </p:spPr>
        <p:txBody>
          <a:bodyPr wrap="none" rtlCol="0">
            <a:spAutoFit/>
          </a:bodyPr>
          <a:lstStyle/>
          <a:p>
            <a:r>
              <a:rPr lang="kk-KZ" sz="2000" b="1" dirty="0" smtClean="0">
                <a:latin typeface="Times New Roman" pitchFamily="18" charset="0"/>
                <a:cs typeface="Times New Roman" pitchFamily="18" charset="0"/>
              </a:rPr>
              <a:t>Мазмұны</a:t>
            </a:r>
            <a:endParaRPr lang="ru-RU" sz="2000" b="1" dirty="0">
              <a:latin typeface="Times New Roman" pitchFamily="18" charset="0"/>
              <a:cs typeface="Times New Roman" pitchFamily="18" charset="0"/>
            </a:endParaRPr>
          </a:p>
        </p:txBody>
      </p:sp>
      <p:sp>
        <p:nvSpPr>
          <p:cNvPr id="7" name="TextBox 6"/>
          <p:cNvSpPr txBox="1"/>
          <p:nvPr/>
        </p:nvSpPr>
        <p:spPr>
          <a:xfrm>
            <a:off x="1043608" y="951324"/>
            <a:ext cx="7560840" cy="7017306"/>
          </a:xfrm>
          <a:prstGeom prst="rect">
            <a:avLst/>
          </a:prstGeom>
          <a:noFill/>
          <a:ln>
            <a:noFill/>
          </a:ln>
        </p:spPr>
        <p:txBody>
          <a:bodyPr wrap="square" rtlCol="0">
            <a:spAutoFit/>
          </a:bodyPr>
          <a:lstStyle/>
          <a:p>
            <a:pPr algn="l"/>
            <a:r>
              <a:rPr lang="kk-KZ" sz="1600" b="1" dirty="0" smtClean="0">
                <a:latin typeface="Times New Roman" pitchFamily="18" charset="0"/>
                <a:cs typeface="Times New Roman" pitchFamily="18" charset="0"/>
              </a:rPr>
              <a:t>1 Бөлім. Медициналық ұйымның жалпы сипаттамасы.</a:t>
            </a:r>
          </a:p>
          <a:p>
            <a:pPr algn="l"/>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1.1  Аурухананың құрылымы</a:t>
            </a:r>
          </a:p>
          <a:p>
            <a:pPr algn="l"/>
            <a:r>
              <a:rPr lang="kk-KZ" sz="1600" dirty="0" smtClean="0">
                <a:latin typeface="Times New Roman" pitchFamily="18" charset="0"/>
                <a:cs typeface="Times New Roman" pitchFamily="18" charset="0"/>
              </a:rPr>
              <a:t>   1.2  Маман ресурстары</a:t>
            </a:r>
          </a:p>
          <a:p>
            <a:pPr algn="l"/>
            <a:endParaRPr lang="kk-KZ" sz="1600" dirty="0" smtClean="0">
              <a:latin typeface="Times New Roman" pitchFamily="18" charset="0"/>
              <a:cs typeface="Times New Roman" pitchFamily="18" charset="0"/>
            </a:endParaRPr>
          </a:p>
          <a:p>
            <a:pPr algn="l"/>
            <a:r>
              <a:rPr lang="kk-KZ" sz="1600" b="1" dirty="0" smtClean="0">
                <a:latin typeface="Times New Roman" pitchFamily="18" charset="0"/>
                <a:cs typeface="Times New Roman" pitchFamily="18" charset="0"/>
              </a:rPr>
              <a:t>2  Бөлім. Аурухананың бюджеті</a:t>
            </a:r>
          </a:p>
          <a:p>
            <a:pPr algn="l"/>
            <a:r>
              <a:rPr lang="kk-KZ" sz="1600" b="1" dirty="0" smtClean="0">
                <a:solidFill>
                  <a:srgbClr val="FF0000"/>
                </a:solidFill>
                <a:latin typeface="Times New Roman" pitchFamily="18" charset="0"/>
                <a:cs typeface="Times New Roman" pitchFamily="18" charset="0"/>
              </a:rPr>
              <a:t>    </a:t>
            </a:r>
            <a:r>
              <a:rPr lang="kk-KZ" sz="1400" dirty="0" smtClean="0">
                <a:latin typeface="Times New Roman" pitchFamily="18" charset="0"/>
                <a:cs typeface="Times New Roman" pitchFamily="18" charset="0"/>
              </a:rPr>
              <a:t>2.1</a:t>
            </a:r>
            <a:r>
              <a:rPr lang="kk-KZ" sz="1600" b="1" dirty="0" smtClean="0">
                <a:latin typeface="Times New Roman" pitchFamily="18" charset="0"/>
                <a:cs typeface="Times New Roman" pitchFamily="18" charset="0"/>
              </a:rPr>
              <a:t> </a:t>
            </a:r>
            <a:r>
              <a:rPr lang="kk-KZ" sz="1400" dirty="0" smtClean="0">
                <a:latin typeface="+mn-lt"/>
              </a:rPr>
              <a:t>Бір науқасқа шығындар</a:t>
            </a:r>
            <a:r>
              <a:rPr lang="kk-KZ" sz="1400" b="1" dirty="0" smtClean="0">
                <a:solidFill>
                  <a:srgbClr val="FF0000"/>
                </a:solidFill>
              </a:rPr>
              <a:t> </a:t>
            </a:r>
          </a:p>
          <a:p>
            <a:pPr algn="l"/>
            <a:r>
              <a:rPr lang="kk-KZ" sz="1400" b="1" dirty="0" smtClean="0">
                <a:solidFill>
                  <a:srgbClr val="FF0000"/>
                </a:solidFill>
                <a:latin typeface="+mn-lt"/>
              </a:rPr>
              <a:t>     </a:t>
            </a:r>
            <a:r>
              <a:rPr lang="kk-KZ" sz="1400" dirty="0" smtClean="0">
                <a:latin typeface="+mn-lt"/>
              </a:rPr>
              <a:t>2.2  Медициналық көмектің кепілдендірілген көлемі шеңберіндегі   амбулаториялық-  </a:t>
            </a:r>
            <a:r>
              <a:rPr lang="kk-KZ" sz="1400" dirty="0" smtClean="0">
                <a:latin typeface="+mn-lt"/>
              </a:rPr>
              <a:t>   емханалық </a:t>
            </a:r>
            <a:r>
              <a:rPr lang="kk-KZ" sz="1400" dirty="0" smtClean="0">
                <a:latin typeface="+mn-lt"/>
              </a:rPr>
              <a:t>көмектен түскен кіріс</a:t>
            </a:r>
            <a:r>
              <a:rPr lang="ru-RU" sz="1400" dirty="0" smtClean="0">
                <a:ln w="10541" cmpd="sng">
                  <a:solidFill>
                    <a:schemeClr val="accent1">
                      <a:shade val="88000"/>
                      <a:satMod val="110000"/>
                    </a:schemeClr>
                  </a:solidFill>
                  <a:prstDash val="solid"/>
                </a:ln>
                <a:latin typeface="+mn-lt"/>
                <a:cs typeface="Times New Roman" pitchFamily="18" charset="0"/>
              </a:rPr>
              <a:t>. </a:t>
            </a:r>
          </a:p>
          <a:p>
            <a:pPr algn="l"/>
            <a:r>
              <a:rPr lang="ru-RU" sz="1400" b="1" dirty="0" smtClean="0">
                <a:ln w="10541" cmpd="sng">
                  <a:solidFill>
                    <a:schemeClr val="accent1">
                      <a:shade val="88000"/>
                      <a:satMod val="110000"/>
                    </a:schemeClr>
                  </a:solidFill>
                  <a:prstDash val="solid"/>
                </a:ln>
                <a:solidFill>
                  <a:srgbClr val="FF0000"/>
                </a:solidFill>
                <a:latin typeface="+mn-lt"/>
                <a:cs typeface="Times New Roman" pitchFamily="18" charset="0"/>
              </a:rPr>
              <a:t>     </a:t>
            </a:r>
            <a:r>
              <a:rPr lang="kk-KZ" sz="1400" dirty="0" smtClean="0">
                <a:latin typeface="+mn-lt"/>
              </a:rPr>
              <a:t>2.3   Ақылы қызметтер туралы есеп (ш.есеп). </a:t>
            </a:r>
          </a:p>
          <a:p>
            <a:pPr algn="l"/>
            <a:r>
              <a:rPr lang="kk-KZ" sz="1400" dirty="0" smtClean="0">
                <a:latin typeface="+mn-lt"/>
              </a:rPr>
              <a:t>     2.4   </a:t>
            </a:r>
            <a:r>
              <a:rPr lang="kk-KZ" sz="1400" dirty="0" smtClean="0">
                <a:latin typeface="+mn-lt"/>
              </a:rPr>
              <a:t>2025 </a:t>
            </a:r>
            <a:r>
              <a:rPr lang="kk-KZ" sz="1400" dirty="0" smtClean="0">
                <a:latin typeface="+mn-lt"/>
              </a:rPr>
              <a:t>жылғы 9 айға арналған «аурухана» мемлекеттік тапсырысының жоспарын орындау.</a:t>
            </a:r>
            <a:endParaRPr lang="kk-KZ" sz="1400" dirty="0" smtClean="0">
              <a:latin typeface="+mn-lt"/>
              <a:cs typeface="Times New Roman" pitchFamily="18" charset="0"/>
            </a:endParaRPr>
          </a:p>
          <a:p>
            <a:pPr algn="l"/>
            <a:r>
              <a:rPr lang="ru-RU" sz="1400" dirty="0" smtClean="0">
                <a:latin typeface="Times New Roman" pitchFamily="18" charset="0"/>
                <a:cs typeface="Times New Roman" pitchFamily="18" charset="0"/>
              </a:rPr>
              <a:t>     2.5   </a:t>
            </a:r>
            <a:r>
              <a:rPr lang="ru-RU" sz="1400" dirty="0" err="1" smtClean="0">
                <a:latin typeface="Times New Roman" pitchFamily="18" charset="0"/>
                <a:cs typeface="Times New Roman" pitchFamily="18" charset="0"/>
              </a:rPr>
              <a:t>Материалдық </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техникалық </a:t>
            </a:r>
            <a:r>
              <a:rPr lang="ru-RU" sz="1400" dirty="0" smtClean="0">
                <a:latin typeface="Times New Roman" pitchFamily="18" charset="0"/>
                <a:cs typeface="Times New Roman" pitchFamily="18" charset="0"/>
              </a:rPr>
              <a:t>база.</a:t>
            </a:r>
          </a:p>
          <a:p>
            <a:pPr algn="l"/>
            <a:r>
              <a:rPr lang="kk-KZ" sz="1400" dirty="0" smtClean="0">
                <a:latin typeface="Times New Roman" pitchFamily="18" charset="0"/>
                <a:cs typeface="Times New Roman" pitchFamily="18" charset="0"/>
              </a:rPr>
              <a:t>     2.6   Негізгі медициналық-экономикалық көрсеткіш. </a:t>
            </a:r>
            <a:endParaRPr lang="ru-RU" sz="1400" dirty="0" smtClean="0">
              <a:latin typeface="Times New Roman" pitchFamily="18" charset="0"/>
              <a:cs typeface="Times New Roman" pitchFamily="18" charset="0"/>
            </a:endParaRPr>
          </a:p>
          <a:p>
            <a:pPr algn="l"/>
            <a:r>
              <a:rPr lang="ru-RU" sz="1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kk-KZ" sz="1600" dirty="0" smtClean="0">
              <a:latin typeface="Times New Roman" pitchFamily="18" charset="0"/>
              <a:cs typeface="Times New Roman" pitchFamily="18" charset="0"/>
            </a:endParaRPr>
          </a:p>
          <a:p>
            <a:pPr algn="l"/>
            <a:r>
              <a:rPr lang="kk-KZ" sz="1600" b="1" dirty="0" smtClean="0">
                <a:latin typeface="Times New Roman" pitchFamily="18" charset="0"/>
                <a:cs typeface="Times New Roman" pitchFamily="18" charset="0"/>
              </a:rPr>
              <a:t>3 Бөлім. Аурухананың 202</a:t>
            </a:r>
            <a:r>
              <a:rPr lang="en-US" sz="1600" b="1" dirty="0" smtClean="0">
                <a:latin typeface="Times New Roman" pitchFamily="18" charset="0"/>
                <a:cs typeface="Times New Roman" pitchFamily="18" charset="0"/>
              </a:rPr>
              <a:t>5</a:t>
            </a:r>
            <a:r>
              <a:rPr lang="kk-KZ" sz="1600" b="1" dirty="0" smtClean="0">
                <a:latin typeface="Times New Roman" pitchFamily="18" charset="0"/>
                <a:cs typeface="Times New Roman" pitchFamily="18" charset="0"/>
              </a:rPr>
              <a:t> жылдық сапалық  көрсеткіштері</a:t>
            </a:r>
          </a:p>
          <a:p>
            <a:pPr algn="l"/>
            <a:r>
              <a:rPr lang="kk-KZ" sz="1600" dirty="0" smtClean="0">
                <a:latin typeface="Times New Roman" pitchFamily="18" charset="0"/>
                <a:cs typeface="Times New Roman" pitchFamily="18" charset="0"/>
              </a:rPr>
              <a:t>  3.1 Медициналық көмектің сапалық көрсеткіші.</a:t>
            </a:r>
            <a:endParaRPr lang="kk-KZ" sz="1600" b="1" dirty="0" smtClean="0">
              <a:latin typeface="Times New Roman" pitchFamily="18" charset="0"/>
              <a:cs typeface="Times New Roman" pitchFamily="18" charset="0"/>
            </a:endParaRPr>
          </a:p>
          <a:p>
            <a:pPr algn="l"/>
            <a:r>
              <a:rPr lang="kk-KZ" sz="1600" dirty="0" smtClean="0">
                <a:latin typeface="Times New Roman" pitchFamily="18" charset="0"/>
                <a:cs typeface="Times New Roman" pitchFamily="18" charset="0"/>
              </a:rPr>
              <a:t>  3.2 </a:t>
            </a:r>
            <a:r>
              <a:rPr lang="ru-RU" sz="1600" dirty="0" err="1" smtClean="0">
                <a:latin typeface="Times New Roman" pitchFamily="18" charset="0"/>
                <a:cs typeface="Times New Roman" pitchFamily="18" charset="0"/>
              </a:rPr>
              <a:t>Хирургиялық  бейінді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бөлімдердің  хирургиялық белсенділігі</a:t>
            </a:r>
            <a:endParaRPr lang="ru-RU" sz="1600" dirty="0" smtClean="0">
              <a:latin typeface="Times New Roman" pitchFamily="18" charset="0"/>
              <a:cs typeface="Times New Roman" pitchFamily="18" charset="0"/>
            </a:endParaRPr>
          </a:p>
          <a:p>
            <a:pPr algn="l"/>
            <a:r>
              <a:rPr lang="kk-KZ" sz="1600" dirty="0" smtClean="0">
                <a:latin typeface="Times New Roman" pitchFamily="18" charset="0"/>
                <a:cs typeface="Times New Roman" pitchFamily="18" charset="0"/>
              </a:rPr>
              <a:t>  </a:t>
            </a:r>
            <a:r>
              <a:rPr lang="kk-KZ" sz="1600" b="1" dirty="0" smtClean="0">
                <a:latin typeface="Times New Roman" pitchFamily="18" charset="0"/>
                <a:cs typeface="Times New Roman" pitchFamily="18" charset="0"/>
              </a:rPr>
              <a:t>3</a:t>
            </a:r>
            <a:r>
              <a:rPr lang="kk-KZ" sz="1600" dirty="0" smtClean="0">
                <a:latin typeface="Times New Roman" pitchFamily="18" charset="0"/>
                <a:cs typeface="Times New Roman" pitchFamily="18" charset="0"/>
              </a:rPr>
              <a:t>.3</a:t>
            </a:r>
            <a:r>
              <a:rPr lang="kk-KZ" sz="1600" b="1"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202</a:t>
            </a:r>
            <a:r>
              <a:rPr lang="en-US" sz="1600" dirty="0" smtClean="0">
                <a:latin typeface="Times New Roman" pitchFamily="18" charset="0"/>
                <a:cs typeface="Times New Roman" pitchFamily="18" charset="0"/>
              </a:rPr>
              <a:t>5</a:t>
            </a:r>
            <a:r>
              <a:rPr lang="kk-KZ" sz="1600" dirty="0" smtClean="0">
                <a:latin typeface="Times New Roman" pitchFamily="18" charset="0"/>
                <a:cs typeface="Times New Roman" pitchFamily="18" charset="0"/>
              </a:rPr>
              <a:t> жылдарға арналған жол карталары бойынша инсульт орталығының                    жылдық сараптамасы.</a:t>
            </a:r>
          </a:p>
          <a:p>
            <a:pPr algn="l"/>
            <a:r>
              <a:rPr lang="kk-KZ" sz="1600" b="1"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 3.4  202</a:t>
            </a:r>
            <a:r>
              <a:rPr lang="en-US" sz="1600" dirty="0" smtClean="0">
                <a:latin typeface="Times New Roman" pitchFamily="18" charset="0"/>
                <a:cs typeface="Times New Roman" pitchFamily="18" charset="0"/>
              </a:rPr>
              <a:t>5</a:t>
            </a:r>
            <a:r>
              <a:rPr lang="kk-KZ" sz="1600" dirty="0" smtClean="0">
                <a:latin typeface="Times New Roman" pitchFamily="18" charset="0"/>
                <a:cs typeface="Times New Roman" pitchFamily="18" charset="0"/>
              </a:rPr>
              <a:t> жылдарға арналған жол карталары бойынша миокард инфарктісі бойынша жылдық сараптамасы.</a:t>
            </a:r>
          </a:p>
          <a:p>
            <a:pPr algn="l"/>
            <a:endParaRPr lang="kk-KZ" sz="1600" b="1"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endParaRPr lang="kk-KZ" sz="1600" dirty="0">
              <a:latin typeface="Times New Roman" pitchFamily="18" charset="0"/>
              <a:cs typeface="Times New Roman" pitchFamily="18" charset="0"/>
            </a:endParaRPr>
          </a:p>
          <a:p>
            <a:endParaRPr lang="kk-KZ" sz="1600" dirty="0" smtClean="0">
              <a:latin typeface="Times New Roman" pitchFamily="18" charset="0"/>
              <a:cs typeface="Times New Roman" pitchFamily="18" charset="0"/>
            </a:endParaRPr>
          </a:p>
          <a:p>
            <a:endParaRPr lang="kk-KZ" sz="1600" dirty="0" smtClean="0">
              <a:latin typeface="Times New Roman" pitchFamily="18" charset="0"/>
              <a:cs typeface="Times New Roman" pitchFamily="18" charset="0"/>
            </a:endParaRPr>
          </a:p>
          <a:p>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a:t>
            </a:r>
          </a:p>
          <a:p>
            <a:endParaRPr lang="ru-RU" sz="1600" dirty="0">
              <a:latin typeface="Times New Roman" pitchFamily="18" charset="0"/>
              <a:cs typeface="Times New Roman" pitchFamily="18" charset="0"/>
            </a:endParaRPr>
          </a:p>
          <a:p>
            <a:endParaRPr lang="kk-KZ" sz="1600" dirty="0">
              <a:latin typeface="Times New Roman" pitchFamily="18" charset="0"/>
              <a:cs typeface="Times New Roman" pitchFamily="18" charset="0"/>
            </a:endParaRPr>
          </a:p>
          <a:p>
            <a:endParaRPr lang="ru-RU" sz="1600" b="1" dirty="0">
              <a:latin typeface="Times New Roman" pitchFamily="18" charset="0"/>
              <a:cs typeface="Times New Roman" pitchFamily="18" charset="0"/>
            </a:endParaRPr>
          </a:p>
        </p:txBody>
      </p:sp>
    </p:spTree>
    <p:extLst>
      <p:ext uri="{BB962C8B-B14F-4D97-AF65-F5344CB8AC3E}">
        <p14:creationId xmlns:p14="http://schemas.microsoft.com/office/powerpoint/2010/main" val="30150669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229600" cy="857256"/>
          </a:xfrm>
        </p:spPr>
        <p:txBody>
          <a:bodyPr>
            <a:normAutofit/>
          </a:bodyPr>
          <a:lstStyle/>
          <a:p>
            <a:pPr algn="ctr"/>
            <a:r>
              <a:rPr lang="kk-KZ" sz="2400" dirty="0" smtClean="0">
                <a:solidFill>
                  <a:srgbClr val="C00000"/>
                </a:solidFill>
              </a:rPr>
              <a:t>1.1 Кентау </a:t>
            </a:r>
            <a:r>
              <a:rPr lang="kk-KZ" sz="2400" dirty="0">
                <a:solidFill>
                  <a:srgbClr val="C00000"/>
                </a:solidFill>
              </a:rPr>
              <a:t>қаласындағы қалалық аурухананың құрылымдық бөлімшелері мен сыйымдылығы</a:t>
            </a:r>
            <a:endParaRPr lang="ru-RU" sz="2400" dirty="0">
              <a:solidFill>
                <a:srgbClr val="C000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428736"/>
            <a:ext cx="8229600" cy="4895864"/>
          </a:xfrm>
        </p:spPr>
        <p:txBody>
          <a:bodyPr>
            <a:normAutofit/>
          </a:bodyPr>
          <a:lstStyle/>
          <a:p>
            <a:pPr marL="0" indent="0" algn="just">
              <a:buNone/>
            </a:pPr>
            <a:r>
              <a:rPr lang="kk-KZ" sz="2800" dirty="0"/>
              <a:t>«Кентау орталық қалалық ауруханасы» </a:t>
            </a:r>
            <a:r>
              <a:rPr lang="ru-RU" sz="2800" dirty="0"/>
              <a:t>ШЖ</a:t>
            </a:r>
            <a:r>
              <a:rPr lang="kk-KZ" sz="2800" dirty="0"/>
              <a:t>Қ МКК -  Кентау қаласы мен оған іргелес елді-мекендердің </a:t>
            </a:r>
            <a:r>
              <a:rPr lang="kk-KZ" sz="2800" dirty="0" smtClean="0"/>
              <a:t>тұрғындарына 98682 </a:t>
            </a:r>
            <a:r>
              <a:rPr lang="kk-KZ" sz="2800" dirty="0"/>
              <a:t>адам көлемінде мамандандырылған медициналық көмек көрсететін ұйым. Тәулік бойғы аурухананың </a:t>
            </a:r>
            <a:r>
              <a:rPr lang="kk-KZ" sz="2800" dirty="0" smtClean="0"/>
              <a:t>313 </a:t>
            </a:r>
            <a:r>
              <a:rPr lang="kk-KZ" sz="2800" dirty="0"/>
              <a:t>төсек орыны, оның ішінде </a:t>
            </a:r>
            <a:r>
              <a:rPr lang="ru-RU" sz="2800" dirty="0" smtClean="0"/>
              <a:t>45</a:t>
            </a:r>
            <a:r>
              <a:rPr lang="kk-KZ" sz="2800" dirty="0" smtClean="0"/>
              <a:t> </a:t>
            </a:r>
            <a:r>
              <a:rPr lang="kk-KZ" sz="2800" dirty="0"/>
              <a:t>төсектік инфекциялық бөлім бар.</a:t>
            </a:r>
            <a:r>
              <a:rPr lang="ru-RU" sz="2800" dirty="0"/>
              <a:t> </a:t>
            </a:r>
            <a:r>
              <a:rPr lang="kk-KZ" sz="2800" dirty="0"/>
              <a:t>Күндізгі стационар </a:t>
            </a:r>
            <a:r>
              <a:rPr lang="en-US" sz="2800" dirty="0" smtClean="0"/>
              <a:t>40</a:t>
            </a:r>
            <a:r>
              <a:rPr lang="kk-KZ" sz="2800" dirty="0" smtClean="0"/>
              <a:t> </a:t>
            </a:r>
            <a:r>
              <a:rPr lang="kk-KZ" sz="2800" dirty="0"/>
              <a:t>төсек орын және 28 төсек орын ақылы бөлім қызмет етеді</a:t>
            </a:r>
            <a:endParaRPr lang="ru-RU" sz="2800" dirty="0"/>
          </a:p>
          <a:p>
            <a:endParaRPr lang="ru-RU" sz="2800" dirty="0"/>
          </a:p>
          <a:p>
            <a:endParaRPr lang="ru-RU" sz="2800"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864096"/>
          </a:xfrm>
        </p:spPr>
        <p:txBody>
          <a:bodyPr>
            <a:normAutofit fontScale="90000"/>
          </a:bodyPr>
          <a:lstStyle/>
          <a:p>
            <a:pPr algn="ctr"/>
            <a:r>
              <a:rPr lang="kk-KZ" sz="2400" b="1" dirty="0" smtClean="0">
                <a:solidFill>
                  <a:srgbClr val="C00000"/>
                </a:solidFill>
              </a:rPr>
              <a:t>Кентау қалалық ауруханасы келесі бөлімшелермен ұсынылған: </a:t>
            </a:r>
            <a:r>
              <a:rPr lang="ru-RU" sz="2800" b="1"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t/>
            </a:r>
            <a:br>
              <a:rPr lang="ru-RU" sz="2800" b="1"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br>
            <a:endParaRPr lang="ru-RU" sz="28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142844" y="1000108"/>
          <a:ext cx="8858280" cy="5581970"/>
        </p:xfrm>
        <a:graphic>
          <a:graphicData uri="http://schemas.openxmlformats.org/drawingml/2006/table">
            <a:tbl>
              <a:tblPr firstRow="1" bandRow="1">
                <a:tableStyleId>{8799B23B-EC83-4686-B30A-512413B5E67A}</a:tableStyleId>
              </a:tblPr>
              <a:tblGrid>
                <a:gridCol w="4483341">
                  <a:extLst>
                    <a:ext uri="{9D8B030D-6E8A-4147-A177-3AD203B41FA5}">
                      <a16:colId xmlns:a16="http://schemas.microsoft.com/office/drawing/2014/main" val="20000"/>
                    </a:ext>
                  </a:extLst>
                </a:gridCol>
                <a:gridCol w="1822890">
                  <a:extLst>
                    <a:ext uri="{9D8B030D-6E8A-4147-A177-3AD203B41FA5}">
                      <a16:colId xmlns:a16="http://schemas.microsoft.com/office/drawing/2014/main" val="20001"/>
                    </a:ext>
                  </a:extLst>
                </a:gridCol>
                <a:gridCol w="2552049">
                  <a:extLst>
                    <a:ext uri="{9D8B030D-6E8A-4147-A177-3AD203B41FA5}">
                      <a16:colId xmlns:a16="http://schemas.microsoft.com/office/drawing/2014/main" val="20002"/>
                    </a:ext>
                  </a:extLst>
                </a:gridCol>
              </a:tblGrid>
              <a:tr h="346891">
                <a:tc rowSpan="2">
                  <a:txBody>
                    <a:bodyPr/>
                    <a:lstStyle/>
                    <a:p>
                      <a:pPr algn="ctr"/>
                      <a:r>
                        <a:rPr lang="kk-KZ" sz="2000" dirty="0" smtClean="0"/>
                        <a:t>Бөлімше атаулары және төсек орын профилі</a:t>
                      </a:r>
                      <a:endParaRPr lang="ru-RU" sz="2000" b="1" dirty="0">
                        <a:solidFill>
                          <a:schemeClr val="tx1"/>
                        </a:solidFill>
                        <a:latin typeface="Times New Roman" pitchFamily="18" charset="0"/>
                        <a:cs typeface="Times New Roman" pitchFamily="18" charset="0"/>
                      </a:endParaRPr>
                    </a:p>
                  </a:txBody>
                  <a:tcPr/>
                </a:tc>
                <a:tc gridSpan="2">
                  <a:txBody>
                    <a:bodyPr/>
                    <a:lstStyle/>
                    <a:p>
                      <a:pPr algn="ctr"/>
                      <a:r>
                        <a:rPr lang="kk-KZ" sz="2000" b="1" dirty="0" smtClean="0">
                          <a:solidFill>
                            <a:schemeClr val="tx1"/>
                          </a:solidFill>
                          <a:latin typeface="Times New Roman" pitchFamily="18" charset="0"/>
                          <a:cs typeface="Times New Roman" pitchFamily="18" charset="0"/>
                        </a:rPr>
                        <a:t>Төсек</a:t>
                      </a:r>
                      <a:r>
                        <a:rPr lang="kk-KZ" sz="2000" b="1" baseline="0" dirty="0" smtClean="0">
                          <a:solidFill>
                            <a:schemeClr val="tx1"/>
                          </a:solidFill>
                          <a:latin typeface="Times New Roman" pitchFamily="18" charset="0"/>
                          <a:cs typeface="Times New Roman" pitchFamily="18" charset="0"/>
                        </a:rPr>
                        <a:t> орын саны</a:t>
                      </a:r>
                      <a:endParaRPr lang="ru-RU" sz="2000" b="1" dirty="0">
                        <a:solidFill>
                          <a:schemeClr val="tx1"/>
                        </a:solidFill>
                        <a:latin typeface="Times New Roman" pitchFamily="18" charset="0"/>
                        <a:cs typeface="Times New Roman" pitchFamily="18" charset="0"/>
                      </a:endParaRPr>
                    </a:p>
                  </a:txBody>
                  <a:tcPr/>
                </a:tc>
                <a:tc hMerge="1">
                  <a:txBody>
                    <a:bodyPr/>
                    <a:lstStyle/>
                    <a:p>
                      <a:endParaRPr lang="ru-RU" sz="18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613730">
                <a:tc vMerge="1">
                  <a:txBody>
                    <a:bodyPr/>
                    <a:lstStyle/>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20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Стационарлық</a:t>
                      </a:r>
                      <a:endParaRPr lang="ru-RU"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20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Күндізгі стационар</a:t>
                      </a:r>
                      <a:endParaRPr lang="ru-RU"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562946">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эндокринологиялық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Кардиологиялық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неврологиялық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Паллиативті</a:t>
                      </a:r>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көмек</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Медициналық оңалту бөлімі</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травматологиялық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кардиологиялық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неврологиялық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63</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22</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23</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8</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142844" y="0"/>
          <a:ext cx="8678771" cy="6879641"/>
        </p:xfrm>
        <a:graphic>
          <a:graphicData uri="http://schemas.openxmlformats.org/drawingml/2006/table">
            <a:tbl>
              <a:tblPr firstRow="1" bandRow="1">
                <a:tableStyleId>{8799B23B-EC83-4686-B30A-512413B5E67A}</a:tableStyleId>
              </a:tblPr>
              <a:tblGrid>
                <a:gridCol w="4392488">
                  <a:extLst>
                    <a:ext uri="{9D8B030D-6E8A-4147-A177-3AD203B41FA5}">
                      <a16:colId xmlns:a16="http://schemas.microsoft.com/office/drawing/2014/main" val="20000"/>
                    </a:ext>
                  </a:extLst>
                </a:gridCol>
                <a:gridCol w="1785950">
                  <a:extLst>
                    <a:ext uri="{9D8B030D-6E8A-4147-A177-3AD203B41FA5}">
                      <a16:colId xmlns:a16="http://schemas.microsoft.com/office/drawing/2014/main" val="20001"/>
                    </a:ext>
                  </a:extLst>
                </a:gridCol>
                <a:gridCol w="2500333">
                  <a:extLst>
                    <a:ext uri="{9D8B030D-6E8A-4147-A177-3AD203B41FA5}">
                      <a16:colId xmlns:a16="http://schemas.microsoft.com/office/drawing/2014/main" val="20002"/>
                    </a:ext>
                  </a:extLst>
                </a:gridCol>
              </a:tblGrid>
              <a:tr h="1785950">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Урологиялық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Урологиялық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Іріңді хирургия ересектерге</a:t>
                      </a: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Проктологиялық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30</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0</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0</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2143140">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Отоларингологиялық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Отоларингологиялық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Нейрохирургия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713141">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Балалар</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бөлімшесі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Педиатриялық</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53</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53</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511581">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Босану</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Акушерлік</a:t>
                      </a:r>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(физиология)</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Жүктілер патологиясы</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Соның</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ішінде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реанимациялық төсек</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Шала</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туылғандарға қарқынды терапия</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Гинекологиялық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Гинекологиялық балаларға. </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42</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14282" y="1071546"/>
          <a:ext cx="8678771" cy="4976455"/>
        </p:xfrm>
        <a:graphic>
          <a:graphicData uri="http://schemas.openxmlformats.org/drawingml/2006/table">
            <a:tbl>
              <a:tblPr firstRow="1" bandRow="1">
                <a:tableStyleId>{8799B23B-EC83-4686-B30A-512413B5E67A}</a:tableStyleId>
              </a:tblPr>
              <a:tblGrid>
                <a:gridCol w="4392488">
                  <a:extLst>
                    <a:ext uri="{9D8B030D-6E8A-4147-A177-3AD203B41FA5}">
                      <a16:colId xmlns:a16="http://schemas.microsoft.com/office/drawing/2014/main" val="20000"/>
                    </a:ext>
                  </a:extLst>
                </a:gridCol>
                <a:gridCol w="1785950">
                  <a:extLst>
                    <a:ext uri="{9D8B030D-6E8A-4147-A177-3AD203B41FA5}">
                      <a16:colId xmlns:a16="http://schemas.microsoft.com/office/drawing/2014/main" val="20001"/>
                    </a:ext>
                  </a:extLst>
                </a:gridCol>
                <a:gridCol w="2500333">
                  <a:extLst>
                    <a:ext uri="{9D8B030D-6E8A-4147-A177-3AD203B41FA5}">
                      <a16:colId xmlns:a16="http://schemas.microsoft.com/office/drawing/2014/main" val="20002"/>
                    </a:ext>
                  </a:extLst>
                </a:gridCol>
              </a:tblGrid>
              <a:tr h="1214445">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Жұқпалы</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аурулар</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45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17</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28</a:t>
                      </a:r>
                    </a:p>
                  </a:txBody>
                  <a:tcPr/>
                </a:tc>
                <a:tc>
                  <a:txBody>
                    <a:bodyPr/>
                    <a:lstStyle/>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054637">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Майдантал</a:t>
                      </a: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бөлімшесі:</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Педиатриялық</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12</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p>
                  </a:txBody>
                  <a:tcPr/>
                </a:tc>
                <a:tc>
                  <a:txBody>
                    <a:bodyPr/>
                    <a:lstStyle/>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454486">
                <a:tc>
                  <a:txBody>
                    <a:bodyPr/>
                    <a:lstStyle/>
                    <a:p>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Инсульт</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орталығы</a:t>
                      </a: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p>
                    <a:p>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Инсульт</a:t>
                      </a: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Соның</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ішінде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ерте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оңалту</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Нейрореанимация</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6</a:t>
                      </a:r>
                    </a:p>
                  </a:txBody>
                  <a:tcPr/>
                </a:tc>
                <a:tc>
                  <a:txBody>
                    <a:bodyPr/>
                    <a:lstStyle/>
                    <a:p>
                      <a:pPr algn="ct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118804">
                <a:tc>
                  <a:txBody>
                    <a:bodyPr/>
                    <a:lstStyle/>
                    <a:p>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Ақылы</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28</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normAutofit/>
          </a:bodyPr>
          <a:lstStyle/>
          <a:p>
            <a:pPr algn="ctr"/>
            <a:r>
              <a:rPr lang="ru-RU"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1.2 АДАМИ  </a:t>
            </a:r>
            <a:r>
              <a:rPr lang="ru-RU" sz="32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РЕСУРСТАР</a:t>
            </a:r>
            <a:endParaRPr lang="ru-RU" sz="3200" dirty="0">
              <a:solidFill>
                <a:srgbClr val="FF0000"/>
              </a:solidFill>
              <a:latin typeface="Times New Roman" pitchFamily="18" charset="0"/>
              <a:cs typeface="Times New Roman" pitchFamily="18" charset="0"/>
            </a:endParaRPr>
          </a:p>
        </p:txBody>
      </p:sp>
      <p:sp>
        <p:nvSpPr>
          <p:cNvPr id="5" name="Содержимое 4"/>
          <p:cNvSpPr>
            <a:spLocks noGrp="1"/>
          </p:cNvSpPr>
          <p:nvPr>
            <p:ph idx="1"/>
          </p:nvPr>
        </p:nvSpPr>
        <p:spPr>
          <a:xfrm>
            <a:off x="251520" y="836712"/>
            <a:ext cx="8640960" cy="5688632"/>
          </a:xfrm>
          <a:ln>
            <a:solidFill>
              <a:srgbClr val="0070C0"/>
            </a:solidFill>
          </a:ln>
        </p:spPr>
        <p:txBody>
          <a:bodyPr>
            <a:normAutofit fontScale="32500" lnSpcReduction="20000"/>
          </a:bodyPr>
          <a:lstStyle/>
          <a:p>
            <a:endParaRPr lang="ru-RU" sz="5600" b="1" dirty="0">
              <a:latin typeface="Times New Roman" pitchFamily="18" charset="0"/>
              <a:cs typeface="Times New Roman" pitchFamily="18" charset="0"/>
            </a:endParaRPr>
          </a:p>
          <a:p>
            <a:r>
              <a:rPr lang="ru-RU" sz="4300" b="1" dirty="0"/>
              <a:t> </a:t>
            </a:r>
            <a:r>
              <a:rPr lang="kk-KZ" sz="4300" b="1" dirty="0"/>
              <a:t>Штаттық кесте «Денсаулық сақтау ұйымының типтік штаттары мен штат нормативтерін бекіту туралы» 2020 жылғы 25 қарашадағы № ҚР-ДСМ-205/2020 бұйрығы, Денсаулық сақтау және әлеуметтік даму министрлігінің бұйрығы негізінде жасалды. 2015 жылғы 19 қазандағы No 809 «Қазақстан Республикасында неврологиялық көмекті ұйымдастыру стандартын бекіту туралы», Қазақстан Республикасы Денсаулық сақтау министрлігінің 2017 жылғы 3 шілдедегі N 450 бұйрығы « Қазақстан Республикасында шұғыл медициналық көмек көрсету ережесін бекіту туралы »</a:t>
            </a:r>
            <a:endParaRPr lang="ru-RU" sz="4300" b="1" dirty="0">
              <a:latin typeface="Times New Roman" pitchFamily="18" charset="0"/>
              <a:cs typeface="Times New Roman" pitchFamily="18" charset="0"/>
            </a:endParaRPr>
          </a:p>
          <a:p>
            <a:endParaRPr lang="ru-RU" sz="4300" dirty="0"/>
          </a:p>
          <a:p>
            <a:r>
              <a:rPr lang="ru-RU" sz="4300" dirty="0" err="1"/>
              <a:t>Бекітілген</a:t>
            </a:r>
            <a:r>
              <a:rPr lang="ru-RU" sz="4300" dirty="0"/>
              <a:t> </a:t>
            </a:r>
            <a:r>
              <a:rPr lang="ru-RU" sz="4300" dirty="0" err="1"/>
              <a:t>бірлік</a:t>
            </a:r>
            <a:r>
              <a:rPr lang="ru-RU" sz="4300" dirty="0"/>
              <a:t> -</a:t>
            </a:r>
            <a:r>
              <a:rPr lang="en-US" sz="4300" dirty="0" smtClean="0"/>
              <a:t>4</a:t>
            </a:r>
            <a:r>
              <a:rPr lang="ru-RU" sz="4300" dirty="0" smtClean="0"/>
              <a:t>87,</a:t>
            </a:r>
            <a:r>
              <a:rPr lang="en-US" sz="4300" dirty="0"/>
              <a:t>75</a:t>
            </a:r>
            <a:r>
              <a:rPr lang="ru-RU" sz="4300" dirty="0"/>
              <a:t> </a:t>
            </a:r>
            <a:r>
              <a:rPr lang="ru-RU" sz="4300" dirty="0" err="1"/>
              <a:t>бірлік</a:t>
            </a:r>
            <a:r>
              <a:rPr lang="ru-RU" sz="4300" dirty="0"/>
              <a:t>:  </a:t>
            </a:r>
            <a:r>
              <a:rPr lang="ru-RU" sz="4300" dirty="0" err="1"/>
              <a:t>Соның ішінде</a:t>
            </a:r>
            <a:r>
              <a:rPr lang="ru-RU" sz="4300" dirty="0"/>
              <a:t>:</a:t>
            </a:r>
          </a:p>
          <a:p>
            <a:r>
              <a:rPr lang="ru-RU" sz="4300" dirty="0" smtClean="0"/>
              <a:t>- </a:t>
            </a:r>
            <a:r>
              <a:rPr lang="ru-RU" sz="4300" dirty="0" err="1" smtClean="0"/>
              <a:t>Дәрігерлер   </a:t>
            </a:r>
            <a:r>
              <a:rPr lang="ru-RU" sz="4300" dirty="0" smtClean="0"/>
              <a:t>-89</a:t>
            </a:r>
            <a:r>
              <a:rPr lang="kk-KZ" sz="4300" dirty="0" smtClean="0"/>
              <a:t>,0</a:t>
            </a:r>
            <a:endParaRPr lang="ru-RU" sz="4300" dirty="0"/>
          </a:p>
          <a:p>
            <a:r>
              <a:rPr lang="ru-RU" sz="4300" dirty="0" smtClean="0"/>
              <a:t>- Орта </a:t>
            </a:r>
            <a:r>
              <a:rPr lang="ru-RU" sz="4300" dirty="0" err="1"/>
              <a:t>буын</a:t>
            </a:r>
            <a:r>
              <a:rPr lang="ru-RU" sz="4300" dirty="0"/>
              <a:t> </a:t>
            </a:r>
            <a:r>
              <a:rPr lang="ru-RU" sz="4300" dirty="0" err="1"/>
              <a:t>қызметкерлері    </a:t>
            </a:r>
            <a:r>
              <a:rPr lang="ru-RU" sz="4300" dirty="0" smtClean="0"/>
              <a:t>-202,25</a:t>
            </a:r>
            <a:endParaRPr lang="ru-RU" sz="4300" dirty="0"/>
          </a:p>
          <a:p>
            <a:r>
              <a:rPr lang="ru-RU" sz="4300" dirty="0"/>
              <a:t>- </a:t>
            </a:r>
            <a:r>
              <a:rPr lang="ru-RU" sz="4300" dirty="0" err="1"/>
              <a:t>Кіші</a:t>
            </a:r>
            <a:r>
              <a:rPr lang="ru-RU" sz="4300" dirty="0"/>
              <a:t> </a:t>
            </a:r>
            <a:r>
              <a:rPr lang="ru-RU" sz="4300" dirty="0" err="1"/>
              <a:t>буын</a:t>
            </a:r>
            <a:r>
              <a:rPr lang="ru-RU" sz="4300" dirty="0"/>
              <a:t> </a:t>
            </a:r>
            <a:r>
              <a:rPr lang="ru-RU" sz="4300" dirty="0" err="1"/>
              <a:t>қызметкерлері   </a:t>
            </a:r>
            <a:r>
              <a:rPr lang="ru-RU" sz="4300" dirty="0"/>
              <a:t>- </a:t>
            </a:r>
            <a:r>
              <a:rPr lang="ru-RU" sz="4300" dirty="0" smtClean="0"/>
              <a:t>124,0 </a:t>
            </a:r>
          </a:p>
          <a:p>
            <a:r>
              <a:rPr lang="ru-RU" sz="4300" dirty="0" smtClean="0"/>
              <a:t>- </a:t>
            </a:r>
            <a:r>
              <a:rPr lang="ru-RU" sz="4300" dirty="0" err="1"/>
              <a:t>Басқалар  </a:t>
            </a:r>
            <a:r>
              <a:rPr lang="ru-RU" sz="4300" dirty="0" smtClean="0"/>
              <a:t>-72,5</a:t>
            </a:r>
            <a:endParaRPr lang="ru-RU" sz="4300" dirty="0"/>
          </a:p>
          <a:p>
            <a:r>
              <a:rPr lang="ru-RU" sz="4300" dirty="0"/>
              <a:t> </a:t>
            </a:r>
          </a:p>
          <a:p>
            <a:r>
              <a:rPr lang="ru-RU" sz="4300" dirty="0" err="1"/>
              <a:t>Ауруханада</a:t>
            </a:r>
            <a:r>
              <a:rPr lang="ru-RU" sz="4300" dirty="0"/>
              <a:t> </a:t>
            </a:r>
            <a:r>
              <a:rPr lang="ru-RU" sz="4300" dirty="0" smtClean="0"/>
              <a:t> 50 </a:t>
            </a:r>
            <a:r>
              <a:rPr lang="ru-RU" sz="4300" dirty="0" err="1" smtClean="0"/>
              <a:t>дәрігер</a:t>
            </a:r>
            <a:r>
              <a:rPr lang="ru-RU" sz="4300" dirty="0" smtClean="0"/>
              <a:t> </a:t>
            </a:r>
            <a:r>
              <a:rPr lang="kk-KZ" sz="4300" dirty="0" smtClean="0"/>
              <a:t>(1 – бала күтімінде), 4 зертхана маманы (1 – бала күтімінде), 3 провизор, </a:t>
            </a:r>
          </a:p>
          <a:p>
            <a:r>
              <a:rPr lang="kk-KZ" sz="4300" dirty="0" smtClean="0"/>
              <a:t>1 эпидемиолог, 1 статист маман, 1 логопед маман </a:t>
            </a:r>
            <a:r>
              <a:rPr lang="ru-RU" sz="4300" dirty="0" err="1" smtClean="0"/>
              <a:t>жұмыс</a:t>
            </a:r>
            <a:r>
              <a:rPr lang="ru-RU" sz="4300" dirty="0" smtClean="0"/>
              <a:t> </a:t>
            </a:r>
            <a:r>
              <a:rPr lang="ru-RU" sz="4300" dirty="0" err="1" smtClean="0"/>
              <a:t>жасайды</a:t>
            </a:r>
            <a:endParaRPr lang="ru-RU" sz="4300" dirty="0" smtClean="0"/>
          </a:p>
          <a:p>
            <a:r>
              <a:rPr lang="ru-RU" sz="4300" dirty="0" smtClean="0"/>
              <a:t>50 </a:t>
            </a:r>
            <a:r>
              <a:rPr lang="ru-RU" sz="4300" dirty="0" err="1" smtClean="0"/>
              <a:t>дәрігердің</a:t>
            </a:r>
            <a:r>
              <a:rPr lang="ru-RU" sz="4300" dirty="0" smtClean="0"/>
              <a:t> </a:t>
            </a:r>
            <a:r>
              <a:rPr lang="ru-RU" sz="4300" dirty="0" err="1" smtClean="0"/>
              <a:t>ішінде</a:t>
            </a:r>
            <a:r>
              <a:rPr lang="ru-RU" sz="4300" dirty="0"/>
              <a:t>: акушер –гинеколог </a:t>
            </a:r>
            <a:r>
              <a:rPr lang="ru-RU" sz="4300" dirty="0" smtClean="0"/>
              <a:t>– 5</a:t>
            </a:r>
            <a:endParaRPr lang="ru-RU" sz="4300" dirty="0"/>
          </a:p>
          <a:p>
            <a:r>
              <a:rPr lang="ru-RU" sz="4300" dirty="0"/>
              <a:t>              </a:t>
            </a:r>
            <a:r>
              <a:rPr lang="ru-RU" sz="4300" dirty="0" smtClean="0"/>
              <a:t>                       анестезиолог – реаниматолог - 7</a:t>
            </a:r>
            <a:endParaRPr lang="ru-RU" sz="4300" dirty="0"/>
          </a:p>
          <a:p>
            <a:r>
              <a:rPr lang="ru-RU" sz="4300" dirty="0"/>
              <a:t>              </a:t>
            </a:r>
            <a:r>
              <a:rPr lang="ru-RU" sz="4300" dirty="0" smtClean="0"/>
              <a:t>                       неонатолог  </a:t>
            </a:r>
            <a:r>
              <a:rPr lang="ru-RU" sz="4300" dirty="0"/>
              <a:t>- </a:t>
            </a:r>
            <a:r>
              <a:rPr lang="ru-RU" sz="4300" dirty="0" smtClean="0"/>
              <a:t>1</a:t>
            </a:r>
            <a:endParaRPr lang="ru-RU" sz="4300" dirty="0"/>
          </a:p>
          <a:p>
            <a:r>
              <a:rPr lang="ru-RU" sz="4300" dirty="0"/>
              <a:t>              </a:t>
            </a:r>
            <a:r>
              <a:rPr lang="ru-RU" sz="4300" dirty="0" smtClean="0"/>
              <a:t>                       </a:t>
            </a:r>
            <a:r>
              <a:rPr lang="ru-RU" sz="4300" dirty="0" err="1" smtClean="0"/>
              <a:t>сәулелі</a:t>
            </a:r>
            <a:r>
              <a:rPr lang="ru-RU" sz="4300" dirty="0" smtClean="0"/>
              <a:t> – диагностика </a:t>
            </a:r>
            <a:r>
              <a:rPr lang="ru-RU" sz="4300" dirty="0" err="1" smtClean="0"/>
              <a:t>дәрігерлері</a:t>
            </a:r>
            <a:r>
              <a:rPr lang="ru-RU" sz="4300" dirty="0" smtClean="0"/>
              <a:t> </a:t>
            </a:r>
            <a:r>
              <a:rPr lang="ru-RU" sz="4300" dirty="0"/>
              <a:t>– </a:t>
            </a:r>
            <a:r>
              <a:rPr lang="ru-RU" sz="4300" dirty="0" smtClean="0"/>
              <a:t>4, </a:t>
            </a:r>
            <a:r>
              <a:rPr lang="ru-RU" sz="4300" dirty="0"/>
              <a:t>эксперт </a:t>
            </a:r>
            <a:r>
              <a:rPr lang="ru-RU" sz="4300" dirty="0" err="1"/>
              <a:t>дәрігер</a:t>
            </a:r>
            <a:r>
              <a:rPr lang="ru-RU" sz="4300" dirty="0"/>
              <a:t> </a:t>
            </a:r>
            <a:r>
              <a:rPr lang="ru-RU" sz="4300" dirty="0" smtClean="0"/>
              <a:t>-1</a:t>
            </a:r>
            <a:endParaRPr lang="ru-RU" sz="4300" dirty="0"/>
          </a:p>
          <a:p>
            <a:r>
              <a:rPr lang="ru-RU" sz="4300" dirty="0"/>
              <a:t>              </a:t>
            </a:r>
            <a:r>
              <a:rPr lang="ru-RU" sz="4300" dirty="0" smtClean="0"/>
              <a:t>                       </a:t>
            </a:r>
            <a:r>
              <a:rPr lang="ru-RU" sz="4300" dirty="0" err="1" smtClean="0"/>
              <a:t>Басқа</a:t>
            </a:r>
            <a:r>
              <a:rPr lang="ru-RU" sz="4300" dirty="0" smtClean="0"/>
              <a:t> </a:t>
            </a:r>
            <a:r>
              <a:rPr lang="ru-RU" sz="4300" dirty="0" err="1"/>
              <a:t>дәрігерлер</a:t>
            </a:r>
            <a:r>
              <a:rPr lang="ru-RU" sz="4300" dirty="0"/>
              <a:t> – </a:t>
            </a:r>
            <a:r>
              <a:rPr lang="ru-RU" sz="4300" dirty="0" smtClean="0"/>
              <a:t>32 </a:t>
            </a:r>
            <a:r>
              <a:rPr lang="ru-RU" sz="4300" dirty="0"/>
              <a:t>(бала </a:t>
            </a:r>
            <a:r>
              <a:rPr lang="ru-RU" sz="4300" dirty="0" err="1"/>
              <a:t>күтімінде</a:t>
            </a:r>
            <a:r>
              <a:rPr lang="ru-RU" sz="4300" dirty="0"/>
              <a:t> </a:t>
            </a:r>
            <a:r>
              <a:rPr lang="ru-RU" sz="4300" dirty="0" smtClean="0"/>
              <a:t>- 1)</a:t>
            </a:r>
            <a:endParaRPr lang="ru-RU" sz="4300" dirty="0"/>
          </a:p>
          <a:p>
            <a:r>
              <a:rPr lang="ru-RU" sz="4300" dirty="0"/>
              <a:t> </a:t>
            </a:r>
          </a:p>
          <a:p>
            <a:r>
              <a:rPr lang="ru-RU" sz="4300" dirty="0" smtClean="0"/>
              <a:t>Орта </a:t>
            </a:r>
            <a:r>
              <a:rPr lang="ru-RU" sz="4300" dirty="0" err="1" smtClean="0"/>
              <a:t>буын</a:t>
            </a:r>
            <a:r>
              <a:rPr lang="ru-RU" sz="4300" dirty="0" smtClean="0"/>
              <a:t> медицина </a:t>
            </a:r>
            <a:r>
              <a:rPr lang="ru-RU" sz="4300" dirty="0" err="1" smtClean="0"/>
              <a:t>қызметкерлері</a:t>
            </a:r>
            <a:r>
              <a:rPr lang="ru-RU" sz="4300" dirty="0" smtClean="0"/>
              <a:t> – 261 </a:t>
            </a:r>
            <a:r>
              <a:rPr lang="ru-RU" sz="4300" dirty="0" err="1"/>
              <a:t>адам</a:t>
            </a:r>
            <a:r>
              <a:rPr lang="ru-RU" sz="4300" dirty="0"/>
              <a:t>, </a:t>
            </a:r>
            <a:r>
              <a:rPr lang="ru-RU" sz="4300" dirty="0" smtClean="0"/>
              <a:t>(43 – бала </a:t>
            </a:r>
            <a:r>
              <a:rPr lang="ru-RU" sz="4300" dirty="0" err="1" smtClean="0"/>
              <a:t>күтімінде</a:t>
            </a:r>
            <a:r>
              <a:rPr lang="ru-RU" sz="4300" dirty="0" smtClean="0"/>
              <a:t>)</a:t>
            </a:r>
            <a:endParaRPr lang="ru-RU" sz="4300" dirty="0"/>
          </a:p>
          <a:p>
            <a:endParaRPr lang="ru-RU" sz="5600" dirty="0">
              <a:latin typeface="Times New Roman" pitchFamily="18" charset="0"/>
              <a:cs typeface="Times New Roman" pitchFamily="18" charset="0"/>
            </a:endParaRPr>
          </a:p>
          <a:p>
            <a:endParaRPr lang="ru-RU" sz="2800" dirty="0">
              <a:solidFill>
                <a:srgbClr val="002060"/>
              </a:solidFill>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endParaRPr lang="ru-RU" sz="5600" dirty="0">
              <a:latin typeface="Times New Roman" pitchFamily="18" charset="0"/>
              <a:cs typeface="Times New Roman" pitchFamily="18" charset="0"/>
            </a:endParaRPr>
          </a:p>
          <a:p>
            <a:endParaRPr lang="ru-RU" sz="2800" dirty="0">
              <a:solidFill>
                <a:srgbClr val="002060"/>
              </a:solidFill>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endParaRPr lang="ru-RU" dirty="0"/>
          </a:p>
        </p:txBody>
      </p:sp>
      <p:sp>
        <p:nvSpPr>
          <p:cNvPr id="6" name="Прямоугольник 5"/>
          <p:cNvSpPr/>
          <p:nvPr/>
        </p:nvSpPr>
        <p:spPr>
          <a:xfrm>
            <a:off x="539552" y="2492897"/>
            <a:ext cx="7992888" cy="369332"/>
          </a:xfrm>
          <a:prstGeom prst="rect">
            <a:avLst/>
          </a:prstGeom>
        </p:spPr>
        <p:txBody>
          <a:bodyPr wrap="square">
            <a:spAutoFit/>
          </a:bodyPr>
          <a:lstStyle/>
          <a:p>
            <a:endParaRPr lang="ru-RU" b="1" dirty="0">
              <a:latin typeface="Bookman Old Style" panose="02050604050505020204" pitchFamily="18" charset="0"/>
            </a:endParaRPr>
          </a:p>
        </p:txBody>
      </p:sp>
      <p:sp>
        <p:nvSpPr>
          <p:cNvPr id="7" name="Прямоугольник 6"/>
          <p:cNvSpPr/>
          <p:nvPr/>
        </p:nvSpPr>
        <p:spPr>
          <a:xfrm>
            <a:off x="0" y="3068961"/>
            <a:ext cx="8892480" cy="369332"/>
          </a:xfrm>
          <a:prstGeom prst="rect">
            <a:avLst/>
          </a:prstGeom>
        </p:spPr>
        <p:txBody>
          <a:bodyPr wrap="square">
            <a:spAutoFit/>
          </a:bodyPr>
          <a:lstStyle/>
          <a:p>
            <a:pPr marL="285750" indent="-285750">
              <a:buFont typeface="Arial" panose="020B0604020202020204" pitchFamily="34" charset="0"/>
              <a:buChar char="•"/>
            </a:pPr>
            <a:endParaRPr lang="ru-RU" dirty="0">
              <a:latin typeface="Bookman Old Style" panose="020506040505050202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504056"/>
          </a:xfrm>
        </p:spPr>
        <p:txBody>
          <a:bodyPr>
            <a:noAutofit/>
          </a:bodyPr>
          <a:lstStyle/>
          <a:p>
            <a:pPr algn="ctr"/>
            <a: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РЕСУРСЫН ДАМЫТУ</a:t>
            </a:r>
            <a:endParaRPr lang="ru-RU" sz="3200" dirty="0">
              <a:solidFill>
                <a:srgbClr val="FF0000"/>
              </a:solidFill>
              <a:latin typeface="Times New Roman" pitchFamily="18" charset="0"/>
              <a:cs typeface="Times New Roman" pitchFamily="18" charset="0"/>
            </a:endParaRPr>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2201421616"/>
              </p:ext>
            </p:extLst>
          </p:nvPr>
        </p:nvGraphicFramePr>
        <p:xfrm>
          <a:off x="179511" y="908720"/>
          <a:ext cx="8784978" cy="4144875"/>
        </p:xfrm>
        <a:graphic>
          <a:graphicData uri="http://schemas.openxmlformats.org/drawingml/2006/table">
            <a:tbl>
              <a:tblPr firstRow="1" bandRow="1">
                <a:tableStyleId>{8799B23B-EC83-4686-B30A-512413B5E67A}</a:tableStyleId>
              </a:tblPr>
              <a:tblGrid>
                <a:gridCol w="1749283">
                  <a:extLst>
                    <a:ext uri="{9D8B030D-6E8A-4147-A177-3AD203B41FA5}">
                      <a16:colId xmlns:a16="http://schemas.microsoft.com/office/drawing/2014/main" val="20000"/>
                    </a:ext>
                  </a:extLst>
                </a:gridCol>
                <a:gridCol w="857256">
                  <a:extLst>
                    <a:ext uri="{9D8B030D-6E8A-4147-A177-3AD203B41FA5}">
                      <a16:colId xmlns:a16="http://schemas.microsoft.com/office/drawing/2014/main" val="20001"/>
                    </a:ext>
                  </a:extLst>
                </a:gridCol>
                <a:gridCol w="928694">
                  <a:extLst>
                    <a:ext uri="{9D8B030D-6E8A-4147-A177-3AD203B41FA5}">
                      <a16:colId xmlns:a16="http://schemas.microsoft.com/office/drawing/2014/main" val="20002"/>
                    </a:ext>
                  </a:extLst>
                </a:gridCol>
                <a:gridCol w="857256">
                  <a:extLst>
                    <a:ext uri="{9D8B030D-6E8A-4147-A177-3AD203B41FA5}">
                      <a16:colId xmlns:a16="http://schemas.microsoft.com/office/drawing/2014/main" val="20003"/>
                    </a:ext>
                  </a:extLst>
                </a:gridCol>
                <a:gridCol w="857256">
                  <a:extLst>
                    <a:ext uri="{9D8B030D-6E8A-4147-A177-3AD203B41FA5}">
                      <a16:colId xmlns:a16="http://schemas.microsoft.com/office/drawing/2014/main" val="20004"/>
                    </a:ext>
                  </a:extLst>
                </a:gridCol>
                <a:gridCol w="857256">
                  <a:extLst>
                    <a:ext uri="{9D8B030D-6E8A-4147-A177-3AD203B41FA5}">
                      <a16:colId xmlns:a16="http://schemas.microsoft.com/office/drawing/2014/main" val="20005"/>
                    </a:ext>
                  </a:extLst>
                </a:gridCol>
                <a:gridCol w="750794">
                  <a:extLst>
                    <a:ext uri="{9D8B030D-6E8A-4147-A177-3AD203B41FA5}">
                      <a16:colId xmlns:a16="http://schemas.microsoft.com/office/drawing/2014/main" val="20006"/>
                    </a:ext>
                  </a:extLst>
                </a:gridCol>
                <a:gridCol w="1106594">
                  <a:extLst>
                    <a:ext uri="{9D8B030D-6E8A-4147-A177-3AD203B41FA5}">
                      <a16:colId xmlns:a16="http://schemas.microsoft.com/office/drawing/2014/main" val="20007"/>
                    </a:ext>
                  </a:extLst>
                </a:gridCol>
                <a:gridCol w="820589">
                  <a:extLst>
                    <a:ext uri="{9D8B030D-6E8A-4147-A177-3AD203B41FA5}">
                      <a16:colId xmlns:a16="http://schemas.microsoft.com/office/drawing/2014/main" val="20008"/>
                    </a:ext>
                  </a:extLst>
                </a:gridCol>
              </a:tblGrid>
              <a:tr h="1341206">
                <a:tc>
                  <a:txBody>
                    <a:bodyPr/>
                    <a:lstStyle/>
                    <a:p>
                      <a:pPr algn="ctr">
                        <a:lnSpc>
                          <a:spcPct val="115000"/>
                        </a:lnSpc>
                        <a:spcAft>
                          <a:spcPts val="0"/>
                        </a:spcAft>
                      </a:pPr>
                      <a:r>
                        <a:rPr lang="ru-RU" sz="1400" dirty="0">
                          <a:effectLst/>
                          <a:latin typeface="Times New Roman" pitchFamily="18" charset="0"/>
                          <a:cs typeface="Times New Roman" pitchFamily="18" charset="0"/>
                        </a:rPr>
                        <a:t> </a:t>
                      </a:r>
                      <a:endParaRPr lang="ru-RU" sz="14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ea typeface="Times New Roman"/>
                          <a:cs typeface="Times New Roman" pitchFamily="18" charset="0"/>
                        </a:rPr>
                        <a:t>Норматив</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ea typeface="Times New Roman"/>
                          <a:cs typeface="Times New Roman" pitchFamily="18" charset="0"/>
                        </a:rPr>
                        <a:t>Бекітілген</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ea typeface="Times New Roman"/>
                          <a:cs typeface="Times New Roman" pitchFamily="18" charset="0"/>
                        </a:rPr>
                        <a:t>Адам саны</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cs typeface="Times New Roman" pitchFamily="18" charset="0"/>
                        </a:rPr>
                        <a:t>«жоғары» 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cs typeface="Times New Roman" pitchFamily="18" charset="0"/>
                        </a:rPr>
                        <a:t>«</a:t>
                      </a:r>
                      <a:r>
                        <a:rPr lang="ru-RU" sz="1200" dirty="0" err="1" smtClean="0">
                          <a:effectLst/>
                          <a:latin typeface="Times New Roman" pitchFamily="18" charset="0"/>
                          <a:cs typeface="Times New Roman" pitchFamily="18" charset="0"/>
                        </a:rPr>
                        <a:t>бірінші</a:t>
                      </a:r>
                      <a:r>
                        <a:rPr lang="ru-RU" sz="1200" dirty="0" smtClean="0">
                          <a:effectLst/>
                          <a:latin typeface="Times New Roman" pitchFamily="18" charset="0"/>
                          <a:cs typeface="Times New Roman" pitchFamily="18" charset="0"/>
                        </a:rPr>
                        <a:t>» </a:t>
                      </a:r>
                      <a:r>
                        <a:rPr lang="ru-RU" sz="1200" dirty="0" err="1" smtClean="0">
                          <a:effectLst/>
                          <a:latin typeface="Times New Roman" pitchFamily="18" charset="0"/>
                          <a:cs typeface="Times New Roman" pitchFamily="18" charset="0"/>
                        </a:rPr>
                        <a:t>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cs typeface="Times New Roman" pitchFamily="18" charset="0"/>
                        </a:rPr>
                        <a:t>«</a:t>
                      </a:r>
                      <a:r>
                        <a:rPr lang="ru-RU" sz="1200" dirty="0" err="1" smtClean="0">
                          <a:effectLst/>
                          <a:latin typeface="Times New Roman" pitchFamily="18" charset="0"/>
                          <a:cs typeface="Times New Roman" pitchFamily="18" charset="0"/>
                        </a:rPr>
                        <a:t>екінші</a:t>
                      </a:r>
                      <a:r>
                        <a:rPr lang="ru-RU" sz="1200" dirty="0" smtClean="0">
                          <a:effectLst/>
                          <a:latin typeface="Times New Roman" pitchFamily="18" charset="0"/>
                          <a:cs typeface="Times New Roman" pitchFamily="18" charset="0"/>
                        </a:rPr>
                        <a:t>» </a:t>
                      </a:r>
                      <a:r>
                        <a:rPr lang="ru-RU" sz="1200" dirty="0" err="1" smtClean="0">
                          <a:effectLst/>
                          <a:latin typeface="Times New Roman" pitchFamily="18" charset="0"/>
                          <a:cs typeface="Times New Roman" pitchFamily="18" charset="0"/>
                        </a:rPr>
                        <a:t>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t>біліктілік санатын берусіз маман сертификаты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cs typeface="Times New Roman" pitchFamily="18" charset="0"/>
                        </a:rPr>
                        <a:t>Санаттылық</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0"/>
                  </a:ext>
                </a:extLst>
              </a:tr>
              <a:tr h="819034">
                <a:tc>
                  <a:txBody>
                    <a:bodyPr/>
                    <a:lstStyle/>
                    <a:p>
                      <a:pPr algn="ctr">
                        <a:lnSpc>
                          <a:spcPct val="115000"/>
                        </a:lnSpc>
                        <a:spcAft>
                          <a:spcPts val="0"/>
                        </a:spcAft>
                      </a:pPr>
                      <a:r>
                        <a:rPr lang="ru-RU" sz="1200" dirty="0" err="1" smtClean="0">
                          <a:solidFill>
                            <a:schemeClr val="tx1"/>
                          </a:solidFill>
                          <a:effectLst/>
                          <a:latin typeface="Times New Roman" pitchFamily="18" charset="0"/>
                          <a:cs typeface="Times New Roman" pitchFamily="18" charset="0"/>
                        </a:rPr>
                        <a:t>Дәрігерлер</a:t>
                      </a:r>
                      <a:r>
                        <a:rPr lang="ru-RU" sz="1200" dirty="0" smtClean="0">
                          <a:solidFill>
                            <a:schemeClr val="tx1"/>
                          </a:solidFill>
                          <a:effectLst/>
                          <a:latin typeface="Times New Roman" pitchFamily="18" charset="0"/>
                          <a:cs typeface="Times New Roman" pitchFamily="18" charset="0"/>
                        </a:rPr>
                        <a:t> - 50</a:t>
                      </a:r>
                    </a:p>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a:t>
                      </a:r>
                      <a:r>
                        <a:rPr lang="ru-RU" sz="1200" dirty="0" err="1" smtClean="0">
                          <a:solidFill>
                            <a:schemeClr val="tx1"/>
                          </a:solidFill>
                          <a:effectLst/>
                          <a:latin typeface="Times New Roman" pitchFamily="18" charset="0"/>
                          <a:cs typeface="Times New Roman" pitchFamily="18" charset="0"/>
                        </a:rPr>
                        <a:t>жас</a:t>
                      </a:r>
                      <a:r>
                        <a:rPr lang="ru-RU" sz="1200" dirty="0" smtClean="0">
                          <a:solidFill>
                            <a:schemeClr val="tx1"/>
                          </a:solidFill>
                          <a:effectLst/>
                          <a:latin typeface="Times New Roman" pitchFamily="18" charset="0"/>
                          <a:cs typeface="Times New Roman" pitchFamily="18" charset="0"/>
                        </a:rPr>
                        <a:t> </a:t>
                      </a:r>
                      <a:r>
                        <a:rPr lang="ru-RU" sz="1200" dirty="0" err="1" smtClean="0">
                          <a:solidFill>
                            <a:schemeClr val="tx1"/>
                          </a:solidFill>
                          <a:effectLst/>
                          <a:latin typeface="Times New Roman" pitchFamily="18" charset="0"/>
                          <a:cs typeface="Times New Roman" pitchFamily="18" charset="0"/>
                        </a:rPr>
                        <a:t>маман</a:t>
                      </a:r>
                      <a:r>
                        <a:rPr lang="ru-RU" sz="1200" baseline="0" dirty="0" smtClean="0">
                          <a:solidFill>
                            <a:schemeClr val="tx1"/>
                          </a:solidFill>
                          <a:effectLst/>
                          <a:latin typeface="Times New Roman" pitchFamily="18" charset="0"/>
                          <a:cs typeface="Times New Roman" pitchFamily="18" charset="0"/>
                        </a:rPr>
                        <a:t>- 15 )</a:t>
                      </a:r>
                      <a:endParaRPr lang="ru-RU" sz="1200" dirty="0">
                        <a:solidFill>
                          <a:schemeClr val="tx1"/>
                        </a:solidFill>
                        <a:effectLst/>
                        <a:latin typeface="Times New Roman" pitchFamily="18" charset="0"/>
                        <a:cs typeface="Times New Roman" pitchFamily="18" charset="0"/>
                      </a:endParaRPr>
                    </a:p>
                  </a:txBody>
                  <a:tcPr marL="68580" marR="68580" marT="0" marB="0"/>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139,75</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92,5</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50</a:t>
                      </a:r>
                    </a:p>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 б/к)</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25-50,0%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4-8,0%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4-8,0%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17-34%</a:t>
                      </a: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66%</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1"/>
                  </a:ext>
                </a:extLst>
              </a:tr>
              <a:tr h="661545">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Орта </a:t>
                      </a:r>
                      <a:r>
                        <a:rPr lang="ru-RU" sz="1200" dirty="0" err="1" smtClean="0">
                          <a:solidFill>
                            <a:schemeClr val="tx1"/>
                          </a:solidFill>
                          <a:effectLst/>
                          <a:latin typeface="Times New Roman" pitchFamily="18" charset="0"/>
                          <a:cs typeface="Times New Roman" pitchFamily="18" charset="0"/>
                        </a:rPr>
                        <a:t>буын</a:t>
                      </a:r>
                      <a:r>
                        <a:rPr lang="ru-RU" sz="1200" dirty="0" smtClean="0">
                          <a:solidFill>
                            <a:schemeClr val="tx1"/>
                          </a:solidFill>
                          <a:effectLst/>
                          <a:latin typeface="Times New Roman" pitchFamily="18" charset="0"/>
                          <a:cs typeface="Times New Roman" pitchFamily="18" charset="0"/>
                        </a:rPr>
                        <a:t> мед. қызметкерлері-261 </a:t>
                      </a:r>
                    </a:p>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a:t>
                      </a:r>
                      <a:r>
                        <a:rPr lang="ru-RU" sz="1200" dirty="0" err="1" smtClean="0">
                          <a:solidFill>
                            <a:schemeClr val="tx1"/>
                          </a:solidFill>
                          <a:effectLst/>
                          <a:latin typeface="Times New Roman" pitchFamily="18" charset="0"/>
                          <a:cs typeface="Times New Roman" pitchFamily="18" charset="0"/>
                        </a:rPr>
                        <a:t>жас</a:t>
                      </a:r>
                      <a:r>
                        <a:rPr lang="ru-RU" sz="1200" dirty="0" smtClean="0">
                          <a:solidFill>
                            <a:schemeClr val="tx1"/>
                          </a:solidFill>
                          <a:effectLst/>
                          <a:latin typeface="Times New Roman" pitchFamily="18" charset="0"/>
                          <a:cs typeface="Times New Roman" pitchFamily="18" charset="0"/>
                        </a:rPr>
                        <a:t> маман</a:t>
                      </a:r>
                      <a:r>
                        <a:rPr lang="ru-RU" sz="1200" baseline="0" dirty="0" smtClean="0">
                          <a:solidFill>
                            <a:schemeClr val="tx1"/>
                          </a:solidFill>
                          <a:effectLst/>
                          <a:latin typeface="Times New Roman" pitchFamily="18" charset="0"/>
                          <a:cs typeface="Times New Roman" pitchFamily="18" charset="0"/>
                        </a:rPr>
                        <a:t>-105)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280,25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197,75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261 </a:t>
                      </a:r>
                    </a:p>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(43 б/к)</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130-49,9%</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11-4,2%</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22-8,4%</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 98-37,5% </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62,5%</a:t>
                      </a:r>
                      <a:endParaRPr lang="kk-KZ" sz="1200" baseline="0" dirty="0" smtClean="0">
                        <a:solidFill>
                          <a:schemeClr val="tx1"/>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2"/>
                  </a:ext>
                </a:extLst>
              </a:tr>
              <a:tr h="661545">
                <a:tc>
                  <a:txBody>
                    <a:bodyPr/>
                    <a:lstStyle/>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Кіші буын мед. қызметкерлері</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208,0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124,5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127 </a:t>
                      </a:r>
                    </a:p>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(4 б/к)</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ea typeface="Times New Roman"/>
                          <a:cs typeface="Times New Roman" pitchFamily="18" charset="0"/>
                        </a:rPr>
                        <a:t>-</a:t>
                      </a:r>
                    </a:p>
                  </a:txBody>
                  <a:tcPr marL="68580" marR="68580" marT="0" marB="0" anchor="ctr"/>
                </a:tc>
                <a:extLst>
                  <a:ext uri="{0D108BD9-81ED-4DB2-BD59-A6C34878D82A}">
                    <a16:rowId xmlns:a16="http://schemas.microsoft.com/office/drawing/2014/main" val="10003"/>
                  </a:ext>
                </a:extLst>
              </a:tr>
              <a:tr h="661545">
                <a:tc>
                  <a:txBody>
                    <a:bodyPr/>
                    <a:lstStyle/>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Басқалары</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63</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63,0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smtClean="0">
                          <a:solidFill>
                            <a:schemeClr val="tx1"/>
                          </a:solidFill>
                          <a:effectLst/>
                          <a:latin typeface="Times New Roman" pitchFamily="18" charset="0"/>
                          <a:ea typeface="Times New Roman"/>
                          <a:cs typeface="Times New Roman" pitchFamily="18" charset="0"/>
                        </a:rPr>
                        <a:t>65</a:t>
                      </a:r>
                    </a:p>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smtClean="0">
                          <a:solidFill>
                            <a:schemeClr val="tx1"/>
                          </a:solidFill>
                          <a:effectLst/>
                          <a:latin typeface="Times New Roman" pitchFamily="18" charset="0"/>
                          <a:ea typeface="Times New Roman"/>
                          <a:cs typeface="Times New Roman" pitchFamily="18" charset="0"/>
                        </a:rPr>
                        <a:t>(2 б/к)</a:t>
                      </a:r>
                    </a:p>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 </a:t>
                      </a: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ea typeface="Times New Roman"/>
                          <a:cs typeface="Times New Roman" pitchFamily="18" charset="0"/>
                        </a:rPr>
                        <a:t>-</a:t>
                      </a: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42976" y="500042"/>
            <a:ext cx="7143800" cy="338554"/>
          </a:xfrm>
          <a:prstGeom prst="rect">
            <a:avLst/>
          </a:prstGeom>
        </p:spPr>
        <p:txBody>
          <a:bodyPr wrap="square">
            <a:spAutoFit/>
          </a:bodyPr>
          <a:lstStyle/>
          <a:p>
            <a:r>
              <a:rPr lang="ru-RU" sz="16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a:t>
            </a:r>
            <a:r>
              <a:rPr lang="ru-RU" sz="16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РЕСУРСТАРДЫ </a:t>
            </a:r>
            <a:r>
              <a:rPr lang="ru-RU" sz="16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ДАМЫТУ</a:t>
            </a:r>
            <a:endParaRPr lang="ru-RU" sz="1600" dirty="0"/>
          </a:p>
        </p:txBody>
      </p:sp>
      <p:sp>
        <p:nvSpPr>
          <p:cNvPr id="4" name="Прямоугольник 3"/>
          <p:cNvSpPr/>
          <p:nvPr/>
        </p:nvSpPr>
        <p:spPr>
          <a:xfrm>
            <a:off x="785786" y="857233"/>
            <a:ext cx="7572428" cy="5755422"/>
          </a:xfrm>
          <a:prstGeom prst="rect">
            <a:avLst/>
          </a:prstGeom>
        </p:spPr>
        <p:txBody>
          <a:bodyPr wrap="square">
            <a:spAutoFit/>
          </a:bodyPr>
          <a:lstStyle/>
          <a:p>
            <a:pPr marL="342900" indent="-342900" algn="l"/>
            <a:r>
              <a:rPr lang="ru-RU" sz="1600" dirty="0" smtClean="0">
                <a:latin typeface="Times New Roman" pitchFamily="18" charset="0"/>
                <a:cs typeface="Times New Roman" pitchFamily="18" charset="0"/>
              </a:rPr>
              <a:t> </a:t>
            </a:r>
            <a:endParaRPr lang="ru-RU" sz="1600" dirty="0" smtClean="0"/>
          </a:p>
          <a:p>
            <a:pPr algn="l"/>
            <a:r>
              <a:rPr lang="kk-KZ" sz="1600" b="1" dirty="0" smtClean="0"/>
              <a:t> 2025 </a:t>
            </a:r>
            <a:r>
              <a:rPr lang="kk-KZ" sz="1600" b="1" dirty="0"/>
              <a:t>жылы </a:t>
            </a:r>
            <a:r>
              <a:rPr lang="kk-KZ" sz="1600" b="1" dirty="0" smtClean="0"/>
              <a:t>біліктілік арттыру, </a:t>
            </a:r>
            <a:r>
              <a:rPr lang="kk-KZ" sz="1600" b="1" dirty="0"/>
              <a:t>тәжірибе жинау:</a:t>
            </a:r>
            <a:endParaRPr lang="ru-RU" sz="1600" b="1" dirty="0">
              <a:cs typeface="Times New Roman" pitchFamily="18" charset="0"/>
            </a:endParaRPr>
          </a:p>
          <a:p>
            <a:pPr marL="342900" indent="-342900" algn="l"/>
            <a:endParaRPr lang="ru-RU" sz="1600" b="1" dirty="0" smtClean="0">
              <a:latin typeface="Times New Roman" pitchFamily="18" charset="0"/>
              <a:cs typeface="Times New Roman" pitchFamily="18" charset="0"/>
            </a:endParaRPr>
          </a:p>
          <a:p>
            <a:pPr marL="342900" indent="-342900" algn="l">
              <a:buFont typeface="Arial" pitchFamily="34" charset="0"/>
              <a:buChar char="•"/>
            </a:pPr>
            <a:r>
              <a:rPr lang="ru-RU" sz="1600" dirty="0">
                <a:latin typeface="Times New Roman" pitchFamily="18" charset="0"/>
                <a:cs typeface="Times New Roman" pitchFamily="18" charset="0"/>
              </a:rPr>
              <a:t>1 терапевт </a:t>
            </a:r>
            <a:r>
              <a:rPr lang="ru-RU" sz="1600" dirty="0" err="1">
                <a:latin typeface="Times New Roman" pitchFamily="18" charset="0"/>
                <a:cs typeface="Times New Roman" pitchFamily="18" charset="0"/>
              </a:rPr>
              <a:t>дәрігер</a:t>
            </a:r>
            <a:r>
              <a:rPr lang="ru-RU" sz="1600" dirty="0">
                <a:latin typeface="Times New Roman" pitchFamily="18" charset="0"/>
                <a:cs typeface="Times New Roman" pitchFamily="18" charset="0"/>
              </a:rPr>
              <a:t> Алматы </a:t>
            </a:r>
            <a:r>
              <a:rPr lang="ru-RU" sz="1600" dirty="0" err="1">
                <a:latin typeface="Times New Roman" pitchFamily="18" charset="0"/>
                <a:cs typeface="Times New Roman" pitchFamily="18" charset="0"/>
              </a:rPr>
              <a:t>қаласы</a:t>
            </a:r>
            <a:r>
              <a:rPr lang="ru-RU" sz="1600" dirty="0">
                <a:latin typeface="Times New Roman" pitchFamily="18" charset="0"/>
                <a:cs typeface="Times New Roman" pitchFamily="18" charset="0"/>
              </a:rPr>
              <a:t>, «Казахстанский медицинский университет </a:t>
            </a:r>
            <a:r>
              <a:rPr lang="kk-KZ" sz="1600" dirty="0">
                <a:latin typeface="Times New Roman" pitchFamily="18" charset="0"/>
                <a:cs typeface="Times New Roman" pitchFamily="18" charset="0"/>
              </a:rPr>
              <a:t>«ВШОЗ</a:t>
            </a:r>
            <a:r>
              <a:rPr lang="ru-RU" sz="1600" dirty="0">
                <a:latin typeface="Times New Roman" pitchFamily="18" charset="0"/>
                <a:cs typeface="Times New Roman" pitchFamily="18" charset="0"/>
              </a:rPr>
              <a:t>» ЖШС-де «</a:t>
            </a:r>
            <a:r>
              <a:rPr lang="ru-RU" sz="1600" dirty="0" err="1">
                <a:latin typeface="Times New Roman" pitchFamily="18" charset="0"/>
                <a:cs typeface="Times New Roman" pitchFamily="18" charset="0"/>
              </a:rPr>
              <a:t>Ішкі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аурулар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терапиясындағы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инновациялық</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технологиялар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тақырыбында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біліктілігін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арттырды</a:t>
            </a:r>
            <a:r>
              <a:rPr lang="ru-RU" sz="1600" dirty="0">
                <a:latin typeface="Times New Roman" pitchFamily="18" charset="0"/>
                <a:cs typeface="Times New Roman" pitchFamily="18" charset="0"/>
              </a:rPr>
              <a:t> </a:t>
            </a:r>
          </a:p>
          <a:p>
            <a:pPr marL="342900" indent="-342900" algn="l">
              <a:buFont typeface="Arial" pitchFamily="34" charset="0"/>
              <a:buChar char="•"/>
            </a:pPr>
            <a:r>
              <a:rPr lang="ru-RU" sz="1600" dirty="0">
                <a:latin typeface="Times New Roman" pitchFamily="18" charset="0"/>
                <a:cs typeface="Times New Roman" pitchFamily="18" charset="0"/>
              </a:rPr>
              <a:t>1 терапевт </a:t>
            </a:r>
            <a:r>
              <a:rPr lang="ru-RU" sz="1600" dirty="0" err="1">
                <a:latin typeface="Times New Roman" pitchFamily="18" charset="0"/>
                <a:cs typeface="Times New Roman" pitchFamily="18" charset="0"/>
              </a:rPr>
              <a:t>дәрігер</a:t>
            </a:r>
            <a:r>
              <a:rPr lang="ru-RU" sz="1600" dirty="0">
                <a:latin typeface="Times New Roman" pitchFamily="18" charset="0"/>
                <a:cs typeface="Times New Roman" pitchFamily="18" charset="0"/>
              </a:rPr>
              <a:t> Алматы </a:t>
            </a:r>
            <a:r>
              <a:rPr lang="ru-RU" sz="1600" dirty="0" err="1">
                <a:latin typeface="Times New Roman" pitchFamily="18" charset="0"/>
                <a:cs typeface="Times New Roman" pitchFamily="18" charset="0"/>
              </a:rPr>
              <a:t>қаласы</a:t>
            </a:r>
            <a:r>
              <a:rPr lang="ru-RU" sz="1600" dirty="0">
                <a:latin typeface="Times New Roman" pitchFamily="18" charset="0"/>
                <a:cs typeface="Times New Roman" pitchFamily="18" charset="0"/>
              </a:rPr>
              <a:t>, «Казахстанский медицинский университет </a:t>
            </a:r>
            <a:r>
              <a:rPr lang="kk-KZ" sz="1600" dirty="0">
                <a:latin typeface="Times New Roman" pitchFamily="18" charset="0"/>
                <a:cs typeface="Times New Roman" pitchFamily="18" charset="0"/>
              </a:rPr>
              <a:t>«ВШОЗ</a:t>
            </a:r>
            <a:r>
              <a:rPr lang="ru-RU" sz="1600" dirty="0">
                <a:latin typeface="Times New Roman" pitchFamily="18" charset="0"/>
                <a:cs typeface="Times New Roman" pitchFamily="18" charset="0"/>
              </a:rPr>
              <a:t>» ЖШС-де «</a:t>
            </a:r>
            <a:r>
              <a:rPr lang="ru-RU" sz="1600" dirty="0" err="1">
                <a:latin typeface="Times New Roman" pitchFamily="18" charset="0"/>
                <a:cs typeface="Times New Roman" pitchFamily="18" charset="0"/>
              </a:rPr>
              <a:t>Терапияның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таңдаулы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сұрақтары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тақырыбында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біліктілігін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арттырды</a:t>
            </a:r>
            <a:endParaRPr lang="ru-RU" sz="1600" dirty="0">
              <a:latin typeface="Times New Roman" pitchFamily="18" charset="0"/>
              <a:cs typeface="Times New Roman" pitchFamily="18" charset="0"/>
            </a:endParaRPr>
          </a:p>
          <a:p>
            <a:pPr marL="342900" indent="-342900" algn="l">
              <a:buFont typeface="Arial" pitchFamily="34" charset="0"/>
              <a:buChar char="•"/>
            </a:pPr>
            <a:r>
              <a:rPr lang="ru-RU" sz="1600" dirty="0">
                <a:latin typeface="Times New Roman" pitchFamily="18" charset="0"/>
                <a:cs typeface="Times New Roman" pitchFamily="18" charset="0"/>
              </a:rPr>
              <a:t>1 невропатолог </a:t>
            </a:r>
            <a:r>
              <a:rPr lang="ru-RU" sz="1600" dirty="0" err="1">
                <a:latin typeface="Times New Roman" pitchFamily="18" charset="0"/>
                <a:cs typeface="Times New Roman" pitchFamily="18" charset="0"/>
              </a:rPr>
              <a:t>дәрігер</a:t>
            </a:r>
            <a:r>
              <a:rPr lang="ru-RU" sz="1600" dirty="0">
                <a:latin typeface="Times New Roman" pitchFamily="18" charset="0"/>
                <a:cs typeface="Times New Roman" pitchFamily="18" charset="0"/>
              </a:rPr>
              <a:t> Шымкент </a:t>
            </a:r>
            <a:r>
              <a:rPr lang="ru-RU" sz="1600" dirty="0" err="1">
                <a:latin typeface="Times New Roman" pitchFamily="18" charset="0"/>
                <a:cs typeface="Times New Roman" pitchFamily="18" charset="0"/>
              </a:rPr>
              <a:t>қаласы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Оңтүстік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Қазақстандағы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клиникалық</a:t>
            </a:r>
            <a:r>
              <a:rPr lang="ru-RU" sz="1600" dirty="0">
                <a:latin typeface="Times New Roman" pitchFamily="18" charset="0"/>
                <a:cs typeface="Times New Roman" pitchFamily="18" charset="0"/>
              </a:rPr>
              <a:t> неврология </a:t>
            </a:r>
            <a:r>
              <a:rPr lang="ru-RU" sz="1600" dirty="0" err="1">
                <a:latin typeface="Times New Roman" pitchFamily="18" charset="0"/>
                <a:cs typeface="Times New Roman" pitchFamily="18" charset="0"/>
              </a:rPr>
              <a:t>мектебі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тақырыбында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аймақтық</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ғылыми</a:t>
            </a:r>
            <a:r>
              <a:rPr lang="ru-RU" sz="1600" dirty="0">
                <a:latin typeface="Times New Roman" pitchFamily="18" charset="0"/>
                <a:cs typeface="Times New Roman" pitchFamily="18" charset="0"/>
              </a:rPr>
              <a:t> – </a:t>
            </a:r>
            <a:r>
              <a:rPr lang="ru-RU" sz="1600" dirty="0" err="1">
                <a:latin typeface="Times New Roman" pitchFamily="18" charset="0"/>
                <a:cs typeface="Times New Roman" pitchFamily="18" charset="0"/>
              </a:rPr>
              <a:t>тәжірибелік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конференцияға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қатысты</a:t>
            </a:r>
            <a:endParaRPr lang="ru-RU" sz="1600" dirty="0">
              <a:latin typeface="Times New Roman" pitchFamily="18" charset="0"/>
              <a:cs typeface="Times New Roman" pitchFamily="18" charset="0"/>
            </a:endParaRPr>
          </a:p>
          <a:p>
            <a:pPr marL="342900" indent="-342900" algn="l">
              <a:buFont typeface="Arial" pitchFamily="34" charset="0"/>
              <a:buChar char="•"/>
            </a:pPr>
            <a:r>
              <a:rPr lang="ru-RU" sz="1600" dirty="0">
                <a:latin typeface="Times New Roman" pitchFamily="18" charset="0"/>
                <a:cs typeface="Times New Roman" pitchFamily="18" charset="0"/>
              </a:rPr>
              <a:t>1 неонатолог - реаниматолог </a:t>
            </a:r>
            <a:r>
              <a:rPr lang="ru-RU" sz="1600" dirty="0" err="1">
                <a:latin typeface="Times New Roman" pitchFamily="18" charset="0"/>
                <a:cs typeface="Times New Roman" pitchFamily="18" charset="0"/>
              </a:rPr>
              <a:t>дәрігер</a:t>
            </a:r>
            <a:r>
              <a:rPr lang="ru-RU" sz="1600" dirty="0">
                <a:latin typeface="Times New Roman" pitchFamily="18" charset="0"/>
                <a:cs typeface="Times New Roman" pitchFamily="18" charset="0"/>
              </a:rPr>
              <a:t> Астана </a:t>
            </a:r>
            <a:r>
              <a:rPr lang="ru-RU" sz="1600" dirty="0" err="1">
                <a:latin typeface="Times New Roman" pitchFamily="18" charset="0"/>
                <a:cs typeface="Times New Roman" pitchFamily="18" charset="0"/>
              </a:rPr>
              <a:t>қаласы</a:t>
            </a:r>
            <a:r>
              <a:rPr lang="ru-RU" sz="1600" dirty="0">
                <a:latin typeface="Times New Roman" pitchFamily="18" charset="0"/>
                <a:cs typeface="Times New Roman" pitchFamily="18" charset="0"/>
              </a:rPr>
              <a:t>, ІІ </a:t>
            </a:r>
            <a:r>
              <a:rPr lang="ru-RU" sz="1600" dirty="0" err="1">
                <a:latin typeface="Times New Roman" pitchFamily="18" charset="0"/>
                <a:cs typeface="Times New Roman" pitchFamily="18" charset="0"/>
              </a:rPr>
              <a:t>Қазақстандық</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Бөбек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симпозиумына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қатысты</a:t>
            </a:r>
            <a:endParaRPr lang="ru-RU" sz="1600" dirty="0">
              <a:latin typeface="Times New Roman" pitchFamily="18" charset="0"/>
              <a:cs typeface="Times New Roman" pitchFamily="18" charset="0"/>
            </a:endParaRPr>
          </a:p>
          <a:p>
            <a:pPr marL="342900" indent="-342900" algn="l">
              <a:buFont typeface="Arial" pitchFamily="34" charset="0"/>
              <a:buChar char="•"/>
            </a:pPr>
            <a:r>
              <a:rPr lang="ru-RU" sz="1600" dirty="0">
                <a:latin typeface="Times New Roman" pitchFamily="18" charset="0"/>
                <a:cs typeface="Times New Roman" pitchFamily="18" charset="0"/>
              </a:rPr>
              <a:t>1 невропатолог </a:t>
            </a:r>
            <a:r>
              <a:rPr lang="ru-RU" sz="1600" dirty="0" err="1">
                <a:latin typeface="Times New Roman" pitchFamily="18" charset="0"/>
                <a:cs typeface="Times New Roman" pitchFamily="18" charset="0"/>
              </a:rPr>
              <a:t>дәрігер</a:t>
            </a:r>
            <a:r>
              <a:rPr lang="ru-RU" sz="1600" dirty="0">
                <a:latin typeface="Times New Roman" pitchFamily="18" charset="0"/>
                <a:cs typeface="Times New Roman" pitchFamily="18" charset="0"/>
              </a:rPr>
              <a:t> Астана </a:t>
            </a:r>
            <a:r>
              <a:rPr lang="ru-RU" sz="1600" dirty="0" err="1">
                <a:latin typeface="Times New Roman" pitchFamily="18" charset="0"/>
                <a:cs typeface="Times New Roman" pitchFamily="18" charset="0"/>
              </a:rPr>
              <a:t>қаласы</a:t>
            </a:r>
            <a:r>
              <a:rPr lang="ru-RU" sz="1600" dirty="0">
                <a:latin typeface="Times New Roman" pitchFamily="18" charset="0"/>
                <a:cs typeface="Times New Roman" pitchFamily="18" charset="0"/>
              </a:rPr>
              <a:t> «Астана </a:t>
            </a:r>
            <a:r>
              <a:rPr lang="ru-RU" sz="1600" dirty="0" err="1">
                <a:latin typeface="Times New Roman" pitchFamily="18" charset="0"/>
                <a:cs typeface="Times New Roman" pitchFamily="18" charset="0"/>
              </a:rPr>
              <a:t>медициналық</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университеті</a:t>
            </a:r>
            <a:r>
              <a:rPr lang="ru-RU" sz="1600" dirty="0">
                <a:latin typeface="Times New Roman" pitchFamily="18" charset="0"/>
                <a:cs typeface="Times New Roman" pitchFamily="18" charset="0"/>
              </a:rPr>
              <a:t>» АҚ «</a:t>
            </a:r>
            <a:r>
              <a:rPr lang="ru-RU" sz="1600" dirty="0" err="1">
                <a:latin typeface="Times New Roman" pitchFamily="18" charset="0"/>
                <a:cs typeface="Times New Roman" pitchFamily="18" charset="0"/>
              </a:rPr>
              <a:t>Пәнаралық</a:t>
            </a:r>
            <a:r>
              <a:rPr lang="ru-RU" sz="1600" dirty="0">
                <a:latin typeface="Times New Roman" pitchFamily="18" charset="0"/>
                <a:cs typeface="Times New Roman" pitchFamily="18" charset="0"/>
              </a:rPr>
              <a:t> неврология: </a:t>
            </a:r>
            <a:r>
              <a:rPr lang="ru-RU" sz="1600" dirty="0" err="1">
                <a:latin typeface="Times New Roman" pitchFamily="18" charset="0"/>
                <a:cs typeface="Times New Roman" pitchFamily="18" charset="0"/>
              </a:rPr>
              <a:t>мәселелер</a:t>
            </a:r>
            <a:r>
              <a:rPr lang="ru-RU" sz="1600" dirty="0">
                <a:latin typeface="Times New Roman" pitchFamily="18" charset="0"/>
                <a:cs typeface="Times New Roman" pitchFamily="18" charset="0"/>
              </a:rPr>
              <a:t> мен </a:t>
            </a:r>
            <a:r>
              <a:rPr lang="ru-RU" sz="1600" dirty="0" err="1">
                <a:latin typeface="Times New Roman" pitchFamily="18" charset="0"/>
                <a:cs typeface="Times New Roman" pitchFamily="18" charset="0"/>
              </a:rPr>
              <a:t>шешімдер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тақырыбында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Халықаралық</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ғылыми</a:t>
            </a:r>
            <a:r>
              <a:rPr lang="ru-RU" sz="1600" dirty="0">
                <a:latin typeface="Times New Roman" pitchFamily="18" charset="0"/>
                <a:cs typeface="Times New Roman" pitchFamily="18" charset="0"/>
              </a:rPr>
              <a:t> – </a:t>
            </a:r>
            <a:r>
              <a:rPr lang="ru-RU" sz="1600" dirty="0" err="1">
                <a:latin typeface="Times New Roman" pitchFamily="18" charset="0"/>
                <a:cs typeface="Times New Roman" pitchFamily="18" charset="0"/>
              </a:rPr>
              <a:t>тәжірибелік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конференцияға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қатысты</a:t>
            </a:r>
            <a:endParaRPr lang="ru-RU" sz="1600" dirty="0">
              <a:latin typeface="Times New Roman" pitchFamily="18" charset="0"/>
              <a:cs typeface="Times New Roman" pitchFamily="18" charset="0"/>
            </a:endParaRPr>
          </a:p>
          <a:p>
            <a:pPr marL="342900" indent="-342900" algn="l">
              <a:buFont typeface="Arial" pitchFamily="34" charset="0"/>
              <a:buChar char="•"/>
            </a:pPr>
            <a:r>
              <a:rPr lang="ru-RU" sz="1600" dirty="0">
                <a:latin typeface="Times New Roman" pitchFamily="18" charset="0"/>
                <a:cs typeface="Times New Roman" pitchFamily="18" charset="0"/>
              </a:rPr>
              <a:t>1 педиатр </a:t>
            </a:r>
            <a:r>
              <a:rPr lang="ru-RU" sz="1600" dirty="0" err="1">
                <a:latin typeface="Times New Roman" pitchFamily="18" charset="0"/>
                <a:cs typeface="Times New Roman" pitchFamily="18" charset="0"/>
              </a:rPr>
              <a:t>дәрігер</a:t>
            </a:r>
            <a:r>
              <a:rPr lang="ru-RU" sz="1600" dirty="0">
                <a:latin typeface="Times New Roman" pitchFamily="18" charset="0"/>
                <a:cs typeface="Times New Roman" pitchFamily="18" charset="0"/>
              </a:rPr>
              <a:t> Алматы </a:t>
            </a:r>
            <a:r>
              <a:rPr lang="ru-RU" sz="1600" dirty="0" err="1">
                <a:latin typeface="Times New Roman" pitchFamily="18" charset="0"/>
                <a:cs typeface="Times New Roman" pitchFamily="18" charset="0"/>
              </a:rPr>
              <a:t>қаласы</a:t>
            </a:r>
            <a:r>
              <a:rPr lang="ru-RU" sz="1600" dirty="0">
                <a:latin typeface="Times New Roman" pitchFamily="18" charset="0"/>
                <a:cs typeface="Times New Roman" pitchFamily="18" charset="0"/>
              </a:rPr>
              <a:t>, «Педиатрия </a:t>
            </a:r>
            <a:r>
              <a:rPr lang="ru-RU" sz="1600" dirty="0" err="1">
                <a:latin typeface="Times New Roman" pitchFamily="18" charset="0"/>
                <a:cs typeface="Times New Roman" pitchFamily="18" charset="0"/>
              </a:rPr>
              <a:t>және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баллар</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хирургиясы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ғылыми</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орталығы</a:t>
            </a:r>
            <a:r>
              <a:rPr lang="ru-RU" sz="1600" dirty="0">
                <a:latin typeface="Times New Roman" pitchFamily="18" charset="0"/>
                <a:cs typeface="Times New Roman" pitchFamily="18" charset="0"/>
              </a:rPr>
              <a:t>» АҚ «Ранняя диагностика онкологических и гематологических заболеваний у детей» </a:t>
            </a:r>
            <a:r>
              <a:rPr lang="ru-RU" sz="1600" dirty="0" err="1">
                <a:latin typeface="Times New Roman" pitchFamily="18" charset="0"/>
                <a:cs typeface="Times New Roman" pitchFamily="18" charset="0"/>
              </a:rPr>
              <a:t>тақырыбында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біліктілігін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арттырды</a:t>
            </a:r>
            <a:endParaRPr lang="ru-RU" sz="1600" dirty="0">
              <a:latin typeface="Times New Roman" pitchFamily="18" charset="0"/>
              <a:cs typeface="Times New Roman" pitchFamily="18" charset="0"/>
            </a:endParaRPr>
          </a:p>
          <a:p>
            <a:pPr marL="342900" indent="-342900" algn="l">
              <a:buFont typeface="Arial" pitchFamily="34" charset="0"/>
              <a:buChar char="•"/>
            </a:pPr>
            <a:r>
              <a:rPr lang="kk-KZ" sz="1600" dirty="0"/>
              <a:t>12 акушер, 9 мейіргер Түркістан қаласы, № 3 облыстық перинаталдық орталығының базасында іс – тәжірибе алмасты</a:t>
            </a:r>
            <a:endParaRPr lang="ru-RU" sz="1600" dirty="0"/>
          </a:p>
          <a:p>
            <a:pPr marL="342900" indent="-342900" algn="l">
              <a:buFont typeface="Arial" pitchFamily="34" charset="0"/>
              <a:buChar char="•"/>
            </a:pPr>
            <a:endParaRPr lang="ru-RU" sz="1600" dirty="0" smtClean="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5888"/>
            <a:ext cx="9036050" cy="360362"/>
          </a:xfrm>
          <a:ln>
            <a:noFill/>
          </a:ln>
        </p:spPr>
        <p:style>
          <a:lnRef idx="2">
            <a:schemeClr val="accent6"/>
          </a:lnRef>
          <a:fillRef idx="1">
            <a:schemeClr val="lt1"/>
          </a:fillRef>
          <a:effectRef idx="0">
            <a:schemeClr val="accent6"/>
          </a:effectRef>
          <a:fontRef idx="minor">
            <a:schemeClr val="dk1"/>
          </a:fontRef>
        </p:style>
        <p:txBody>
          <a:bodyPr rtlCol="0">
            <a:noAutofit/>
          </a:bodyPr>
          <a:lstStyle/>
          <a:p>
            <a:pPr algn="ctr" eaLnBrk="1" fontAlgn="auto" hangingPunct="1">
              <a:spcAft>
                <a:spcPts val="0"/>
              </a:spcAft>
              <a:defRPr/>
            </a:pP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2.0 </a:t>
            </a: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Аурухананың бюджеттік</a:t>
            </a: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қаражатын пайдалануды</a:t>
            </a: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талдау</a:t>
            </a:r>
            <a:endParaRPr lang="ru-RU" sz="24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6" name="Объект 5"/>
          <p:cNvGraphicFramePr>
            <a:graphicFrameLocks noGrp="1"/>
          </p:cNvGraphicFramePr>
          <p:nvPr>
            <p:ph idx="1"/>
            <p:extLst/>
          </p:nvPr>
        </p:nvGraphicFramePr>
        <p:xfrm>
          <a:off x="184638" y="644857"/>
          <a:ext cx="8779850" cy="6413183"/>
        </p:xfrm>
        <a:graphic>
          <a:graphicData uri="http://schemas.openxmlformats.org/drawingml/2006/table">
            <a:tbl>
              <a:tblPr firstRow="1" bandRow="1">
                <a:tableStyleId>{8799B23B-EC83-4686-B30A-512413B5E67A}</a:tableStyleId>
              </a:tblPr>
              <a:tblGrid>
                <a:gridCol w="2240811">
                  <a:extLst>
                    <a:ext uri="{9D8B030D-6E8A-4147-A177-3AD203B41FA5}">
                      <a16:colId xmlns:a16="http://schemas.microsoft.com/office/drawing/2014/main" val="20000"/>
                    </a:ext>
                  </a:extLst>
                </a:gridCol>
                <a:gridCol w="1062708">
                  <a:extLst>
                    <a:ext uri="{9D8B030D-6E8A-4147-A177-3AD203B41FA5}">
                      <a16:colId xmlns:a16="http://schemas.microsoft.com/office/drawing/2014/main" val="20001"/>
                    </a:ext>
                  </a:extLst>
                </a:gridCol>
                <a:gridCol w="1015009">
                  <a:extLst>
                    <a:ext uri="{9D8B030D-6E8A-4147-A177-3AD203B41FA5}">
                      <a16:colId xmlns:a16="http://schemas.microsoft.com/office/drawing/2014/main" val="20002"/>
                    </a:ext>
                  </a:extLst>
                </a:gridCol>
                <a:gridCol w="1784908">
                  <a:extLst>
                    <a:ext uri="{9D8B030D-6E8A-4147-A177-3AD203B41FA5}">
                      <a16:colId xmlns:a16="http://schemas.microsoft.com/office/drawing/2014/main" val="20003"/>
                    </a:ext>
                  </a:extLst>
                </a:gridCol>
                <a:gridCol w="1285134">
                  <a:extLst>
                    <a:ext uri="{9D8B030D-6E8A-4147-A177-3AD203B41FA5}">
                      <a16:colId xmlns:a16="http://schemas.microsoft.com/office/drawing/2014/main" val="20004"/>
                    </a:ext>
                  </a:extLst>
                </a:gridCol>
                <a:gridCol w="1391280">
                  <a:extLst>
                    <a:ext uri="{9D8B030D-6E8A-4147-A177-3AD203B41FA5}">
                      <a16:colId xmlns:a16="http://schemas.microsoft.com/office/drawing/2014/main" val="20005"/>
                    </a:ext>
                  </a:extLst>
                </a:gridCol>
              </a:tblGrid>
              <a:tr h="1278401">
                <a:tc>
                  <a:txBody>
                    <a:bodyPr/>
                    <a:lstStyle/>
                    <a:p>
                      <a:pPr algn="ctr" rtl="0" fontAlgn="ctr"/>
                      <a:r>
                        <a:rPr lang="ru-RU" sz="1400" u="none" strike="noStrike" dirty="0">
                          <a:effectLst/>
                          <a:latin typeface="Times New Roman" pitchFamily="18" charset="0"/>
                          <a:cs typeface="Times New Roman" pitchFamily="18" charset="0"/>
                        </a:rPr>
                        <a:t>Специфика </a:t>
                      </a:r>
                      <a:r>
                        <a:rPr lang="ru-RU" sz="1400" u="none" strike="noStrike" dirty="0" err="1" smtClean="0">
                          <a:effectLst/>
                          <a:latin typeface="Times New Roman" pitchFamily="18" charset="0"/>
                          <a:cs typeface="Times New Roman" pitchFamily="18" charset="0"/>
                        </a:rPr>
                        <a:t>бойынша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kk-KZ" sz="1400" u="none" strike="noStrike" dirty="0" smtClean="0">
                          <a:effectLst/>
                          <a:latin typeface="Times New Roman" pitchFamily="18" charset="0"/>
                          <a:cs typeface="Times New Roman" pitchFamily="18" charset="0"/>
                        </a:rPr>
                        <a:t>3</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ru-RU" sz="1400" u="none" strike="noStrike" dirty="0" smtClean="0">
                          <a:effectLst/>
                          <a:latin typeface="Times New Roman" pitchFamily="18" charset="0"/>
                          <a:cs typeface="Times New Roman" pitchFamily="18" charset="0"/>
                        </a:rPr>
                        <a:t>4</a:t>
                      </a:r>
                      <a:endParaRPr lang="kk-KZ" sz="1400" u="none" strike="noStrike" dirty="0" smtClean="0">
                        <a:effectLst/>
                        <a:latin typeface="Times New Roman" pitchFamily="18" charset="0"/>
                        <a:cs typeface="Times New Roman" pitchFamily="18" charset="0"/>
                      </a:endParaRPr>
                    </a:p>
                    <a:p>
                      <a:pPr algn="ctr" rtl="0" fontAlgn="ct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ru-RU" sz="1400" u="none" strike="noStrike" dirty="0" smtClean="0">
                          <a:effectLst/>
                          <a:latin typeface="Times New Roman" pitchFamily="18" charset="0"/>
                          <a:cs typeface="Times New Roman" pitchFamily="18" charset="0"/>
                        </a:rPr>
                        <a:t>5</a:t>
                      </a:r>
                      <a:endParaRPr lang="kk-KZ" sz="1400" u="none" strike="noStrike" dirty="0" smtClean="0">
                        <a:effectLst/>
                        <a:latin typeface="Times New Roman" pitchFamily="18" charset="0"/>
                        <a:cs typeface="Times New Roman" pitchFamily="18" charset="0"/>
                      </a:endParaRPr>
                    </a:p>
                    <a:p>
                      <a:pPr algn="ctr" rtl="0" fontAlgn="ct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2025</a:t>
                      </a:r>
                    </a:p>
                    <a:p>
                      <a:pPr algn="ctr" rtl="0" fontAlgn="ct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жылғы қаржыландырудың жалпы</a:t>
                      </a:r>
                      <a:r>
                        <a:rPr lang="ru-RU" sz="1400" u="none" strike="noStrike" baseline="0" dirty="0" smtClean="0">
                          <a:effectLst/>
                          <a:latin typeface="Times New Roman" pitchFamily="18" charset="0"/>
                          <a:cs typeface="Times New Roman" pitchFamily="18" charset="0"/>
                        </a:rPr>
                        <a:t> </a:t>
                      </a:r>
                      <a:r>
                        <a:rPr lang="ru-RU" sz="1400" u="none" strike="noStrike" baseline="0" dirty="0" err="1" smtClean="0">
                          <a:effectLst/>
                          <a:latin typeface="Times New Roman" pitchFamily="18" charset="0"/>
                          <a:cs typeface="Times New Roman" pitchFamily="18" charset="0"/>
                        </a:rPr>
                        <a:t>санынан</a:t>
                      </a:r>
                      <a:r>
                        <a:rPr lang="ru-RU" sz="1400" u="none" strike="noStrike" baseline="0" dirty="0" smtClean="0">
                          <a:effectLst/>
                          <a:latin typeface="Times New Roman" pitchFamily="18" charset="0"/>
                          <a:cs typeface="Times New Roman" pitchFamily="18" charset="0"/>
                        </a:rPr>
                        <a:t> </a:t>
                      </a:r>
                      <a:r>
                        <a:rPr lang="ru-RU" sz="1400" u="none" strike="noStrike" baseline="0" dirty="0" err="1" smtClean="0">
                          <a:effectLst/>
                          <a:latin typeface="Times New Roman" pitchFamily="18" charset="0"/>
                          <a:cs typeface="Times New Roman" pitchFamily="18" charset="0"/>
                        </a:rPr>
                        <a:t>пайызы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err="1" smtClean="0">
                          <a:effectLst/>
                          <a:latin typeface="Times New Roman" pitchFamily="18" charset="0"/>
                          <a:cs typeface="Times New Roman" pitchFamily="18" charset="0"/>
                        </a:rPr>
                        <a:t>Шығындар құрылымы бойынша</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шығын шегі</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0"/>
                  </a:ext>
                </a:extLst>
              </a:tr>
              <a:tr h="518853">
                <a:tc>
                  <a:txBody>
                    <a:bodyPr/>
                    <a:lstStyle/>
                    <a:p>
                      <a:pPr algn="l" rtl="0" fontAlgn="ctr"/>
                      <a:r>
                        <a:rPr lang="kk-KZ" sz="1400" u="none" strike="noStrike" dirty="0" smtClean="0">
                          <a:effectLst/>
                          <a:latin typeface="Times New Roman" pitchFamily="18" charset="0"/>
                          <a:cs typeface="Times New Roman" pitchFamily="18" charset="0"/>
                        </a:rPr>
                        <a:t>еңбекақы</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салық және</a:t>
                      </a:r>
                      <a:r>
                        <a:rPr lang="ru-RU" sz="1400" u="none" strike="noStrike" baseline="0" dirty="0" err="1" smtClean="0">
                          <a:effectLst/>
                          <a:latin typeface="Times New Roman" pitchFamily="18" charset="0"/>
                          <a:cs typeface="Times New Roman" pitchFamily="18" charset="0"/>
                        </a:rPr>
                        <a:t> басқа төлемдер</a:t>
                      </a:r>
                      <a:r>
                        <a:rPr lang="ru-RU" sz="1400" u="none" strike="noStrike" baseline="0" dirty="0" smtClean="0">
                          <a:effectLst/>
                          <a:latin typeface="Times New Roman" pitchFamily="18" charset="0"/>
                          <a:cs typeface="Times New Roman" pitchFamily="18" charset="0"/>
                        </a:rPr>
                        <a:t>  </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kumimoji="0" lang="ru-RU" sz="1400" b="0" i="0" u="none" strike="noStrike" kern="1200" dirty="0" smtClean="0">
                          <a:solidFill>
                            <a:schemeClr val="tx1"/>
                          </a:solidFill>
                          <a:latin typeface="Times New Roman" pitchFamily="18" charset="0"/>
                          <a:ea typeface="+mn-ea"/>
                          <a:cs typeface="Times New Roman" pitchFamily="18" charset="0"/>
                        </a:rPr>
                        <a:t>1</a:t>
                      </a:r>
                      <a:r>
                        <a:rPr kumimoji="0" lang="ru-RU" sz="1400" b="0" i="0" u="none" strike="noStrike" kern="1200" baseline="0" dirty="0" smtClean="0">
                          <a:solidFill>
                            <a:schemeClr val="tx1"/>
                          </a:solidFill>
                          <a:latin typeface="Times New Roman" pitchFamily="18" charset="0"/>
                          <a:ea typeface="+mn-ea"/>
                          <a:cs typeface="Times New Roman" pitchFamily="18" charset="0"/>
                        </a:rPr>
                        <a:t> 636 065,9</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kumimoji="0" lang="ru-RU" sz="1400" b="0" i="0" u="none" strike="noStrike" kern="1200" dirty="0" smtClean="0">
                          <a:solidFill>
                            <a:schemeClr val="tx1"/>
                          </a:solidFill>
                          <a:latin typeface="Times New Roman" pitchFamily="18" charset="0"/>
                          <a:ea typeface="+mn-ea"/>
                          <a:cs typeface="Times New Roman" pitchFamily="18" charset="0"/>
                        </a:rPr>
                        <a:t>1 768 054</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kumimoji="0" lang="ru-RU" sz="1400" b="0" i="0" u="none" strike="noStrike" kern="1200" dirty="0" smtClean="0">
                          <a:solidFill>
                            <a:schemeClr val="tx1"/>
                          </a:solidFill>
                          <a:latin typeface="Times New Roman" pitchFamily="18" charset="0"/>
                          <a:ea typeface="+mn-ea"/>
                          <a:cs typeface="Times New Roman" pitchFamily="18" charset="0"/>
                        </a:rPr>
                        <a:t>2 203 245</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69,1%</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60%-65%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1"/>
                  </a:ext>
                </a:extLst>
              </a:tr>
              <a:tr h="464455">
                <a:tc>
                  <a:txBody>
                    <a:bodyPr/>
                    <a:lstStyle/>
                    <a:p>
                      <a:pPr algn="l" rtl="0" fontAlgn="ctr"/>
                      <a:r>
                        <a:rPr lang="ru-RU" sz="1400" u="none" strike="noStrike" dirty="0" err="1" smtClean="0">
                          <a:effectLst/>
                          <a:latin typeface="Times New Roman" pitchFamily="18" charset="0"/>
                          <a:cs typeface="Times New Roman" pitchFamily="18" charset="0"/>
                        </a:rPr>
                        <a:t>Азық-түлік сатып</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70 301,6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85 681</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81 491</a:t>
                      </a: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2,55%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1%-5%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2"/>
                  </a:ext>
                </a:extLst>
              </a:tr>
              <a:tr h="726927">
                <a:tc>
                  <a:txBody>
                    <a:bodyPr/>
                    <a:lstStyle/>
                    <a:p>
                      <a:pPr algn="l" rtl="0" fontAlgn="ctr"/>
                      <a:r>
                        <a:rPr lang="kk-KZ" sz="1400" dirty="0" smtClean="0"/>
                        <a:t>Дәрілік заттарды және басқа медициналық құралдарды сатып 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110 458,6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671 142</a:t>
                      </a:r>
                    </a:p>
                  </a:txBody>
                  <a:tcPr marL="9525" marR="9525" marT="9525" marB="0" anchor="ctr"/>
                </a:tc>
                <a:tc>
                  <a:txBody>
                    <a:bodyPr/>
                    <a:lstStyle/>
                    <a:p>
                      <a:pPr marL="0" algn="ctr" rtl="0" eaLnBrk="1" fontAlgn="ctr" latinLnBrk="0" hangingPunct="1"/>
                      <a:r>
                        <a:rPr kumimoji="0" lang="en-US" sz="1400" b="0" i="0" u="none" strike="noStrike" kern="1200" smtClean="0">
                          <a:solidFill>
                            <a:schemeClr val="tx1"/>
                          </a:solidFill>
                          <a:latin typeface="Times New Roman" pitchFamily="18" charset="0"/>
                          <a:ea typeface="+mn-ea"/>
                          <a:cs typeface="Times New Roman" pitchFamily="18" charset="0"/>
                        </a:rPr>
                        <a:t>582646</a:t>
                      </a:r>
                      <a:r>
                        <a:rPr kumimoji="0" lang="ru-RU" sz="1400" b="0" i="0" u="none" strike="noStrike" kern="1200" smtClean="0">
                          <a:solidFill>
                            <a:schemeClr val="tx1"/>
                          </a:solidFill>
                          <a:latin typeface="Times New Roman" pitchFamily="18" charset="0"/>
                          <a:ea typeface="+mn-ea"/>
                          <a:cs typeface="Times New Roman" pitchFamily="18" charset="0"/>
                        </a:rPr>
                        <a:t> </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15,3%</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25%-45%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3"/>
                  </a:ext>
                </a:extLst>
              </a:tr>
              <a:tr h="643922">
                <a:tc>
                  <a:txBody>
                    <a:bodyPr/>
                    <a:lstStyle/>
                    <a:p>
                      <a:pPr algn="l" rtl="0" fontAlgn="ctr"/>
                      <a:r>
                        <a:rPr lang="kk-KZ" sz="1400" dirty="0" smtClean="0"/>
                        <a:t>Басқа тауарлар мен жанар-жағармай материалдарын сатып 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44 260,7</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62 966</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178 048</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kk-KZ" sz="1400" b="0" i="0" u="none" strike="noStrike" dirty="0" smtClean="0">
                          <a:solidFill>
                            <a:schemeClr val="tx1"/>
                          </a:solidFill>
                          <a:effectLst/>
                          <a:latin typeface="Times New Roman" pitchFamily="18" charset="0"/>
                          <a:cs typeface="Times New Roman" pitchFamily="18" charset="0"/>
                        </a:rPr>
                        <a:t>5,5</a:t>
                      </a:r>
                      <a:r>
                        <a:rPr lang="ru-RU" sz="1400" b="0" i="0" u="none" strike="noStrike" dirty="0" smtClean="0">
                          <a:solidFill>
                            <a:schemeClr val="tx1"/>
                          </a:solidFill>
                          <a:effectLst/>
                          <a:latin typeface="Times New Roman" pitchFamily="18" charset="0"/>
                          <a:cs typeface="Times New Roman" pitchFamily="18" charset="0"/>
                        </a:rPr>
                        <a:t>%</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1%-5%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4"/>
                  </a:ext>
                </a:extLst>
              </a:tr>
              <a:tr h="354065">
                <a:tc>
                  <a:txBody>
                    <a:bodyPr/>
                    <a:lstStyle/>
                    <a:p>
                      <a:pPr algn="l" rtl="0" fontAlgn="ctr"/>
                      <a:r>
                        <a:rPr lang="ru-RU" sz="1400" u="none" strike="noStrike" dirty="0" err="1" smtClean="0">
                          <a:effectLst/>
                          <a:latin typeface="Times New Roman" pitchFamily="18" charset="0"/>
                          <a:cs typeface="Times New Roman" pitchFamily="18" charset="0"/>
                        </a:rPr>
                        <a:t>Коммуналдық</a:t>
                      </a:r>
                      <a:r>
                        <a:rPr lang="ru-RU" sz="1400" u="none" strike="noStrike" baseline="0" dirty="0" err="1" smtClean="0">
                          <a:effectLst/>
                          <a:latin typeface="Times New Roman" pitchFamily="18" charset="0"/>
                          <a:cs typeface="Times New Roman" pitchFamily="18" charset="0"/>
                        </a:rPr>
                        <a:t> қызмет</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64 096,2</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97 381</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117 148</a:t>
                      </a: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3,6%</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5%-10%</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5"/>
                  </a:ext>
                </a:extLst>
              </a:tr>
              <a:tr h="432428">
                <a:tc>
                  <a:txBody>
                    <a:bodyPr/>
                    <a:lstStyle/>
                    <a:p>
                      <a:pPr algn="l" rtl="0" fontAlgn="ctr"/>
                      <a:r>
                        <a:rPr lang="kk-KZ" sz="1400" dirty="0" smtClean="0"/>
                        <a:t>Байланыс қызметтері үшін төлем</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1956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2 255</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657 </a:t>
                      </a: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0,02%</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0,5%-1%</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6"/>
                  </a:ext>
                </a:extLst>
              </a:tr>
              <a:tr h="674138">
                <a:tc>
                  <a:txBody>
                    <a:bodyPr/>
                    <a:lstStyle/>
                    <a:p>
                      <a:pPr algn="l" rtl="0" fontAlgn="ctr"/>
                      <a:r>
                        <a:rPr lang="kk-KZ" sz="1400" dirty="0" smtClean="0"/>
                        <a:t>Басқа қызметтер мен жұмыстар</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179</a:t>
                      </a:r>
                      <a:r>
                        <a:rPr kumimoji="0" lang="ru-RU" sz="1400" b="0" i="0" u="none" strike="noStrike" kern="1200" baseline="0" dirty="0" smtClean="0">
                          <a:solidFill>
                            <a:schemeClr val="tx1"/>
                          </a:solidFill>
                          <a:latin typeface="Times New Roman" pitchFamily="18" charset="0"/>
                          <a:ea typeface="+mn-ea"/>
                          <a:cs typeface="Times New Roman" pitchFamily="18" charset="0"/>
                        </a:rPr>
                        <a:t> 645,7</a:t>
                      </a:r>
                    </a:p>
                  </a:txBody>
                  <a:tcPr marL="9525" marR="9525" marT="9525" marB="0" anchor="ctr"/>
                </a:tc>
                <a:tc>
                  <a:txBody>
                    <a:bodyPr/>
                    <a:lstStyle/>
                    <a:p>
                      <a:pPr marL="0" algn="ctr" rtl="0" eaLnBrk="1" fontAlgn="ctr" latinLnBrk="0" hangingPunct="1"/>
                      <a:r>
                        <a:rPr kumimoji="0" lang="ru-RU" sz="1400" b="0" i="0" u="none" strike="noStrike" kern="1200" baseline="0" dirty="0" smtClean="0">
                          <a:solidFill>
                            <a:schemeClr val="tx1"/>
                          </a:solidFill>
                          <a:latin typeface="Times New Roman" pitchFamily="18" charset="0"/>
                          <a:ea typeface="+mn-ea"/>
                          <a:cs typeface="Times New Roman" pitchFamily="18" charset="0"/>
                        </a:rPr>
                        <a:t>139 552</a:t>
                      </a:r>
                    </a:p>
                  </a:txBody>
                  <a:tcPr marL="9525" marR="9525" marT="9525" marB="0" anchor="ctr"/>
                </a:tc>
                <a:tc>
                  <a:txBody>
                    <a:bodyPr/>
                    <a:lstStyle/>
                    <a:p>
                      <a:pPr marL="0" algn="ctr" rtl="0" eaLnBrk="1" fontAlgn="ctr" latinLnBrk="0" hangingPunct="1"/>
                      <a:r>
                        <a:rPr kumimoji="0" lang="ru-RU" sz="1400" b="0" i="0" u="none" strike="noStrike" kern="1200" baseline="0" dirty="0" smtClean="0">
                          <a:solidFill>
                            <a:schemeClr val="tx1"/>
                          </a:solidFill>
                          <a:latin typeface="Times New Roman" pitchFamily="18" charset="0"/>
                          <a:ea typeface="+mn-ea"/>
                          <a:cs typeface="Times New Roman" pitchFamily="18" charset="0"/>
                        </a:rPr>
                        <a:t>112 949</a:t>
                      </a: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3,5%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5%-15%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7"/>
                  </a:ext>
                </a:extLst>
              </a:tr>
              <a:tr h="643922">
                <a:tc>
                  <a:txBody>
                    <a:bodyPr/>
                    <a:lstStyle/>
                    <a:p>
                      <a:pPr algn="l" rtl="0" fontAlgn="ctr"/>
                      <a:r>
                        <a:rPr lang="kk-KZ" sz="1400" dirty="0" smtClean="0"/>
                        <a:t>Басқа ағымдағы шығындар</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4297,2</a:t>
                      </a:r>
                    </a:p>
                  </a:txBody>
                  <a:tcPr marL="9525" marR="9525" marT="9525" marB="0" anchor="ctr"/>
                </a:tc>
                <a:tc>
                  <a:txBody>
                    <a:bodyPr/>
                    <a:lstStyle/>
                    <a:p>
                      <a:pPr marL="0" algn="ctr" rtl="0" eaLnBrk="1" fontAlgn="ctr" latinLnBrk="0" hangingPunct="1"/>
                      <a:endParaRPr kumimoji="0" lang="ru-RU" sz="1400" b="0" i="0" u="none" strike="noStrike" kern="1200" dirty="0" smtClean="0">
                        <a:solidFill>
                          <a:schemeClr val="tx1"/>
                        </a:solidFill>
                        <a:latin typeface="Times New Roman" pitchFamily="18" charset="0"/>
                        <a:ea typeface="+mn-ea"/>
                        <a:cs typeface="Times New Roman" pitchFamily="18" charset="0"/>
                      </a:endParaRPr>
                    </a:p>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6 565</a:t>
                      </a:r>
                    </a:p>
                    <a:p>
                      <a:pPr marL="0" algn="ctr" rtl="0" eaLnBrk="1" fontAlgn="ctr" latinLnBrk="0" hangingPunct="1"/>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945</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0,02%</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0%-5%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8"/>
                  </a:ext>
                </a:extLst>
              </a:tr>
              <a:tr h="643922">
                <a:tc>
                  <a:txBody>
                    <a:bodyPr/>
                    <a:lstStyle/>
                    <a:p>
                      <a:pPr algn="ctr" rtl="0" fontAlgn="ctr"/>
                      <a:r>
                        <a:rPr lang="ru-RU" sz="1400" b="1" u="none" strike="noStrike" dirty="0" err="1" smtClean="0">
                          <a:effectLst/>
                          <a:latin typeface="Times New Roman" pitchFamily="18" charset="0"/>
                          <a:cs typeface="Times New Roman" pitchFamily="18" charset="0"/>
                        </a:rPr>
                        <a:t>Барлығы</a:t>
                      </a:r>
                      <a:r>
                        <a:rPr lang="ru-RU" sz="1400" b="1" u="none" strike="noStrike" dirty="0" smtClean="0">
                          <a:effectLst/>
                          <a:latin typeface="Times New Roman" pitchFamily="18" charset="0"/>
                          <a:cs typeface="Times New Roman" pitchFamily="18" charset="0"/>
                        </a:rPr>
                        <a:t> </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baseline="0" dirty="0" smtClean="0">
                          <a:solidFill>
                            <a:schemeClr val="tx1"/>
                          </a:solidFill>
                          <a:latin typeface="Times New Roman" pitchFamily="18" charset="0"/>
                          <a:ea typeface="+mn-ea"/>
                          <a:cs typeface="Times New Roman" pitchFamily="18" charset="0"/>
                        </a:rPr>
                        <a:t>2 </a:t>
                      </a:r>
                      <a:r>
                        <a:rPr kumimoji="0" lang="ru-RU" sz="1400" b="1" i="0" u="none" strike="noStrike" kern="1200" dirty="0" smtClean="0">
                          <a:solidFill>
                            <a:schemeClr val="tx1"/>
                          </a:solidFill>
                          <a:latin typeface="Times New Roman" pitchFamily="18" charset="0"/>
                          <a:ea typeface="+mn-ea"/>
                          <a:cs typeface="Times New Roman" pitchFamily="18" charset="0"/>
                        </a:rPr>
                        <a:t>111 081,9</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dirty="0" smtClean="0">
                          <a:solidFill>
                            <a:schemeClr val="tx1"/>
                          </a:solidFill>
                          <a:latin typeface="Times New Roman" pitchFamily="18" charset="0"/>
                          <a:ea typeface="+mn-ea"/>
                          <a:cs typeface="Times New Roman" pitchFamily="18" charset="0"/>
                        </a:rPr>
                        <a:t>2</a:t>
                      </a:r>
                      <a:r>
                        <a:rPr kumimoji="0" lang="ru-RU" sz="1400" b="1" i="0" u="none" strike="noStrike" kern="1200" baseline="0" dirty="0" smtClean="0">
                          <a:solidFill>
                            <a:schemeClr val="tx1"/>
                          </a:solidFill>
                          <a:latin typeface="Times New Roman" pitchFamily="18" charset="0"/>
                          <a:ea typeface="+mn-ea"/>
                          <a:cs typeface="Times New Roman" pitchFamily="18" charset="0"/>
                        </a:rPr>
                        <a:t>  833 595,2</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kumimoji="0" lang="ru-RU" sz="1400" b="1" i="0" u="none" strike="noStrike" kern="1200" dirty="0" smtClean="0">
                        <a:solidFill>
                          <a:schemeClr val="tx1"/>
                        </a:solidFill>
                        <a:latin typeface="Times New Roman" pitchFamily="18" charset="0"/>
                        <a:ea typeface="+mn-ea"/>
                        <a:cs typeface="Times New Roman" pitchFamily="18" charset="0"/>
                      </a:endParaRPr>
                    </a:p>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dirty="0" smtClean="0">
                          <a:solidFill>
                            <a:schemeClr val="tx1"/>
                          </a:solidFill>
                          <a:latin typeface="Times New Roman" pitchFamily="18" charset="0"/>
                          <a:ea typeface="+mn-ea"/>
                          <a:cs typeface="Times New Roman" pitchFamily="18" charset="0"/>
                        </a:rPr>
                        <a:t>3 </a:t>
                      </a:r>
                      <a:r>
                        <a:rPr kumimoji="0" lang="en-US" sz="1400" b="1" i="0" u="none" strike="noStrike" kern="1200" dirty="0" smtClean="0">
                          <a:solidFill>
                            <a:schemeClr val="tx1"/>
                          </a:solidFill>
                          <a:latin typeface="Times New Roman" pitchFamily="18" charset="0"/>
                          <a:ea typeface="+mn-ea"/>
                          <a:cs typeface="Times New Roman" pitchFamily="18" charset="0"/>
                        </a:rPr>
                        <a:t>277130,1</a:t>
                      </a:r>
                      <a:endParaRPr kumimoji="0" lang="ru-RU" sz="1400" b="1" i="0" u="none" strike="noStrike" kern="1200" dirty="0" smtClean="0">
                        <a:solidFill>
                          <a:schemeClr val="tx1"/>
                        </a:solidFill>
                        <a:latin typeface="Times New Roman" pitchFamily="18" charset="0"/>
                        <a:ea typeface="+mn-ea"/>
                        <a:cs typeface="Times New Roman" pitchFamily="18" charset="0"/>
                      </a:endParaRPr>
                    </a:p>
                    <a:p>
                      <a:pPr marL="0" marR="0" indent="0" algn="ctr" defTabSz="914400" rtl="0" eaLnBrk="1" fontAlgn="ctr" latinLnBrk="0" hangingPunct="1">
                        <a:lnSpc>
                          <a:spcPct val="100000"/>
                        </a:lnSpc>
                        <a:spcBef>
                          <a:spcPts val="0"/>
                        </a:spcBef>
                        <a:spcAft>
                          <a:spcPts val="0"/>
                        </a:spcAft>
                        <a:buClrTx/>
                        <a:buSzTx/>
                        <a:buFontTx/>
                        <a:buNone/>
                        <a:tabLst/>
                        <a:defRPr/>
                      </a:pP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chemeClr val="tx1"/>
                          </a:solidFill>
                          <a:effectLst/>
                          <a:latin typeface="Times New Roman" pitchFamily="18" charset="0"/>
                          <a:cs typeface="Times New Roman" pitchFamily="18" charset="0"/>
                        </a:rPr>
                        <a:t>100%</a:t>
                      </a:r>
                      <a:endParaRPr lang="en-US" sz="1400" b="1" i="0" u="none" strike="noStrike" dirty="0" smtClean="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chemeClr val="tx1"/>
                          </a:solidFill>
                          <a:effectLst/>
                          <a:latin typeface="Times New Roman" pitchFamily="18" charset="0"/>
                          <a:cs typeface="Times New Roman" pitchFamily="18" charset="0"/>
                        </a:rPr>
                        <a:t>-</a:t>
                      </a:r>
                      <a:endParaRPr lang="en-US" sz="1400" b="1" i="0" u="none" strike="noStrike" dirty="0" smtClean="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43131111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500063" y="142875"/>
            <a:ext cx="8229600" cy="642938"/>
          </a:xfrm>
        </p:spPr>
        <p:txBody>
          <a:bodyPr>
            <a:normAutofit/>
          </a:bodyPr>
          <a:lstStyle/>
          <a:p>
            <a:pPr algn="ctr"/>
            <a:r>
              <a:rPr lang="kk-KZ" sz="1800" b="1" dirty="0" smtClean="0">
                <a:solidFill>
                  <a:srgbClr val="FF0000"/>
                </a:solidFill>
              </a:rPr>
              <a:t>2.1   Бір науқасқа шығындар</a:t>
            </a:r>
            <a:endParaRPr lang="ru-RU" sz="1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nvPr>
        </p:nvGraphicFramePr>
        <p:xfrm>
          <a:off x="539551" y="928688"/>
          <a:ext cx="8280923" cy="3759772"/>
        </p:xfrm>
        <a:graphic>
          <a:graphicData uri="http://schemas.openxmlformats.org/drawingml/2006/table">
            <a:tbl>
              <a:tblPr firstRow="1" bandRow="1">
                <a:tableStyleId>{8799B23B-EC83-4686-B30A-512413B5E67A}</a:tableStyleId>
              </a:tblPr>
              <a:tblGrid>
                <a:gridCol w="360041">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2016225">
                  <a:extLst>
                    <a:ext uri="{9D8B030D-6E8A-4147-A177-3AD203B41FA5}">
                      <a16:colId xmlns:a16="http://schemas.microsoft.com/office/drawing/2014/main" val="20002"/>
                    </a:ext>
                  </a:extLst>
                </a:gridCol>
                <a:gridCol w="1728192">
                  <a:extLst>
                    <a:ext uri="{9D8B030D-6E8A-4147-A177-3AD203B41FA5}">
                      <a16:colId xmlns:a16="http://schemas.microsoft.com/office/drawing/2014/main" val="20003"/>
                    </a:ext>
                  </a:extLst>
                </a:gridCol>
                <a:gridCol w="1872209">
                  <a:extLst>
                    <a:ext uri="{9D8B030D-6E8A-4147-A177-3AD203B41FA5}">
                      <a16:colId xmlns:a16="http://schemas.microsoft.com/office/drawing/2014/main" val="20004"/>
                    </a:ext>
                  </a:extLst>
                </a:gridCol>
              </a:tblGrid>
              <a:tr h="500009">
                <a:tc>
                  <a:txBody>
                    <a:bodyPr/>
                    <a:lstStyle/>
                    <a:p>
                      <a:r>
                        <a:rPr lang="kk-KZ" sz="1600" dirty="0" smtClean="0">
                          <a:latin typeface="Times New Roman" pitchFamily="18" charset="0"/>
                          <a:cs typeface="Times New Roman" pitchFamily="18" charset="0"/>
                        </a:rPr>
                        <a:t>№</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latin typeface="Times New Roman" pitchFamily="18" charset="0"/>
                          <a:cs typeface="Times New Roman" pitchFamily="18" charset="0"/>
                        </a:rPr>
                        <a:t>Атауы</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2023</a:t>
                      </a:r>
                      <a:r>
                        <a:rPr lang="ru-RU" sz="1600" baseline="0" dirty="0">
                          <a:latin typeface="Times New Roman" pitchFamily="18" charset="0"/>
                          <a:cs typeface="Times New Roman" pitchFamily="18" charset="0"/>
                        </a:rPr>
                        <a:t> </a:t>
                      </a:r>
                      <a:r>
                        <a:rPr lang="ru-RU" sz="1600" dirty="0" err="1">
                          <a:latin typeface="Times New Roman" pitchFamily="18" charset="0"/>
                          <a:cs typeface="Times New Roman" pitchFamily="18" charset="0"/>
                        </a:rPr>
                        <a:t>жылы</a:t>
                      </a:r>
                      <a:r>
                        <a:rPr lang="ru-RU" sz="1600" dirty="0">
                          <a:latin typeface="Times New Roman" pitchFamily="18" charset="0"/>
                          <a:cs typeface="Times New Roman" pitchFamily="18" charset="0"/>
                        </a:rPr>
                        <a:t> 9 ай</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latin typeface="Times New Roman" pitchFamily="18" charset="0"/>
                          <a:cs typeface="Times New Roman" pitchFamily="18" charset="0"/>
                        </a:rPr>
                        <a:t>2024</a:t>
                      </a:r>
                      <a:r>
                        <a:rPr lang="ru-RU" sz="1600" baseline="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жылы</a:t>
                      </a:r>
                      <a:r>
                        <a:rPr lang="ru-RU" sz="1600" dirty="0">
                          <a:latin typeface="Times New Roman" pitchFamily="18" charset="0"/>
                          <a:cs typeface="Times New Roman" pitchFamily="18" charset="0"/>
                        </a:rPr>
                        <a:t> 9 ай</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2025 г.</a:t>
                      </a:r>
                      <a:r>
                        <a:rPr lang="en-US"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9 ай</a:t>
                      </a:r>
                      <a:endParaRPr lang="ru-RU" sz="1600" dirty="0">
                        <a:solidFill>
                          <a:srgbClr val="FF0000"/>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136207">
                <a:tc>
                  <a:txBody>
                    <a:bodyPr/>
                    <a:lstStyle/>
                    <a:p>
                      <a:r>
                        <a:rPr lang="kk-KZ" sz="1600" dirty="0" smtClean="0">
                          <a:latin typeface="Times New Roman" pitchFamily="18" charset="0"/>
                          <a:cs typeface="Times New Roman" pitchFamily="18" charset="0"/>
                        </a:rPr>
                        <a:t>1.</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latin typeface="Times New Roman" pitchFamily="18" charset="0"/>
                          <a:cs typeface="Times New Roman" pitchFamily="18" charset="0"/>
                        </a:rPr>
                        <a:t>1 төсек/күніне арналған дәрілер құны,тг.</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3005,0</a:t>
                      </a: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smtClean="0">
                          <a:solidFill>
                            <a:schemeClr val="tx1"/>
                          </a:solidFill>
                          <a:latin typeface="Times New Roman" pitchFamily="18" charset="0"/>
                          <a:cs typeface="Times New Roman" pitchFamily="18" charset="0"/>
                        </a:rPr>
                        <a:t>2703,19</a:t>
                      </a:r>
                      <a:endParaRPr lang="ru-RU" sz="1600" dirty="0">
                        <a:solidFill>
                          <a:schemeClr val="tx1"/>
                        </a:solidFill>
                        <a:latin typeface="Times New Roman" pitchFamily="18" charset="0"/>
                        <a:cs typeface="Times New Roman" pitchFamily="18" charset="0"/>
                      </a:endParaRPr>
                    </a:p>
                  </a:txBody>
                  <a:tcPr/>
                </a:tc>
                <a:tc>
                  <a:txBody>
                    <a:bodyPr/>
                    <a:lstStyle/>
                    <a:p>
                      <a:endParaRPr lang="ru-RU" sz="1600" dirty="0" smtClean="0">
                        <a:solidFill>
                          <a:schemeClr val="tx1"/>
                        </a:solidFill>
                        <a:latin typeface="Times New Roman" pitchFamily="18" charset="0"/>
                        <a:cs typeface="Times New Roman" pitchFamily="18" charset="0"/>
                      </a:endParaRPr>
                    </a:p>
                    <a:p>
                      <a:r>
                        <a:rPr lang="ru-RU" sz="1600" dirty="0" smtClean="0">
                          <a:solidFill>
                            <a:schemeClr val="tx1"/>
                          </a:solidFill>
                          <a:latin typeface="Times New Roman" pitchFamily="18" charset="0"/>
                          <a:cs typeface="Times New Roman" pitchFamily="18" charset="0"/>
                        </a:rPr>
                        <a:t>      3 248,7</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944462">
                <a:tc>
                  <a:txBody>
                    <a:bodyPr/>
                    <a:lstStyle/>
                    <a:p>
                      <a:r>
                        <a:rPr lang="kk-KZ" sz="1600" dirty="0" smtClean="0">
                          <a:latin typeface="Times New Roman" pitchFamily="18" charset="0"/>
                          <a:cs typeface="Times New Roman" pitchFamily="18" charset="0"/>
                        </a:rPr>
                        <a:t>2.</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t>Тамақтану үшін күніне 1 төсек құны, тг.</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663,6</a:t>
                      </a: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smtClean="0">
                          <a:solidFill>
                            <a:schemeClr val="tx1"/>
                          </a:solidFill>
                          <a:latin typeface="Times New Roman" pitchFamily="18" charset="0"/>
                          <a:cs typeface="Times New Roman" pitchFamily="18" charset="0"/>
                        </a:rPr>
                        <a:t>465,19</a:t>
                      </a:r>
                    </a:p>
                  </a:txBody>
                  <a:tcPr/>
                </a:tc>
                <a:tc>
                  <a:txBody>
                    <a:bodyPr/>
                    <a:lstStyle/>
                    <a:p>
                      <a:endParaRPr lang="ru-RU" sz="1600" dirty="0" smtClean="0">
                        <a:solidFill>
                          <a:schemeClr val="tx1"/>
                        </a:solidFill>
                        <a:latin typeface="Times New Roman" pitchFamily="18" charset="0"/>
                        <a:cs typeface="Times New Roman" pitchFamily="18" charset="0"/>
                      </a:endParaRPr>
                    </a:p>
                    <a:p>
                      <a:r>
                        <a:rPr lang="ru-RU" sz="1600" dirty="0" smtClean="0">
                          <a:solidFill>
                            <a:schemeClr val="tx1"/>
                          </a:solidFill>
                          <a:latin typeface="Times New Roman" pitchFamily="18" charset="0"/>
                          <a:cs typeface="Times New Roman" pitchFamily="18" charset="0"/>
                        </a:rPr>
                        <a:t>    535,45</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179094">
                <a:tc>
                  <a:txBody>
                    <a:bodyPr/>
                    <a:lstStyle/>
                    <a:p>
                      <a:r>
                        <a:rPr lang="kk-KZ" sz="1600" dirty="0" smtClean="0">
                          <a:latin typeface="Times New Roman" pitchFamily="18" charset="0"/>
                          <a:cs typeface="Times New Roman" pitchFamily="18" charset="0"/>
                        </a:rPr>
                        <a:t>3.</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t>1 емделген науқастың орташа құны, тг.</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170444,0</a:t>
                      </a: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smtClean="0">
                          <a:solidFill>
                            <a:schemeClr val="tx1"/>
                          </a:solidFill>
                          <a:latin typeface="Times New Roman" pitchFamily="18" charset="0"/>
                          <a:cs typeface="Times New Roman" pitchFamily="18" charset="0"/>
                        </a:rPr>
                        <a:t>157</a:t>
                      </a:r>
                      <a:r>
                        <a:rPr lang="ru-RU" sz="1600" baseline="0" dirty="0" smtClean="0">
                          <a:solidFill>
                            <a:schemeClr val="tx1"/>
                          </a:solidFill>
                          <a:latin typeface="Times New Roman" pitchFamily="18" charset="0"/>
                          <a:cs typeface="Times New Roman" pitchFamily="18" charset="0"/>
                        </a:rPr>
                        <a:t> 652</a:t>
                      </a:r>
                      <a:endParaRPr lang="ru-RU" sz="1600" dirty="0">
                        <a:solidFill>
                          <a:schemeClr val="tx1"/>
                        </a:solidFill>
                        <a:latin typeface="Times New Roman" pitchFamily="18" charset="0"/>
                        <a:cs typeface="Times New Roman" pitchFamily="18" charset="0"/>
                      </a:endParaRPr>
                    </a:p>
                  </a:txBody>
                  <a:tcPr/>
                </a:tc>
                <a:tc>
                  <a:txBody>
                    <a:bodyPr/>
                    <a:lstStyle/>
                    <a:p>
                      <a:endParaRPr lang="ru-RU" sz="1600" dirty="0" smtClean="0">
                        <a:solidFill>
                          <a:schemeClr val="tx1"/>
                        </a:solidFill>
                        <a:latin typeface="Times New Roman" pitchFamily="18" charset="0"/>
                        <a:cs typeface="Times New Roman" pitchFamily="18" charset="0"/>
                      </a:endParaRPr>
                    </a:p>
                    <a:p>
                      <a:r>
                        <a:rPr lang="ru-RU" sz="1600" dirty="0" smtClean="0">
                          <a:solidFill>
                            <a:schemeClr val="tx1"/>
                          </a:solidFill>
                          <a:latin typeface="Times New Roman" pitchFamily="18" charset="0"/>
                          <a:cs typeface="Times New Roman" pitchFamily="18" charset="0"/>
                        </a:rPr>
                        <a:t>    147 601</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4648768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a:xfrm>
            <a:off x="500063" y="285750"/>
            <a:ext cx="8001000" cy="911002"/>
          </a:xfrm>
        </p:spPr>
        <p:txBody>
          <a:bodyPr>
            <a:normAutofit fontScale="90000"/>
          </a:bodyPr>
          <a:lstStyle/>
          <a:p>
            <a:pPr algn="ctr"/>
            <a:r>
              <a:rPr lang="kk-KZ" sz="2200" b="1" dirty="0" smtClean="0">
                <a:solidFill>
                  <a:srgbClr val="FF0000"/>
                </a:solidFill>
              </a:rPr>
              <a:t>2.2  Медициналық көмектің кепілдендірілген көлемі шеңберіндегі амбулаториялық-емханалық көмектен түскен кіріс</a:t>
            </a:r>
            <a:r>
              <a:rPr lang="ru-RU" sz="2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3200" dirty="0" smtClean="0">
                <a:solidFill>
                  <a:schemeClr val="tx2"/>
                </a:solidFill>
              </a:rPr>
              <a:t/>
            </a:r>
            <a:br>
              <a:rPr lang="ru-RU" sz="3200" dirty="0" smtClean="0">
                <a:solidFill>
                  <a:schemeClr val="tx2"/>
                </a:solidFill>
              </a:rPr>
            </a:br>
            <a:endParaRPr lang="ru-RU" sz="1800" dirty="0" smtClean="0">
              <a:solidFill>
                <a:schemeClr val="tx2"/>
              </a:solidFill>
            </a:endParaRPr>
          </a:p>
        </p:txBody>
      </p:sp>
      <p:graphicFrame>
        <p:nvGraphicFramePr>
          <p:cNvPr id="4" name="Содержимое 3"/>
          <p:cNvGraphicFramePr>
            <a:graphicFrameLocks noGrp="1"/>
          </p:cNvGraphicFramePr>
          <p:nvPr>
            <p:ph idx="1"/>
            <p:extLst/>
          </p:nvPr>
        </p:nvGraphicFramePr>
        <p:xfrm>
          <a:off x="251520" y="1124744"/>
          <a:ext cx="8712970" cy="4928005"/>
        </p:xfrm>
        <a:graphic>
          <a:graphicData uri="http://schemas.openxmlformats.org/drawingml/2006/table">
            <a:tbl>
              <a:tblPr firstRow="1" bandRow="1">
                <a:tableStyleId>{8799B23B-EC83-4686-B30A-512413B5E67A}</a:tableStyleId>
              </a:tblPr>
              <a:tblGrid>
                <a:gridCol w="1656184">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1357322">
                  <a:extLst>
                    <a:ext uri="{9D8B030D-6E8A-4147-A177-3AD203B41FA5}">
                      <a16:colId xmlns:a16="http://schemas.microsoft.com/office/drawing/2014/main" val="20003"/>
                    </a:ext>
                  </a:extLst>
                </a:gridCol>
                <a:gridCol w="1541679">
                  <a:extLst>
                    <a:ext uri="{9D8B030D-6E8A-4147-A177-3AD203B41FA5}">
                      <a16:colId xmlns:a16="http://schemas.microsoft.com/office/drawing/2014/main" val="20004"/>
                    </a:ext>
                  </a:extLst>
                </a:gridCol>
                <a:gridCol w="1493489">
                  <a:extLst>
                    <a:ext uri="{9D8B030D-6E8A-4147-A177-3AD203B41FA5}">
                      <a16:colId xmlns:a16="http://schemas.microsoft.com/office/drawing/2014/main" val="20005"/>
                    </a:ext>
                  </a:extLst>
                </a:gridCol>
              </a:tblGrid>
              <a:tr h="1134126">
                <a:tc>
                  <a:txBody>
                    <a:bodyPr/>
                    <a:lstStyle/>
                    <a:p>
                      <a:r>
                        <a:rPr lang="ru-RU" dirty="0" err="1" smtClean="0">
                          <a:latin typeface="Times New Roman" pitchFamily="18" charset="0"/>
                          <a:cs typeface="Times New Roman" pitchFamily="18" charset="0"/>
                        </a:rPr>
                        <a:t>Бөлімше атауы</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2023 </a:t>
                      </a:r>
                      <a:r>
                        <a:rPr lang="ru-RU" dirty="0" err="1" smtClean="0">
                          <a:latin typeface="Times New Roman" pitchFamily="18" charset="0"/>
                          <a:cs typeface="Times New Roman" pitchFamily="18" charset="0"/>
                        </a:rPr>
                        <a:t>жылға жоспар</a:t>
                      </a:r>
                      <a:r>
                        <a:rPr lang="ru-RU"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latin typeface="Times New Roman" pitchFamily="18" charset="0"/>
                          <a:cs typeface="Times New Roman" pitchFamily="18" charset="0"/>
                        </a:rPr>
                        <a:t>2024 </a:t>
                      </a:r>
                      <a:r>
                        <a:rPr lang="ru-RU" dirty="0" err="1">
                          <a:latin typeface="Times New Roman" pitchFamily="18" charset="0"/>
                          <a:cs typeface="Times New Roman" pitchFamily="18" charset="0"/>
                        </a:rPr>
                        <a:t>жылға жоспар</a:t>
                      </a:r>
                      <a:endParaRPr lang="ru-RU"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latin typeface="Times New Roman" pitchFamily="18" charset="0"/>
                          <a:cs typeface="Times New Roman" pitchFamily="18" charset="0"/>
                        </a:rPr>
                        <a:t>2024 </a:t>
                      </a:r>
                      <a:r>
                        <a:rPr lang="ru-RU" dirty="0" err="1">
                          <a:latin typeface="Times New Roman" pitchFamily="18" charset="0"/>
                          <a:cs typeface="Times New Roman" pitchFamily="18" charset="0"/>
                        </a:rPr>
                        <a:t>жылға </a:t>
                      </a:r>
                      <a:r>
                        <a:rPr lang="ru-RU" dirty="0">
                          <a:latin typeface="Times New Roman" pitchFamily="18" charset="0"/>
                          <a:cs typeface="Times New Roman" pitchFamily="18" charset="0"/>
                        </a:rPr>
                        <a:t>(9 ай)  </a:t>
                      </a:r>
                      <a:r>
                        <a:rPr lang="ru-RU" dirty="0" err="1">
                          <a:latin typeface="Times New Roman" pitchFamily="18" charset="0"/>
                          <a:cs typeface="Times New Roman" pitchFamily="18" charset="0"/>
                        </a:rPr>
                        <a:t>кіріс</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a:t>
                      </a:r>
                      <a:r>
                        <a:rPr lang="en-US" dirty="0" smtClean="0">
                          <a:latin typeface="Times New Roman" pitchFamily="18" charset="0"/>
                          <a:cs typeface="Times New Roman" pitchFamily="18" charset="0"/>
                        </a:rPr>
                        <a:t>5</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жылға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жоспар</a:t>
                      </a:r>
                      <a:r>
                        <a:rPr lang="ru-RU"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a:t>
                      </a:r>
                      <a:r>
                        <a:rPr lang="en-US" dirty="0" smtClean="0">
                          <a:latin typeface="Times New Roman" pitchFamily="18" charset="0"/>
                          <a:cs typeface="Times New Roman" pitchFamily="18" charset="0"/>
                        </a:rPr>
                        <a:t>5</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жылға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кіріс</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(9 ай)  </a:t>
                      </a:r>
                      <a:r>
                        <a:rPr lang="ru-RU" dirty="0" err="1" smtClean="0">
                          <a:latin typeface="Times New Roman" pitchFamily="18" charset="0"/>
                          <a:cs typeface="Times New Roman" pitchFamily="18" charset="0"/>
                        </a:rPr>
                        <a:t>кіріс</a:t>
                      </a:r>
                      <a:endParaRPr lang="ru-RU"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134126">
                <a:tc>
                  <a:txBody>
                    <a:bodyPr/>
                    <a:lstStyle/>
                    <a:p>
                      <a:r>
                        <a:rPr lang="ru-RU" dirty="0" smtClean="0">
                          <a:latin typeface="Times New Roman" pitchFamily="18" charset="0"/>
                          <a:cs typeface="Times New Roman" pitchFamily="18" charset="0"/>
                        </a:rPr>
                        <a:t>УЗИ</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ЭФГДС</a:t>
                      </a:r>
                      <a:endParaRPr lang="ru-RU" dirty="0">
                        <a:latin typeface="Times New Roman" pitchFamily="18" charset="0"/>
                        <a:cs typeface="Times New Roman" pitchFamily="18" charset="0"/>
                      </a:endParaRPr>
                    </a:p>
                  </a:txBody>
                  <a:tcPr/>
                </a:tc>
                <a:tc>
                  <a:txBody>
                    <a:bodyPr/>
                    <a:lstStyle/>
                    <a:p>
                      <a:pPr algn="ctr"/>
                      <a:endParaRPr lang="ru-RU" dirty="0">
                        <a:latin typeface="Times New Roman" pitchFamily="18" charset="0"/>
                        <a:cs typeface="Times New Roman" pitchFamily="18" charset="0"/>
                      </a:endParaRPr>
                    </a:p>
                  </a:txBody>
                  <a:tcPr/>
                </a:tc>
                <a:tc>
                  <a:txBody>
                    <a:bodyPr/>
                    <a:lstStyle/>
                    <a:p>
                      <a:pPr algn="ctr"/>
                      <a:endParaRPr lang="ru-RU" dirty="0">
                        <a:solidFill>
                          <a:schemeClr val="tx1"/>
                        </a:solidFill>
                        <a:latin typeface="Times New Roman" pitchFamily="18" charset="0"/>
                        <a:cs typeface="Times New Roman" pitchFamily="18" charset="0"/>
                      </a:endParaRPr>
                    </a:p>
                  </a:txBody>
                  <a:tcPr/>
                </a:tc>
                <a:tc>
                  <a:txBody>
                    <a:bodyPr/>
                    <a:lstStyle/>
                    <a:p>
                      <a:pPr algn="ctr"/>
                      <a:endParaRPr lang="ru-RU" dirty="0">
                        <a:solidFill>
                          <a:schemeClr val="tx1"/>
                        </a:solidFill>
                      </a:endParaRPr>
                    </a:p>
                  </a:txBody>
                  <a:tcPr/>
                </a:tc>
                <a:tc>
                  <a:txBody>
                    <a:bodyPr/>
                    <a:lstStyle/>
                    <a:p>
                      <a:pPr algn="ctr"/>
                      <a:r>
                        <a:rPr lang="en-US" dirty="0" smtClean="0">
                          <a:latin typeface="Times New Roman" pitchFamily="18" charset="0"/>
                          <a:cs typeface="Times New Roman" pitchFamily="18" charset="0"/>
                        </a:rPr>
                        <a:t>14,</a:t>
                      </a:r>
                      <a:r>
                        <a:rPr lang="kk-KZ" dirty="0" smtClean="0">
                          <a:latin typeface="Times New Roman" pitchFamily="18" charset="0"/>
                          <a:cs typeface="Times New Roman" pitchFamily="18" charset="0"/>
                        </a:rPr>
                        <a:t>9</a:t>
                      </a:r>
                    </a:p>
                    <a:p>
                      <a:pPr algn="ctr"/>
                      <a:endParaRPr lang="en-US"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22,5</a:t>
                      </a:r>
                      <a:endParaRPr lang="en-US" dirty="0" smtClean="0">
                        <a:latin typeface="Times New Roman" pitchFamily="18" charset="0"/>
                        <a:cs typeface="Times New Roman" pitchFamily="18" charset="0"/>
                      </a:endParaRPr>
                    </a:p>
                  </a:txBody>
                  <a:tcPr/>
                </a:tc>
                <a:tc>
                  <a:txBody>
                    <a:bodyPr/>
                    <a:lstStyle/>
                    <a:p>
                      <a:pPr algn="ctr"/>
                      <a:endParaRPr lang="ru-RU"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620179">
                <a:tc>
                  <a:txBody>
                    <a:bodyPr/>
                    <a:lstStyle/>
                    <a:p>
                      <a:r>
                        <a:rPr lang="ru-RU" dirty="0" smtClean="0">
                          <a:latin typeface="Times New Roman" pitchFamily="18" charset="0"/>
                          <a:cs typeface="Times New Roman" pitchFamily="18" charset="0"/>
                        </a:rPr>
                        <a:t>Рентген</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КТ</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Лаборатория</a:t>
                      </a:r>
                      <a:endParaRPr lang="ru-RU" dirty="0">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1020,3</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7511,0</a:t>
                      </a:r>
                    </a:p>
                  </a:txBody>
                  <a:tcPr/>
                </a:tc>
                <a:tc>
                  <a:txBody>
                    <a:bodyPr/>
                    <a:lstStyle/>
                    <a:p>
                      <a:pPr algn="ctr"/>
                      <a:r>
                        <a:rPr lang="ru-RU" dirty="0" smtClean="0">
                          <a:latin typeface="Times New Roman" pitchFamily="18" charset="0"/>
                          <a:cs typeface="Times New Roman" pitchFamily="18" charset="0"/>
                        </a:rPr>
                        <a:t>3257,6</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7059,5</a:t>
                      </a:r>
                    </a:p>
                  </a:txBody>
                  <a:tcPr/>
                </a:tc>
                <a:tc>
                  <a:txBody>
                    <a:bodyPr/>
                    <a:lstStyle/>
                    <a:p>
                      <a:pPr algn="ctr"/>
                      <a:r>
                        <a:rPr lang="ru-RU" dirty="0" smtClean="0">
                          <a:solidFill>
                            <a:schemeClr val="tx1"/>
                          </a:solidFill>
                        </a:rPr>
                        <a:t>767,9</a:t>
                      </a:r>
                    </a:p>
                    <a:p>
                      <a:pPr algn="ctr"/>
                      <a:endParaRPr lang="ru-RU" dirty="0" smtClean="0">
                        <a:solidFill>
                          <a:schemeClr val="tx1"/>
                        </a:solidFill>
                      </a:endParaRPr>
                    </a:p>
                    <a:p>
                      <a:pPr algn="ctr"/>
                      <a:r>
                        <a:rPr lang="ru-RU" dirty="0" smtClean="0">
                          <a:solidFill>
                            <a:schemeClr val="tx1"/>
                          </a:solidFill>
                        </a:rPr>
                        <a:t>5611,7</a:t>
                      </a:r>
                      <a:endParaRPr lang="ru-RU" dirty="0">
                        <a:solidFill>
                          <a:schemeClr val="tx1"/>
                        </a:solidFill>
                      </a:endParaRPr>
                    </a:p>
                  </a:txBody>
                  <a:tcPr/>
                </a:tc>
                <a:tc>
                  <a:txBody>
                    <a:bodyPr/>
                    <a:lstStyle/>
                    <a:p>
                      <a:pPr algn="ctr"/>
                      <a:r>
                        <a:rPr lang="en-US" dirty="0" smtClean="0">
                          <a:latin typeface="Times New Roman" pitchFamily="18" charset="0"/>
                          <a:cs typeface="Times New Roman" pitchFamily="18" charset="0"/>
                        </a:rPr>
                        <a:t>529,</a:t>
                      </a:r>
                      <a:r>
                        <a:rPr lang="kk-KZ" dirty="0" smtClean="0">
                          <a:latin typeface="Times New Roman" pitchFamily="18" charset="0"/>
                          <a:cs typeface="Times New Roman" pitchFamily="18" charset="0"/>
                        </a:rPr>
                        <a:t>7</a:t>
                      </a:r>
                      <a:endParaRPr lang="en-US" dirty="0" smtClean="0">
                        <a:latin typeface="Times New Roman" pitchFamily="18" charset="0"/>
                        <a:cs typeface="Times New Roman" pitchFamily="18" charset="0"/>
                      </a:endParaRPr>
                    </a:p>
                    <a:p>
                      <a:pPr algn="ctr"/>
                      <a:endParaRPr lang="en-US" dirty="0" smtClean="0">
                        <a:latin typeface="Times New Roman" pitchFamily="18" charset="0"/>
                        <a:cs typeface="Times New Roman" pitchFamily="18" charset="0"/>
                      </a:endParaRPr>
                    </a:p>
                    <a:p>
                      <a:pPr algn="ctr"/>
                      <a:r>
                        <a:rPr lang="en-US" dirty="0" smtClean="0">
                          <a:latin typeface="Times New Roman" pitchFamily="18" charset="0"/>
                          <a:cs typeface="Times New Roman" pitchFamily="18" charset="0"/>
                        </a:rPr>
                        <a:t>5 428,2</a:t>
                      </a:r>
                    </a:p>
                    <a:p>
                      <a:pPr algn="ctr"/>
                      <a:endParaRPr lang="en-US" dirty="0" smtClean="0">
                        <a:latin typeface="Times New Roman" pitchFamily="18" charset="0"/>
                        <a:cs typeface="Times New Roman" pitchFamily="18" charset="0"/>
                      </a:endParaRPr>
                    </a:p>
                    <a:p>
                      <a:pPr algn="ctr"/>
                      <a:r>
                        <a:rPr lang="en-US" dirty="0" smtClean="0">
                          <a:latin typeface="Times New Roman" pitchFamily="18" charset="0"/>
                          <a:cs typeface="Times New Roman" pitchFamily="18" charset="0"/>
                        </a:rPr>
                        <a:t>117,6</a:t>
                      </a:r>
                      <a:endParaRPr lang="kk-KZ" dirty="0" smtClean="0">
                        <a:latin typeface="Times New Roman" pitchFamily="18" charset="0"/>
                        <a:cs typeface="Times New Roman" pitchFamily="18" charset="0"/>
                      </a:endParaRPr>
                    </a:p>
                    <a:p>
                      <a:pPr algn="ctr"/>
                      <a:endParaRPr lang="kk-KZ"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23,0</a:t>
                      </a:r>
                      <a:endParaRPr lang="ru-RU" dirty="0" smtClean="0">
                        <a:latin typeface="Times New Roman" pitchFamily="18" charset="0"/>
                        <a:cs typeface="Times New Roman" pitchFamily="18" charset="0"/>
                      </a:endParaRPr>
                    </a:p>
                  </a:txBody>
                  <a:tcPr/>
                </a:tc>
                <a:tc>
                  <a:txBody>
                    <a:bodyPr/>
                    <a:lstStyle/>
                    <a:p>
                      <a:pPr algn="ctr"/>
                      <a:r>
                        <a:rPr lang="kk-KZ" dirty="0" smtClean="0">
                          <a:solidFill>
                            <a:schemeClr val="tx1"/>
                          </a:solidFill>
                          <a:latin typeface="Times New Roman" pitchFamily="18" charset="0"/>
                          <a:cs typeface="Times New Roman" pitchFamily="18" charset="0"/>
                        </a:rPr>
                        <a:t>13,5</a:t>
                      </a:r>
                    </a:p>
                    <a:p>
                      <a:pPr algn="ctr"/>
                      <a:endParaRPr lang="kk-KZ" dirty="0" smtClean="0">
                        <a:solidFill>
                          <a:schemeClr val="tx1"/>
                        </a:solidFill>
                        <a:latin typeface="Times New Roman" pitchFamily="18" charset="0"/>
                        <a:cs typeface="Times New Roman" pitchFamily="18" charset="0"/>
                      </a:endParaRPr>
                    </a:p>
                    <a:p>
                      <a:pPr algn="ctr"/>
                      <a:r>
                        <a:rPr lang="en-US" dirty="0" smtClean="0">
                          <a:solidFill>
                            <a:schemeClr val="tx1"/>
                          </a:solidFill>
                          <a:latin typeface="Times New Roman" pitchFamily="18" charset="0"/>
                          <a:cs typeface="Times New Roman" pitchFamily="18" charset="0"/>
                        </a:rPr>
                        <a:t>2</a:t>
                      </a:r>
                      <a:r>
                        <a:rPr lang="en-US" baseline="0" dirty="0" smtClean="0">
                          <a:solidFill>
                            <a:schemeClr val="tx1"/>
                          </a:solidFill>
                          <a:latin typeface="Times New Roman" pitchFamily="18" charset="0"/>
                          <a:cs typeface="Times New Roman" pitchFamily="18" charset="0"/>
                        </a:rPr>
                        <a:t> 885,53</a:t>
                      </a:r>
                      <a:endParaRPr lang="kk-KZ" dirty="0" smtClean="0">
                        <a:solidFill>
                          <a:schemeClr val="tx1"/>
                        </a:solidFill>
                        <a:latin typeface="Times New Roman" pitchFamily="18" charset="0"/>
                        <a:cs typeface="Times New Roman" pitchFamily="18" charset="0"/>
                      </a:endParaRPr>
                    </a:p>
                    <a:p>
                      <a:pPr algn="ctr"/>
                      <a:endParaRPr lang="kk-KZ" dirty="0" smtClean="0">
                        <a:solidFill>
                          <a:schemeClr val="tx1"/>
                        </a:solidFill>
                        <a:latin typeface="Times New Roman" pitchFamily="18" charset="0"/>
                        <a:cs typeface="Times New Roman" pitchFamily="18" charset="0"/>
                      </a:endParaRPr>
                    </a:p>
                    <a:p>
                      <a:pPr algn="ctr"/>
                      <a:r>
                        <a:rPr lang="kk-KZ" dirty="0" smtClean="0">
                          <a:solidFill>
                            <a:schemeClr val="tx1"/>
                          </a:solidFill>
                          <a:latin typeface="Times New Roman" pitchFamily="18" charset="0"/>
                          <a:cs typeface="Times New Roman" pitchFamily="18" charset="0"/>
                        </a:rPr>
                        <a:t>2</a:t>
                      </a:r>
                      <a:r>
                        <a:rPr lang="en-US" dirty="0" smtClean="0">
                          <a:solidFill>
                            <a:schemeClr val="tx1"/>
                          </a:solidFill>
                          <a:latin typeface="Times New Roman" pitchFamily="18" charset="0"/>
                          <a:cs typeface="Times New Roman" pitchFamily="18" charset="0"/>
                        </a:rPr>
                        <a:t>,6</a:t>
                      </a:r>
                      <a:endParaRPr lang="ru-RU" dirty="0" smtClean="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648073">
                <a:tc>
                  <a:txBody>
                    <a:bodyPr/>
                    <a:lstStyle/>
                    <a:p>
                      <a:r>
                        <a:rPr lang="kk-KZ" dirty="0" smtClean="0"/>
                        <a:t>БАРЛЫҒЫ</a:t>
                      </a:r>
                      <a:endParaRPr lang="ru-RU" b="0" dirty="0">
                        <a:latin typeface="Times New Roman" pitchFamily="18" charset="0"/>
                        <a:cs typeface="Times New Roman" pitchFamily="18" charset="0"/>
                      </a:endParaRPr>
                    </a:p>
                  </a:txBody>
                  <a:tcPr/>
                </a:tc>
                <a:tc>
                  <a:txBody>
                    <a:bodyPr/>
                    <a:lstStyle/>
                    <a:p>
                      <a:pPr algn="ctr"/>
                      <a:r>
                        <a:rPr lang="ru-RU" b="1" dirty="0" smtClean="0">
                          <a:latin typeface="Times New Roman" pitchFamily="18" charset="0"/>
                          <a:cs typeface="Times New Roman" pitchFamily="18" charset="0"/>
                        </a:rPr>
                        <a:t>8531,327</a:t>
                      </a:r>
                      <a:endParaRPr lang="ru-RU" b="1" dirty="0">
                        <a:latin typeface="Times New Roman" pitchFamily="18" charset="0"/>
                        <a:cs typeface="Times New Roman" pitchFamily="18" charset="0"/>
                      </a:endParaRPr>
                    </a:p>
                  </a:txBody>
                  <a:tcPr/>
                </a:tc>
                <a:tc>
                  <a:txBody>
                    <a:bodyPr/>
                    <a:lstStyle/>
                    <a:p>
                      <a:pPr algn="ctr"/>
                      <a:r>
                        <a:rPr lang="ru-RU" b="1" dirty="0" smtClean="0">
                          <a:latin typeface="Times New Roman" pitchFamily="18" charset="0"/>
                          <a:cs typeface="Times New Roman" pitchFamily="18" charset="0"/>
                        </a:rPr>
                        <a:t>10317,1</a:t>
                      </a:r>
                      <a:endParaRPr lang="ru-RU" b="1" dirty="0">
                        <a:latin typeface="Times New Roman" pitchFamily="18" charset="0"/>
                        <a:cs typeface="Times New Roman" pitchFamily="18" charset="0"/>
                      </a:endParaRPr>
                    </a:p>
                  </a:txBody>
                  <a:tcPr/>
                </a:tc>
                <a:tc>
                  <a:txBody>
                    <a:bodyPr/>
                    <a:lstStyle/>
                    <a:p>
                      <a:pPr algn="ctr"/>
                      <a:r>
                        <a:rPr lang="ru-RU" b="1" dirty="0" smtClean="0"/>
                        <a:t>6 379,6</a:t>
                      </a:r>
                    </a:p>
                  </a:txBody>
                  <a:tcPr/>
                </a:tc>
                <a:tc>
                  <a:txBody>
                    <a:bodyPr/>
                    <a:lstStyle/>
                    <a:p>
                      <a:pPr algn="ctr"/>
                      <a:r>
                        <a:rPr lang="kk-KZ" b="1" dirty="0" smtClean="0">
                          <a:latin typeface="Times New Roman" pitchFamily="18" charset="0"/>
                          <a:cs typeface="Times New Roman" pitchFamily="18" charset="0"/>
                        </a:rPr>
                        <a:t>6 135,9</a:t>
                      </a:r>
                      <a:endParaRPr lang="ru-RU" b="1" dirty="0">
                        <a:latin typeface="Times New Roman" pitchFamily="18" charset="0"/>
                        <a:cs typeface="Times New Roman" pitchFamily="18" charset="0"/>
                      </a:endParaRPr>
                    </a:p>
                  </a:txBody>
                  <a:tcPr/>
                </a:tc>
                <a:tc>
                  <a:txBody>
                    <a:bodyPr/>
                    <a:lstStyle/>
                    <a:p>
                      <a:pPr algn="ctr"/>
                      <a:r>
                        <a:rPr lang="en-US" b="1" dirty="0" smtClean="0">
                          <a:latin typeface="Times New Roman" pitchFamily="18" charset="0"/>
                          <a:cs typeface="Times New Roman" pitchFamily="18" charset="0"/>
                        </a:rPr>
                        <a:t>2</a:t>
                      </a:r>
                      <a:r>
                        <a:rPr lang="en-US" b="1" baseline="0" dirty="0" smtClean="0">
                          <a:latin typeface="Times New Roman" pitchFamily="18" charset="0"/>
                          <a:cs typeface="Times New Roman" pitchFamily="18" charset="0"/>
                        </a:rPr>
                        <a:t> 901,63</a:t>
                      </a:r>
                      <a:endParaRPr lang="ru-RU" b="1"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8685573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a:xfrm>
            <a:off x="755576" y="214313"/>
            <a:ext cx="8064895" cy="910431"/>
          </a:xfrm>
        </p:spPr>
        <p:txBody>
          <a:bodyPr>
            <a:normAutofit fontScale="90000"/>
          </a:bodyPr>
          <a:lstStyle/>
          <a:p>
            <a:pPr algn="ctr"/>
            <a:r>
              <a:rPr lang="kk-KZ" sz="2700" b="1" dirty="0" smtClean="0">
                <a:solidFill>
                  <a:srgbClr val="FF0000"/>
                </a:solidFill>
              </a:rPr>
              <a:t>2.3</a:t>
            </a:r>
            <a:r>
              <a:rPr lang="kk-KZ" sz="3200" b="1" dirty="0" smtClean="0">
                <a:solidFill>
                  <a:srgbClr val="FF0000"/>
                </a:solidFill>
              </a:rPr>
              <a:t> Ақылы қызметтер туралы есеп (ш.есеп) </a:t>
            </a:r>
            <a:r>
              <a:rPr lang="ru-RU"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nvPr>
        </p:nvGraphicFramePr>
        <p:xfrm>
          <a:off x="457200" y="836713"/>
          <a:ext cx="8186766" cy="5574547"/>
        </p:xfrm>
        <a:graphic>
          <a:graphicData uri="http://schemas.openxmlformats.org/drawingml/2006/table">
            <a:tbl>
              <a:tblPr firstRow="1" bandRow="1">
                <a:tableStyleId>{8799B23B-EC83-4686-B30A-512413B5E67A}</a:tableStyleId>
              </a:tblPr>
              <a:tblGrid>
                <a:gridCol w="2201079">
                  <a:extLst>
                    <a:ext uri="{9D8B030D-6E8A-4147-A177-3AD203B41FA5}">
                      <a16:colId xmlns:a16="http://schemas.microsoft.com/office/drawing/2014/main" val="20000"/>
                    </a:ext>
                  </a:extLst>
                </a:gridCol>
                <a:gridCol w="1995229">
                  <a:extLst>
                    <a:ext uri="{9D8B030D-6E8A-4147-A177-3AD203B41FA5}">
                      <a16:colId xmlns:a16="http://schemas.microsoft.com/office/drawing/2014/main" val="20001"/>
                    </a:ext>
                  </a:extLst>
                </a:gridCol>
                <a:gridCol w="1934716">
                  <a:extLst>
                    <a:ext uri="{9D8B030D-6E8A-4147-A177-3AD203B41FA5}">
                      <a16:colId xmlns:a16="http://schemas.microsoft.com/office/drawing/2014/main" val="20002"/>
                    </a:ext>
                  </a:extLst>
                </a:gridCol>
                <a:gridCol w="2055742">
                  <a:extLst>
                    <a:ext uri="{9D8B030D-6E8A-4147-A177-3AD203B41FA5}">
                      <a16:colId xmlns:a16="http://schemas.microsoft.com/office/drawing/2014/main" val="20003"/>
                    </a:ext>
                  </a:extLst>
                </a:gridCol>
              </a:tblGrid>
              <a:tr h="1344512">
                <a:tc>
                  <a:txBody>
                    <a:bodyPr/>
                    <a:lstStyle/>
                    <a:p>
                      <a:r>
                        <a:rPr lang="kk-KZ" sz="1600" dirty="0" smtClean="0"/>
                        <a:t>Шығындардың ерекшеліктерінің атауы</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tx1"/>
                          </a:solidFill>
                          <a:latin typeface="Times New Roman" pitchFamily="18" charset="0"/>
                          <a:cs typeface="Times New Roman" pitchFamily="18" charset="0"/>
                        </a:rPr>
                        <a:t> </a:t>
                      </a:r>
                      <a:r>
                        <a:rPr lang="ru-RU" sz="1600" baseline="0" dirty="0" smtClean="0">
                          <a:solidFill>
                            <a:schemeClr val="tx1"/>
                          </a:solidFill>
                          <a:latin typeface="Times New Roman" pitchFamily="18" charset="0"/>
                          <a:cs typeface="Times New Roman" pitchFamily="18" charset="0"/>
                        </a:rPr>
                        <a:t>2023 </a:t>
                      </a:r>
                      <a:r>
                        <a:rPr lang="ru-RU" sz="1600" baseline="0" dirty="0" err="1" smtClean="0">
                          <a:solidFill>
                            <a:schemeClr val="tx1"/>
                          </a:solidFill>
                          <a:latin typeface="Times New Roman" pitchFamily="18" charset="0"/>
                          <a:cs typeface="Times New Roman" pitchFamily="18" charset="0"/>
                        </a:rPr>
                        <a:t>жыл</a:t>
                      </a:r>
                      <a:endParaRPr lang="ru-RU" sz="1600" baseline="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latin typeface="Times New Roman" pitchFamily="18" charset="0"/>
                          <a:cs typeface="Times New Roman" pitchFamily="18" charset="0"/>
                        </a:rPr>
                        <a:t>( </a:t>
                      </a:r>
                      <a:r>
                        <a:rPr lang="ru-RU" sz="1600" baseline="0" dirty="0" err="1" smtClean="0">
                          <a:solidFill>
                            <a:schemeClr val="tx1"/>
                          </a:solidFill>
                          <a:latin typeface="Times New Roman" pitchFamily="18" charset="0"/>
                          <a:cs typeface="Times New Roman" pitchFamily="18" charset="0"/>
                        </a:rPr>
                        <a:t>тыс</a:t>
                      </a:r>
                      <a:r>
                        <a:rPr lang="ru-RU" sz="1600" baseline="0" dirty="0" smtClean="0">
                          <a:solidFill>
                            <a:schemeClr val="tx1"/>
                          </a:solidFill>
                          <a:latin typeface="Times New Roman" pitchFamily="18" charset="0"/>
                          <a:cs typeface="Times New Roman" pitchFamily="18" charset="0"/>
                        </a:rPr>
                        <a:t> тенге)</a:t>
                      </a:r>
                      <a:endParaRPr lang="ru-RU" sz="1600" dirty="0" smtClean="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tx1"/>
                          </a:solidFill>
                          <a:latin typeface="Times New Roman" pitchFamily="18" charset="0"/>
                          <a:cs typeface="Times New Roman" pitchFamily="18" charset="0"/>
                        </a:rPr>
                        <a:t> </a:t>
                      </a:r>
                      <a:r>
                        <a:rPr lang="ru-RU" sz="1600" baseline="0" dirty="0" smtClean="0">
                          <a:solidFill>
                            <a:schemeClr val="tx1"/>
                          </a:solidFill>
                          <a:latin typeface="Times New Roman" pitchFamily="18" charset="0"/>
                          <a:cs typeface="Times New Roman" pitchFamily="18" charset="0"/>
                        </a:rPr>
                        <a:t>2024 </a:t>
                      </a:r>
                      <a:r>
                        <a:rPr lang="ru-RU" sz="1600" baseline="0" dirty="0" err="1" smtClean="0">
                          <a:solidFill>
                            <a:schemeClr val="tx1"/>
                          </a:solidFill>
                          <a:latin typeface="Times New Roman" pitchFamily="18" charset="0"/>
                          <a:cs typeface="Times New Roman" pitchFamily="18" charset="0"/>
                        </a:rPr>
                        <a:t>жыл</a:t>
                      </a:r>
                      <a:endParaRPr lang="ru-RU" sz="1600" baseline="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latin typeface="Times New Roman" pitchFamily="18" charset="0"/>
                          <a:cs typeface="Times New Roman" pitchFamily="18" charset="0"/>
                        </a:rPr>
                        <a:t>( </a:t>
                      </a:r>
                      <a:r>
                        <a:rPr lang="ru-RU" sz="1600" baseline="0" dirty="0" err="1" smtClean="0">
                          <a:solidFill>
                            <a:schemeClr val="tx1"/>
                          </a:solidFill>
                          <a:latin typeface="Times New Roman" pitchFamily="18" charset="0"/>
                          <a:cs typeface="Times New Roman" pitchFamily="18" charset="0"/>
                        </a:rPr>
                        <a:t>тыс</a:t>
                      </a:r>
                      <a:r>
                        <a:rPr lang="ru-RU" sz="1600" baseline="0" dirty="0" smtClean="0">
                          <a:solidFill>
                            <a:schemeClr val="tx1"/>
                          </a:solidFill>
                          <a:latin typeface="Times New Roman" pitchFamily="18" charset="0"/>
                          <a:cs typeface="Times New Roman" pitchFamily="18" charset="0"/>
                        </a:rPr>
                        <a:t> тенге)</a:t>
                      </a:r>
                      <a:endParaRPr lang="ru-RU" sz="160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smtClean="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tx1"/>
                          </a:solidFill>
                          <a:latin typeface="Times New Roman" pitchFamily="18" charset="0"/>
                          <a:cs typeface="Times New Roman" pitchFamily="18" charset="0"/>
                        </a:rPr>
                        <a:t> </a:t>
                      </a:r>
                      <a:r>
                        <a:rPr lang="ru-RU" sz="1600" baseline="0" dirty="0" smtClean="0">
                          <a:solidFill>
                            <a:schemeClr val="tx1"/>
                          </a:solidFill>
                          <a:latin typeface="Times New Roman" pitchFamily="18" charset="0"/>
                          <a:cs typeface="Times New Roman" pitchFamily="18" charset="0"/>
                        </a:rPr>
                        <a:t>202</a:t>
                      </a:r>
                      <a:r>
                        <a:rPr lang="en-US" sz="1600" baseline="0" dirty="0" smtClean="0">
                          <a:solidFill>
                            <a:schemeClr val="tx1"/>
                          </a:solidFill>
                          <a:latin typeface="Times New Roman" pitchFamily="18" charset="0"/>
                          <a:cs typeface="Times New Roman" pitchFamily="18" charset="0"/>
                        </a:rPr>
                        <a:t>5</a:t>
                      </a:r>
                      <a:r>
                        <a:rPr lang="ru-RU" sz="1600" baseline="0" dirty="0" smtClean="0">
                          <a:solidFill>
                            <a:schemeClr val="tx1"/>
                          </a:solidFill>
                          <a:latin typeface="Times New Roman" pitchFamily="18" charset="0"/>
                          <a:cs typeface="Times New Roman" pitchFamily="18" charset="0"/>
                        </a:rPr>
                        <a:t> </a:t>
                      </a:r>
                      <a:r>
                        <a:rPr lang="ru-RU" sz="1600" baseline="0" dirty="0" err="1" smtClean="0">
                          <a:solidFill>
                            <a:schemeClr val="tx1"/>
                          </a:solidFill>
                          <a:latin typeface="Times New Roman" pitchFamily="18" charset="0"/>
                          <a:cs typeface="Times New Roman" pitchFamily="18" charset="0"/>
                        </a:rPr>
                        <a:t>жыл</a:t>
                      </a:r>
                      <a:endParaRPr lang="ru-RU" sz="1600" baseline="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latin typeface="Times New Roman" pitchFamily="18" charset="0"/>
                          <a:cs typeface="Times New Roman" pitchFamily="18" charset="0"/>
                        </a:rPr>
                        <a:t>( </a:t>
                      </a:r>
                      <a:r>
                        <a:rPr lang="ru-RU" sz="1600" baseline="0" dirty="0" err="1" smtClean="0">
                          <a:solidFill>
                            <a:schemeClr val="tx1"/>
                          </a:solidFill>
                          <a:latin typeface="Times New Roman" pitchFamily="18" charset="0"/>
                          <a:cs typeface="Times New Roman" pitchFamily="18" charset="0"/>
                        </a:rPr>
                        <a:t>тыс</a:t>
                      </a:r>
                      <a:r>
                        <a:rPr lang="ru-RU" sz="1600" baseline="0" dirty="0" smtClean="0">
                          <a:solidFill>
                            <a:schemeClr val="tx1"/>
                          </a:solidFill>
                          <a:latin typeface="Times New Roman" pitchFamily="18" charset="0"/>
                          <a:cs typeface="Times New Roman" pitchFamily="18" charset="0"/>
                        </a:rPr>
                        <a:t> тенге)</a:t>
                      </a:r>
                      <a:endParaRPr lang="ru-RU" sz="160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smtClean="0">
                        <a:solidFill>
                          <a:schemeClr val="tx1"/>
                        </a:solidFill>
                        <a:latin typeface="Times New Roman" pitchFamily="18" charset="0"/>
                        <a:cs typeface="Times New Roman" pitchFamily="18" charset="0"/>
                      </a:endParaRPr>
                    </a:p>
                    <a:p>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803027">
                <a:tc>
                  <a:txBody>
                    <a:bodyPr/>
                    <a:lstStyle/>
                    <a:p>
                      <a:r>
                        <a:rPr lang="kk-KZ" sz="1600" dirty="0" smtClean="0"/>
                        <a:t>Шаруашылық есеп жүргізу бойынша ақылы қызметтерден алынған кірістер</a:t>
                      </a:r>
                      <a:endParaRPr lang="ru-RU" sz="1600" dirty="0">
                        <a:solidFill>
                          <a:schemeClr val="tx1"/>
                        </a:solidFill>
                        <a:latin typeface="Times New Roman" pitchFamily="18" charset="0"/>
                        <a:cs typeface="Times New Roman" pitchFamily="18" charset="0"/>
                      </a:endParaRPr>
                    </a:p>
                  </a:txBody>
                  <a:tcPr/>
                </a:tc>
                <a:tc>
                  <a:txBody>
                    <a:bodyPr/>
                    <a:lstStyle/>
                    <a:p>
                      <a:pPr marL="0" algn="ctr" rtl="0" eaLnBrk="1" fontAlgn="ctr" latinLnBrk="0" hangingPunct="1"/>
                      <a:r>
                        <a:rPr kumimoji="0" lang="ru-RU" sz="1600" b="1" kern="1200" dirty="0" smtClean="0">
                          <a:solidFill>
                            <a:schemeClr val="tx1"/>
                          </a:solidFill>
                          <a:latin typeface="Times New Roman" pitchFamily="18" charset="0"/>
                          <a:ea typeface="+mn-ea"/>
                          <a:cs typeface="Times New Roman" pitchFamily="18" charset="0"/>
                        </a:rPr>
                        <a:t>40 000,0</a:t>
                      </a:r>
                    </a:p>
                  </a:txBody>
                  <a:tcPr marL="9525" marR="9525" marT="9525" marB="0" anchor="ctr"/>
                </a:tc>
                <a:tc>
                  <a:txBody>
                    <a:bodyPr/>
                    <a:lstStyle/>
                    <a:p>
                      <a:pPr marL="0" algn="ctr" rtl="0" eaLnBrk="1" fontAlgn="ctr" latinLnBrk="0" hangingPunct="1"/>
                      <a:r>
                        <a:rPr kumimoji="0" lang="ru-RU" sz="1600" b="1" kern="1200" dirty="0" smtClean="0">
                          <a:solidFill>
                            <a:schemeClr val="tx1"/>
                          </a:solidFill>
                          <a:latin typeface="Times New Roman" pitchFamily="18" charset="0"/>
                          <a:ea typeface="+mn-ea"/>
                          <a:cs typeface="Times New Roman" pitchFamily="18" charset="0"/>
                        </a:rPr>
                        <a:t>40 000,0</a:t>
                      </a:r>
                    </a:p>
                  </a:txBody>
                  <a:tcPr marL="9525" marR="9525" marT="9525" marB="0" anchor="ctr"/>
                </a:tc>
                <a:tc>
                  <a:txBody>
                    <a:bodyPr/>
                    <a:lstStyle/>
                    <a:p>
                      <a:pPr marL="0" algn="ctr" rtl="0" eaLnBrk="1" fontAlgn="ctr" latinLnBrk="0" hangingPunct="1"/>
                      <a:r>
                        <a:rPr kumimoji="0" lang="ru-RU" sz="1600" b="1" kern="1200" dirty="0" smtClean="0">
                          <a:solidFill>
                            <a:schemeClr val="tx1"/>
                          </a:solidFill>
                          <a:latin typeface="Times New Roman" pitchFamily="18" charset="0"/>
                          <a:ea typeface="+mn-ea"/>
                          <a:cs typeface="Times New Roman" pitchFamily="18" charset="0"/>
                        </a:rPr>
                        <a:t>40 000,0</a:t>
                      </a:r>
                    </a:p>
                  </a:txBody>
                  <a:tcPr marL="9525" marR="9525" marT="9525" marB="0" anchor="ctr"/>
                </a:tc>
                <a:extLst>
                  <a:ext uri="{0D108BD9-81ED-4DB2-BD59-A6C34878D82A}">
                    <a16:rowId xmlns:a16="http://schemas.microsoft.com/office/drawing/2014/main" val="10001"/>
                  </a:ext>
                </a:extLst>
              </a:tr>
              <a:tr h="966793">
                <a:tc>
                  <a:txBody>
                    <a:bodyPr/>
                    <a:lstStyle/>
                    <a:p>
                      <a:r>
                        <a:rPr lang="kk-KZ" sz="1600" dirty="0" smtClean="0"/>
                        <a:t>Жалақы және салықтар</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13 416,0</a:t>
                      </a:r>
                      <a:endParaRPr lang="ru-RU" sz="1600" dirty="0">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19</a:t>
                      </a:r>
                      <a:r>
                        <a:rPr lang="ru-RU" sz="1600" baseline="0" dirty="0" smtClean="0">
                          <a:latin typeface="Times New Roman" pitchFamily="18" charset="0"/>
                          <a:cs typeface="Times New Roman" pitchFamily="18" charset="0"/>
                        </a:rPr>
                        <a:t> 269</a:t>
                      </a:r>
                      <a:r>
                        <a:rPr lang="ru-RU" sz="1600" dirty="0" smtClean="0">
                          <a:latin typeface="Times New Roman" pitchFamily="18" charset="0"/>
                          <a:cs typeface="Times New Roman" pitchFamily="18" charset="0"/>
                        </a:rPr>
                        <a:t>,7</a:t>
                      </a:r>
                      <a:endParaRPr lang="ru-RU" sz="1600" dirty="0">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en-US" sz="1600" dirty="0" smtClean="0">
                          <a:latin typeface="Times New Roman" pitchFamily="18" charset="0"/>
                          <a:cs typeface="Times New Roman" pitchFamily="18" charset="0"/>
                        </a:rPr>
                        <a:t>23  123</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265432">
                <a:tc>
                  <a:txBody>
                    <a:bodyPr/>
                    <a:lstStyle/>
                    <a:p>
                      <a:r>
                        <a:rPr lang="kk-KZ" sz="1600" dirty="0" smtClean="0"/>
                        <a:t>Дәрілік заттарды және басқа тауарларды, жанар-жағармай материалдарын сатып алу</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1 261,0</a:t>
                      </a:r>
                      <a:endParaRPr lang="ru-RU" sz="1600" dirty="0">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7</a:t>
                      </a:r>
                      <a:r>
                        <a:rPr lang="ru-RU" sz="1600" baseline="0" dirty="0" smtClean="0">
                          <a:latin typeface="Times New Roman" pitchFamily="18" charset="0"/>
                          <a:cs typeface="Times New Roman" pitchFamily="18" charset="0"/>
                        </a:rPr>
                        <a:t> 912</a:t>
                      </a:r>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en-US" sz="1600" dirty="0" smtClean="0">
                          <a:latin typeface="Times New Roman" pitchFamily="18" charset="0"/>
                          <a:cs typeface="Times New Roman" pitchFamily="18" charset="0"/>
                        </a:rPr>
                        <a:t>9 421</a:t>
                      </a:r>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885802">
                <a:tc>
                  <a:txBody>
                    <a:bodyPr/>
                    <a:lstStyle/>
                    <a:p>
                      <a:r>
                        <a:rPr lang="kk-KZ" sz="1600" dirty="0" smtClean="0"/>
                        <a:t>Коммуналдық қызметтер және басқа сатып алулар</a:t>
                      </a:r>
                      <a:endParaRPr lang="ru-RU" sz="1600" dirty="0">
                        <a:solidFill>
                          <a:schemeClr val="tx1"/>
                        </a:solidFill>
                        <a:latin typeface="Times New Roman" pitchFamily="18" charset="0"/>
                        <a:cs typeface="Times New Roman" pitchFamily="18" charset="0"/>
                      </a:endParaRPr>
                    </a:p>
                  </a:txBody>
                  <a:tcPr/>
                </a:tc>
                <a:tc>
                  <a:txBody>
                    <a:bodyPr/>
                    <a:lstStyle/>
                    <a:p>
                      <a:pPr algn="ctr"/>
                      <a:r>
                        <a:rPr lang="ru-RU" sz="1600" dirty="0" smtClean="0">
                          <a:latin typeface="Times New Roman" pitchFamily="18" charset="0"/>
                          <a:cs typeface="Times New Roman" pitchFamily="18" charset="0"/>
                        </a:rPr>
                        <a:t>25 323</a:t>
                      </a:r>
                      <a:endParaRPr lang="ru-RU" sz="1600" dirty="0">
                        <a:latin typeface="Times New Roman" pitchFamily="18" charset="0"/>
                        <a:cs typeface="Times New Roman" pitchFamily="18" charset="0"/>
                      </a:endParaRPr>
                    </a:p>
                  </a:txBody>
                  <a:tcPr/>
                </a:tc>
                <a:tc>
                  <a:txBody>
                    <a:bodyPr/>
                    <a:lstStyle/>
                    <a:p>
                      <a:pPr algn="ctr"/>
                      <a:r>
                        <a:rPr lang="ru-RU" sz="1600" dirty="0" smtClean="0">
                          <a:latin typeface="Times New Roman" pitchFamily="18" charset="0"/>
                          <a:cs typeface="Times New Roman" pitchFamily="18" charset="0"/>
                        </a:rPr>
                        <a:t>12</a:t>
                      </a:r>
                      <a:r>
                        <a:rPr lang="ru-RU" sz="1600" baseline="0" dirty="0" smtClean="0">
                          <a:latin typeface="Times New Roman" pitchFamily="18" charset="0"/>
                          <a:cs typeface="Times New Roman" pitchFamily="18" charset="0"/>
                        </a:rPr>
                        <a:t> 818,3</a:t>
                      </a:r>
                      <a:endParaRPr lang="ru-RU" sz="1600" dirty="0">
                        <a:latin typeface="Times New Roman" pitchFamily="18" charset="0"/>
                        <a:cs typeface="Times New Roman" pitchFamily="18" charset="0"/>
                      </a:endParaRPr>
                    </a:p>
                  </a:txBody>
                  <a:tcPr/>
                </a:tc>
                <a:tc>
                  <a:txBody>
                    <a:bodyPr/>
                    <a:lstStyle/>
                    <a:p>
                      <a:pPr algn="ctr"/>
                      <a:r>
                        <a:rPr lang="en-US" sz="1600" dirty="0" smtClean="0">
                          <a:latin typeface="Times New Roman" pitchFamily="18" charset="0"/>
                          <a:cs typeface="Times New Roman" pitchFamily="18" charset="0"/>
                        </a:rPr>
                        <a:t>7 456</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2193216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678198" cy="1285884"/>
          </a:xfrm>
        </p:spPr>
        <p:txBody>
          <a:bodyPr>
            <a:noAutofit/>
          </a:bodyPr>
          <a:lstStyle/>
          <a:p>
            <a:pPr algn="ctr"/>
            <a:r>
              <a:rPr lang="kk-KZ" sz="2000" b="1" dirty="0" smtClean="0">
                <a:solidFill>
                  <a:srgbClr val="FF0000"/>
                </a:solidFill>
              </a:rPr>
              <a:t>2.4</a:t>
            </a:r>
            <a:r>
              <a:rPr lang="kk-KZ" sz="2800" b="1" dirty="0" smtClean="0">
                <a:solidFill>
                  <a:srgbClr val="FF0000"/>
                </a:solidFill>
              </a:rPr>
              <a:t>   2025 </a:t>
            </a:r>
            <a:r>
              <a:rPr lang="kk-KZ" sz="2800" b="1" dirty="0">
                <a:solidFill>
                  <a:srgbClr val="FF0000"/>
                </a:solidFill>
              </a:rPr>
              <a:t>жылғы </a:t>
            </a:r>
            <a:r>
              <a:rPr lang="en-US" sz="2800" b="1" dirty="0" smtClean="0">
                <a:solidFill>
                  <a:srgbClr val="FF0000"/>
                </a:solidFill>
              </a:rPr>
              <a:t>9</a:t>
            </a:r>
            <a:r>
              <a:rPr lang="kk-KZ" sz="2800" b="1" dirty="0" smtClean="0">
                <a:solidFill>
                  <a:srgbClr val="FF0000"/>
                </a:solidFill>
              </a:rPr>
              <a:t> </a:t>
            </a:r>
            <a:r>
              <a:rPr lang="kk-KZ" sz="2800" b="1" dirty="0">
                <a:solidFill>
                  <a:srgbClr val="FF0000"/>
                </a:solidFill>
              </a:rPr>
              <a:t>айға арналған «аурухана» мемлекеттік тапсырысының жоспарын орындау.</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500174"/>
            <a:ext cx="9001156" cy="5072098"/>
          </a:xfrm>
        </p:spPr>
        <p:txBody>
          <a:bodyPr/>
          <a:lstStyle/>
          <a:p>
            <a:pPr fontAlgn="ctr"/>
            <a:r>
              <a:rPr lang="kk-KZ" sz="1800" b="1" dirty="0" smtClean="0"/>
              <a:t>2025 </a:t>
            </a:r>
            <a:r>
              <a:rPr lang="kk-KZ" sz="1800" b="1" dirty="0"/>
              <a:t>жылға арналған мемлекеттік тапсырыс </a:t>
            </a:r>
            <a:r>
              <a:rPr lang="kk-KZ" sz="1800" b="1" dirty="0" smtClean="0"/>
              <a:t>3 </a:t>
            </a:r>
            <a:r>
              <a:rPr lang="en-US" sz="1800" b="1" dirty="0" smtClean="0"/>
              <a:t>277 130 115,88</a:t>
            </a:r>
            <a:r>
              <a:rPr lang="ru-RU" sz="1800" b="1" dirty="0" smtClean="0">
                <a:latin typeface="Times New Roman" pitchFamily="18" charset="0"/>
                <a:cs typeface="Times New Roman" pitchFamily="18" charset="0"/>
              </a:rPr>
              <a:t> </a:t>
            </a:r>
            <a:r>
              <a:rPr lang="ru-RU" sz="1800" b="1" dirty="0" err="1">
                <a:latin typeface="Times New Roman" pitchFamily="18" charset="0"/>
                <a:cs typeface="Times New Roman" pitchFamily="18" charset="0"/>
              </a:rPr>
              <a:t>тенгені</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құрайды</a:t>
            </a:r>
            <a:endParaRPr lang="ru-RU" sz="1800" b="1" dirty="0">
              <a:latin typeface="Times New Roman" pitchFamily="18" charset="0"/>
              <a:cs typeface="Times New Roman" pitchFamily="18" charset="0"/>
            </a:endParaRPr>
          </a:p>
          <a:p>
            <a:pPr fontAlgn="ctr"/>
            <a:r>
              <a:rPr lang="kk-KZ" sz="1800" dirty="0"/>
              <a:t>  </a:t>
            </a:r>
            <a:r>
              <a:rPr lang="kk-KZ" sz="1800" dirty="0" smtClean="0"/>
              <a:t>Оның ішінде: МӘМС </a:t>
            </a:r>
            <a:r>
              <a:rPr lang="en-US" sz="1800" dirty="0" smtClean="0"/>
              <a:t>2 544 462 890,09</a:t>
            </a:r>
            <a:r>
              <a:rPr lang="kk-KZ" sz="1800" dirty="0" smtClean="0"/>
              <a:t> тенге, ММТМК </a:t>
            </a:r>
            <a:r>
              <a:rPr lang="en-US" sz="1800" dirty="0" smtClean="0"/>
              <a:t>732 667 225,79</a:t>
            </a:r>
            <a:r>
              <a:rPr lang="kk-KZ" sz="1800" dirty="0" smtClean="0"/>
              <a:t> тенге. </a:t>
            </a:r>
          </a:p>
          <a:p>
            <a:pPr fontAlgn="ctr"/>
            <a:r>
              <a:rPr lang="kk-KZ" sz="1800" dirty="0" smtClean="0"/>
              <a:t> 2025 жылдың </a:t>
            </a:r>
            <a:r>
              <a:rPr lang="en-US" sz="1800" dirty="0" smtClean="0"/>
              <a:t>9</a:t>
            </a:r>
            <a:r>
              <a:rPr lang="kk-KZ" sz="1800" dirty="0" smtClean="0"/>
              <a:t> айында  </a:t>
            </a:r>
            <a:r>
              <a:rPr lang="en-US" sz="1800" dirty="0" smtClean="0"/>
              <a:t>2 413 818 243,49</a:t>
            </a:r>
            <a:r>
              <a:rPr lang="kk-KZ" sz="1800" dirty="0" smtClean="0"/>
              <a:t> теңгені құрайтын </a:t>
            </a:r>
            <a:r>
              <a:rPr lang="ru-RU" sz="1800" dirty="0" smtClean="0"/>
              <a:t> </a:t>
            </a:r>
            <a:r>
              <a:rPr lang="en-US" sz="1800" dirty="0" smtClean="0"/>
              <a:t>27 986</a:t>
            </a:r>
            <a:r>
              <a:rPr lang="ru-RU" sz="1800" dirty="0" smtClean="0">
                <a:solidFill>
                  <a:srgbClr val="FF0000"/>
                </a:solidFill>
              </a:rPr>
              <a:t>  </a:t>
            </a:r>
            <a:r>
              <a:rPr lang="kk-KZ" sz="1800" dirty="0" smtClean="0"/>
              <a:t>іс-жағдай ұсынылды  </a:t>
            </a:r>
            <a:r>
              <a:rPr lang="en-US" sz="1800" dirty="0" smtClean="0"/>
              <a:t>2 348 623 984,01</a:t>
            </a:r>
            <a:r>
              <a:rPr lang="kk-KZ" sz="1800" dirty="0" smtClean="0"/>
              <a:t>  теңге сомасына  </a:t>
            </a:r>
            <a:r>
              <a:rPr lang="en-US" sz="1800" smtClean="0"/>
              <a:t>27 427</a:t>
            </a:r>
            <a:r>
              <a:rPr lang="kk-KZ" sz="1800" smtClean="0">
                <a:solidFill>
                  <a:srgbClr val="FF0000"/>
                </a:solidFill>
              </a:rPr>
              <a:t>  </a:t>
            </a:r>
            <a:r>
              <a:rPr lang="kk-KZ" sz="1800" dirty="0" smtClean="0"/>
              <a:t>іс-жағдай қабылдауға қабылданды</a:t>
            </a:r>
            <a:endParaRPr lang="kk-KZ" sz="1800" dirty="0"/>
          </a:p>
          <a:p>
            <a:r>
              <a:rPr lang="ru-RU" sz="1800" b="1" dirty="0">
                <a:latin typeface="Times New Roman" pitchFamily="18" charset="0"/>
                <a:cs typeface="Times New Roman" pitchFamily="18" charset="0"/>
              </a:rPr>
              <a:t> </a:t>
            </a:r>
            <a:r>
              <a:rPr lang="kk-KZ" sz="1800" dirty="0"/>
              <a:t>Жоспардың орындалуы – </a:t>
            </a:r>
            <a:r>
              <a:rPr lang="kk-KZ" sz="1800" dirty="0" smtClean="0"/>
              <a:t> 9</a:t>
            </a:r>
            <a:r>
              <a:rPr lang="en-US" sz="1800" dirty="0" smtClean="0"/>
              <a:t>7,3</a:t>
            </a:r>
            <a:r>
              <a:rPr lang="kk-KZ" sz="1800" dirty="0" smtClean="0"/>
              <a:t>%</a:t>
            </a:r>
            <a:endParaRPr lang="ru-RU" sz="1800" b="1" dirty="0">
              <a:latin typeface="Times New Roman" pitchFamily="18" charset="0"/>
              <a:cs typeface="Times New Roman" pitchFamily="18" charset="0"/>
            </a:endParaRPr>
          </a:p>
          <a:p>
            <a:pPr fontAlgn="ctr"/>
            <a:r>
              <a:rPr lang="kk-KZ" sz="1800" b="1" dirty="0" smtClean="0"/>
              <a:t>  </a:t>
            </a:r>
            <a:r>
              <a:rPr lang="en-US" sz="1800" b="1" dirty="0" smtClean="0"/>
              <a:t>65 194 259,48  </a:t>
            </a:r>
            <a:r>
              <a:rPr lang="kk-KZ" sz="1800" dirty="0" smtClean="0"/>
              <a:t>теңге </a:t>
            </a:r>
            <a:r>
              <a:rPr lang="kk-KZ" sz="1800" dirty="0"/>
              <a:t>сомасындағы ақаулар анықталды - қабылданған соманың </a:t>
            </a:r>
            <a:r>
              <a:rPr lang="kk-KZ" sz="1800" dirty="0" smtClean="0"/>
              <a:t> </a:t>
            </a:r>
            <a:r>
              <a:rPr lang="en-US" sz="1800" dirty="0" smtClean="0"/>
              <a:t>2,7</a:t>
            </a:r>
            <a:r>
              <a:rPr lang="kk-KZ" sz="1800" dirty="0" smtClean="0"/>
              <a:t> % </a:t>
            </a:r>
            <a:r>
              <a:rPr lang="kk-KZ" sz="1800" dirty="0"/>
              <a:t>құрайды</a:t>
            </a:r>
            <a:endParaRPr lang="ru-RU" sz="1800" b="1" dirty="0">
              <a:solidFill>
                <a:srgbClr val="FF0000"/>
              </a:solidFill>
            </a:endParaRPr>
          </a:p>
          <a:p>
            <a:pPr fontAlgn="ctr"/>
            <a:endParaRPr lang="ru-RU" sz="1400" b="1" dirty="0">
              <a:solidFill>
                <a:srgbClr val="FF0000"/>
              </a:solidFill>
            </a:endParaRPr>
          </a:p>
          <a:p>
            <a:pPr fontAlgn="ctr"/>
            <a:endParaRPr lang="ru-RU" sz="1800" b="1" dirty="0"/>
          </a:p>
          <a:p>
            <a:endParaRPr lang="ru-RU" dirty="0"/>
          </a:p>
        </p:txBody>
      </p:sp>
      <p:graphicFrame>
        <p:nvGraphicFramePr>
          <p:cNvPr id="4" name="Таблица 3"/>
          <p:cNvGraphicFramePr>
            <a:graphicFrameLocks noGrp="1"/>
          </p:cNvGraphicFramePr>
          <p:nvPr>
            <p:extLst/>
          </p:nvPr>
        </p:nvGraphicFramePr>
        <p:xfrm>
          <a:off x="214283" y="4071941"/>
          <a:ext cx="8678198" cy="2162175"/>
        </p:xfrm>
        <a:graphic>
          <a:graphicData uri="http://schemas.openxmlformats.org/drawingml/2006/table">
            <a:tbl>
              <a:tblPr firstRow="1" bandRow="1">
                <a:tableStyleId>{8799B23B-EC83-4686-B30A-512413B5E67A}</a:tableStyleId>
              </a:tblPr>
              <a:tblGrid>
                <a:gridCol w="1224527">
                  <a:extLst>
                    <a:ext uri="{9D8B030D-6E8A-4147-A177-3AD203B41FA5}">
                      <a16:colId xmlns:a16="http://schemas.microsoft.com/office/drawing/2014/main" val="20000"/>
                    </a:ext>
                  </a:extLst>
                </a:gridCol>
                <a:gridCol w="1664467">
                  <a:extLst>
                    <a:ext uri="{9D8B030D-6E8A-4147-A177-3AD203B41FA5}">
                      <a16:colId xmlns:a16="http://schemas.microsoft.com/office/drawing/2014/main" val="20001"/>
                    </a:ext>
                  </a:extLst>
                </a:gridCol>
                <a:gridCol w="1545711">
                  <a:extLst>
                    <a:ext uri="{9D8B030D-6E8A-4147-A177-3AD203B41FA5}">
                      <a16:colId xmlns:a16="http://schemas.microsoft.com/office/drawing/2014/main" val="20002"/>
                    </a:ext>
                  </a:extLst>
                </a:gridCol>
                <a:gridCol w="1433282">
                  <a:extLst>
                    <a:ext uri="{9D8B030D-6E8A-4147-A177-3AD203B41FA5}">
                      <a16:colId xmlns:a16="http://schemas.microsoft.com/office/drawing/2014/main" val="20003"/>
                    </a:ext>
                  </a:extLst>
                </a:gridCol>
                <a:gridCol w="1592537">
                  <a:extLst>
                    <a:ext uri="{9D8B030D-6E8A-4147-A177-3AD203B41FA5}">
                      <a16:colId xmlns:a16="http://schemas.microsoft.com/office/drawing/2014/main" val="20004"/>
                    </a:ext>
                  </a:extLst>
                </a:gridCol>
                <a:gridCol w="1217674">
                  <a:extLst>
                    <a:ext uri="{9D8B030D-6E8A-4147-A177-3AD203B41FA5}">
                      <a16:colId xmlns:a16="http://schemas.microsoft.com/office/drawing/2014/main" val="20005"/>
                    </a:ext>
                  </a:extLst>
                </a:gridCol>
              </a:tblGrid>
              <a:tr h="436245">
                <a:tc rowSpan="2">
                  <a:txBody>
                    <a:bodyPr/>
                    <a:lstStyle/>
                    <a:p>
                      <a:pPr algn="ctr" fontAlgn="b"/>
                      <a:r>
                        <a:rPr lang="ru-RU" sz="1400" u="none" strike="noStrike" dirty="0" smtClean="0">
                          <a:effectLst/>
                          <a:latin typeface="Times New Roman" pitchFamily="18" charset="0"/>
                          <a:cs typeface="Times New Roman" pitchFamily="18" charset="0"/>
                        </a:rPr>
                        <a:t>2025</a:t>
                      </a:r>
                      <a:endParaRPr lang="ru-RU" sz="1400" u="none" strike="noStrike" baseline="0" dirty="0">
                        <a:effectLst/>
                        <a:latin typeface="Times New Roman" pitchFamily="18" charset="0"/>
                        <a:cs typeface="Times New Roman" pitchFamily="18" charset="0"/>
                      </a:endParaRPr>
                    </a:p>
                    <a:p>
                      <a:pPr algn="ctr" fontAlgn="b"/>
                      <a:r>
                        <a:rPr lang="kk-KZ" sz="1400" b="1" i="0" u="none" strike="noStrike" baseline="0" dirty="0">
                          <a:solidFill>
                            <a:schemeClr val="tx1"/>
                          </a:solidFill>
                          <a:effectLst/>
                          <a:latin typeface="Times New Roman" pitchFamily="18" charset="0"/>
                          <a:cs typeface="Times New Roman" pitchFamily="18" charset="0"/>
                        </a:rPr>
                        <a:t>Жылдың </a:t>
                      </a:r>
                      <a:r>
                        <a:rPr lang="en-US" sz="1400" b="1" i="0" u="none" strike="noStrike" baseline="0" dirty="0" smtClean="0">
                          <a:solidFill>
                            <a:schemeClr val="tx1"/>
                          </a:solidFill>
                          <a:effectLst/>
                          <a:latin typeface="Times New Roman" pitchFamily="18" charset="0"/>
                          <a:cs typeface="Times New Roman" pitchFamily="18" charset="0"/>
                        </a:rPr>
                        <a:t>9</a:t>
                      </a:r>
                      <a:r>
                        <a:rPr lang="kk-KZ" sz="1400" b="1" i="0" u="none" strike="noStrike" baseline="0" dirty="0" smtClean="0">
                          <a:solidFill>
                            <a:schemeClr val="tx1"/>
                          </a:solidFill>
                          <a:effectLst/>
                          <a:latin typeface="Times New Roman" pitchFamily="18" charset="0"/>
                          <a:cs typeface="Times New Roman" pitchFamily="18" charset="0"/>
                        </a:rPr>
                        <a:t> </a:t>
                      </a:r>
                      <a:r>
                        <a:rPr lang="kk-KZ" sz="1400" b="1" i="0" u="none" strike="noStrike" baseline="0" dirty="0">
                          <a:solidFill>
                            <a:schemeClr val="tx1"/>
                          </a:solidFill>
                          <a:effectLst/>
                          <a:latin typeface="Times New Roman" pitchFamily="18" charset="0"/>
                          <a:cs typeface="Times New Roman" pitchFamily="18" charset="0"/>
                        </a:rPr>
                        <a:t>айында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gridSpan="2">
                  <a:txBody>
                    <a:bodyPr/>
                    <a:lstStyle/>
                    <a:p>
                      <a:pPr algn="ctr" fontAlgn="b"/>
                      <a:r>
                        <a:rPr lang="ru-RU" sz="1400" u="none" strike="noStrike" dirty="0" smtClean="0">
                          <a:effectLst/>
                          <a:latin typeface="Times New Roman" pitchFamily="18" charset="0"/>
                          <a:cs typeface="Times New Roman" pitchFamily="18" charset="0"/>
                        </a:rPr>
                        <a:t>2025 </a:t>
                      </a:r>
                      <a:r>
                        <a:rPr lang="ru-RU" sz="1400" u="none" strike="noStrike" dirty="0" err="1">
                          <a:effectLst/>
                          <a:latin typeface="Times New Roman" pitchFamily="18" charset="0"/>
                          <a:cs typeface="Times New Roman" pitchFamily="18" charset="0"/>
                        </a:rPr>
                        <a:t>жылы</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төлемге</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ұсынылған</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endParaRPr lang="ru-RU"/>
                    </a:p>
                  </a:txBody>
                  <a:tcPr/>
                </a:tc>
                <a:tc gridSpan="2">
                  <a:txBody>
                    <a:bodyPr/>
                    <a:lstStyle/>
                    <a:p>
                      <a:pPr algn="ctr" fontAlgn="b"/>
                      <a:r>
                        <a:rPr lang="kk-KZ" sz="1400" dirty="0" smtClean="0"/>
                        <a:t>2025 </a:t>
                      </a:r>
                      <a:r>
                        <a:rPr lang="kk-KZ" sz="1400" dirty="0"/>
                        <a:t>жылға аяқтау актілері бойынша төлемге қабылданды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endParaRPr lang="ru-RU"/>
                    </a:p>
                  </a:txBody>
                  <a:tcPr/>
                </a:tc>
                <a:tc>
                  <a:txBody>
                    <a:bodyPr/>
                    <a:lstStyle/>
                    <a:p>
                      <a:pPr algn="ctr" fontAlgn="b"/>
                      <a:r>
                        <a:rPr lang="ru-RU" sz="1400" u="none" strike="noStrike" dirty="0" err="1">
                          <a:effectLst/>
                          <a:latin typeface="Times New Roman" pitchFamily="18" charset="0"/>
                          <a:cs typeface="Times New Roman" pitchFamily="18" charset="0"/>
                        </a:rPr>
                        <a:t>ауытқу</a:t>
                      </a:r>
                      <a:r>
                        <a:rPr lang="ru-RU" sz="1400" u="none" strike="noStrike" dirty="0">
                          <a:effectLst/>
                          <a:latin typeface="Times New Roman" pitchFamily="18" charset="0"/>
                          <a:cs typeface="Times New Roman" pitchFamily="18" charset="0"/>
                        </a:rPr>
                        <a:t>  </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0"/>
                  </a:ext>
                </a:extLst>
              </a:tr>
              <a:tr h="649605">
                <a:tc vMerge="1">
                  <a:txBody>
                    <a:bodyPr/>
                    <a:lstStyle/>
                    <a:p>
                      <a:endParaRPr lang="ru-RU"/>
                    </a:p>
                  </a:txBody>
                  <a:tcPr/>
                </a:tc>
                <a:tc>
                  <a:txBody>
                    <a:bodyPr/>
                    <a:lstStyle/>
                    <a:p>
                      <a:pPr algn="ctr" fontAlgn="t"/>
                      <a:r>
                        <a:rPr lang="kk-KZ" sz="1400" b="1" i="0" u="none" strike="noStrike" dirty="0">
                          <a:solidFill>
                            <a:schemeClr val="tx1"/>
                          </a:solidFill>
                          <a:effectLst/>
                          <a:latin typeface="Times New Roman" pitchFamily="18" charset="0"/>
                          <a:cs typeface="Times New Roman" pitchFamily="18" charset="0"/>
                        </a:rPr>
                        <a:t>Емделіп</a:t>
                      </a:r>
                      <a:r>
                        <a:rPr lang="kk-KZ" sz="1400" b="1" i="0" u="none" strike="noStrike" baseline="0" dirty="0">
                          <a:solidFill>
                            <a:schemeClr val="tx1"/>
                          </a:solidFill>
                          <a:effectLst/>
                          <a:latin typeface="Times New Roman" pitchFamily="18" charset="0"/>
                          <a:cs typeface="Times New Roman" pitchFamily="18" charset="0"/>
                        </a:rPr>
                        <a:t> шыққандар саны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Соммасы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kk-KZ" sz="1400" b="1" i="0" u="none" strike="noStrike" dirty="0">
                          <a:solidFill>
                            <a:schemeClr val="tx1"/>
                          </a:solidFill>
                          <a:effectLst/>
                          <a:latin typeface="Times New Roman" pitchFamily="18" charset="0"/>
                          <a:cs typeface="Times New Roman" pitchFamily="18" charset="0"/>
                        </a:rPr>
                        <a:t>Емделіп</a:t>
                      </a:r>
                      <a:r>
                        <a:rPr lang="kk-KZ" sz="1400" b="1" i="0" u="none" strike="noStrike" baseline="0" dirty="0">
                          <a:solidFill>
                            <a:schemeClr val="tx1"/>
                          </a:solidFill>
                          <a:effectLst/>
                          <a:latin typeface="Times New Roman" pitchFamily="18" charset="0"/>
                          <a:cs typeface="Times New Roman" pitchFamily="18" charset="0"/>
                        </a:rPr>
                        <a:t> шыққандар саны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1"/>
                  </a:ext>
                </a:extLst>
              </a:tr>
              <a:tr h="984440">
                <a:tc>
                  <a:txBody>
                    <a:bodyPr/>
                    <a:lstStyle/>
                    <a:p>
                      <a:pPr algn="ctr" fontAlgn="b"/>
                      <a:r>
                        <a:rPr lang="kk-KZ" sz="1400" b="1" i="0" u="none" strike="noStrike" dirty="0">
                          <a:solidFill>
                            <a:schemeClr val="tx1"/>
                          </a:solidFill>
                          <a:effectLst/>
                          <a:latin typeface="Times New Roman" pitchFamily="18" charset="0"/>
                          <a:cs typeface="Times New Roman" pitchFamily="18" charset="0"/>
                        </a:rPr>
                        <a:t>БАРЛЫҒЫ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kk-KZ" sz="1400" b="0" i="0" u="none" strike="noStrike" dirty="0">
                          <a:solidFill>
                            <a:schemeClr val="tx1"/>
                          </a:solidFill>
                          <a:effectLst/>
                          <a:latin typeface="Times New Roman" pitchFamily="18" charset="0"/>
                          <a:cs typeface="Times New Roman" pitchFamily="18" charset="0"/>
                        </a:rPr>
                        <a:t>Гобмп</a:t>
                      </a:r>
                      <a:r>
                        <a:rPr lang="kk-KZ" sz="1400" b="0" i="0" u="none" strike="noStrike" baseline="0" dirty="0">
                          <a:solidFill>
                            <a:schemeClr val="tx1"/>
                          </a:solidFill>
                          <a:effectLst/>
                          <a:latin typeface="Times New Roman" pitchFamily="18" charset="0"/>
                          <a:cs typeface="Times New Roman" pitchFamily="18" charset="0"/>
                        </a:rPr>
                        <a:t> </a:t>
                      </a:r>
                      <a:r>
                        <a:rPr lang="kk-KZ" sz="1400" b="0" i="0" u="none" strike="noStrike" baseline="0" dirty="0" smtClean="0">
                          <a:solidFill>
                            <a:schemeClr val="tx1"/>
                          </a:solidFill>
                          <a:effectLst/>
                          <a:latin typeface="Times New Roman" pitchFamily="18" charset="0"/>
                          <a:cs typeface="Times New Roman" pitchFamily="18" charset="0"/>
                        </a:rPr>
                        <a:t>-</a:t>
                      </a:r>
                      <a:r>
                        <a:rPr lang="en-US" sz="1400" b="0" i="0" u="none" strike="noStrike" baseline="0" dirty="0" smtClean="0">
                          <a:solidFill>
                            <a:schemeClr val="tx1"/>
                          </a:solidFill>
                          <a:effectLst/>
                          <a:latin typeface="Times New Roman" pitchFamily="18" charset="0"/>
                          <a:cs typeface="Times New Roman" pitchFamily="18" charset="0"/>
                        </a:rPr>
                        <a:t>4792</a:t>
                      </a:r>
                      <a:r>
                        <a:rPr lang="kk-KZ" sz="1400" b="0" i="0" u="none" strike="noStrike" baseline="0" dirty="0" smtClean="0">
                          <a:solidFill>
                            <a:schemeClr val="tx1"/>
                          </a:solidFill>
                          <a:effectLst/>
                          <a:latin typeface="Times New Roman" pitchFamily="18" charset="0"/>
                          <a:cs typeface="Times New Roman" pitchFamily="18" charset="0"/>
                        </a:rPr>
                        <a:t> </a:t>
                      </a:r>
                      <a:r>
                        <a:rPr lang="kk-KZ" sz="1400" b="0" i="0" u="none" strike="noStrike" baseline="0" dirty="0">
                          <a:solidFill>
                            <a:schemeClr val="tx1"/>
                          </a:solidFill>
                          <a:effectLst/>
                          <a:latin typeface="Times New Roman" pitchFamily="18" charset="0"/>
                          <a:cs typeface="Times New Roman" pitchFamily="18" charset="0"/>
                        </a:rPr>
                        <a:t>науқас </a:t>
                      </a:r>
                      <a:r>
                        <a:rPr lang="kk-KZ" sz="800" b="0" i="0" u="none" strike="noStrike" baseline="0" dirty="0">
                          <a:solidFill>
                            <a:schemeClr val="tx1"/>
                          </a:solidFill>
                          <a:effectLst/>
                          <a:latin typeface="Times New Roman" pitchFamily="18" charset="0"/>
                          <a:cs typeface="Times New Roman" pitchFamily="18" charset="0"/>
                        </a:rPr>
                        <a:t>(қабылдау бөлімін қоса)</a:t>
                      </a:r>
                    </a:p>
                    <a:p>
                      <a:pPr algn="ctr" fontAlgn="t"/>
                      <a:r>
                        <a:rPr lang="kk-KZ" sz="1400" b="0" i="0" u="none" strike="noStrike" baseline="0" dirty="0">
                          <a:solidFill>
                            <a:schemeClr val="tx1"/>
                          </a:solidFill>
                          <a:effectLst/>
                          <a:latin typeface="Times New Roman" pitchFamily="18" charset="0"/>
                          <a:cs typeface="Times New Roman" pitchFamily="18" charset="0"/>
                        </a:rPr>
                        <a:t>Осмс  - </a:t>
                      </a:r>
                      <a:r>
                        <a:rPr lang="en-US" sz="1400" b="0" i="0" u="none" strike="noStrike" baseline="0" dirty="0" smtClean="0">
                          <a:solidFill>
                            <a:schemeClr val="tx1"/>
                          </a:solidFill>
                          <a:effectLst/>
                          <a:latin typeface="Times New Roman" pitchFamily="18" charset="0"/>
                          <a:cs typeface="Times New Roman" pitchFamily="18" charset="0"/>
                        </a:rPr>
                        <a:t>23 194</a:t>
                      </a:r>
                      <a:r>
                        <a:rPr lang="kk-KZ" sz="1400" b="0" i="0" u="none" strike="noStrike" baseline="0" dirty="0" smtClean="0">
                          <a:solidFill>
                            <a:schemeClr val="tx1"/>
                          </a:solidFill>
                          <a:effectLst/>
                          <a:latin typeface="Times New Roman" pitchFamily="18" charset="0"/>
                          <a:cs typeface="Times New Roman" pitchFamily="18" charset="0"/>
                        </a:rPr>
                        <a:t> </a:t>
                      </a:r>
                      <a:r>
                        <a:rPr lang="kk-KZ" sz="1400" b="0" i="0" u="none" strike="noStrike" baseline="0" dirty="0">
                          <a:solidFill>
                            <a:schemeClr val="tx1"/>
                          </a:solidFill>
                          <a:effectLst/>
                          <a:latin typeface="Times New Roman" pitchFamily="18" charset="0"/>
                          <a:cs typeface="Times New Roman" pitchFamily="18" charset="0"/>
                        </a:rPr>
                        <a:t>науқас</a:t>
                      </a:r>
                      <a:endParaRPr lang="ru-RU" sz="1400" b="1"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t"/>
                      <a:r>
                        <a:rPr lang="en-US" sz="1400" b="1" dirty="0" smtClean="0"/>
                        <a:t>2 413 818 243,49</a:t>
                      </a:r>
                      <a:endParaRPr lang="ru-RU" sz="1400" b="0"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b="0" i="0" u="none" strike="noStrike" dirty="0" err="1">
                          <a:solidFill>
                            <a:schemeClr val="tx1">
                              <a:lumMod val="95000"/>
                              <a:lumOff val="5000"/>
                            </a:schemeClr>
                          </a:solidFill>
                          <a:effectLst/>
                          <a:latin typeface="Times New Roman" pitchFamily="18" charset="0"/>
                          <a:cs typeface="Times New Roman" pitchFamily="18" charset="0"/>
                        </a:rPr>
                        <a:t>Гобмп</a:t>
                      </a:r>
                      <a:r>
                        <a:rPr lang="ru-RU" sz="1400" b="0" i="0" u="none" strike="noStrike" dirty="0">
                          <a:solidFill>
                            <a:schemeClr val="tx1">
                              <a:lumMod val="95000"/>
                              <a:lumOff val="5000"/>
                            </a:schemeClr>
                          </a:solidFill>
                          <a:effectLst/>
                          <a:latin typeface="Times New Roman" pitchFamily="18" charset="0"/>
                          <a:cs typeface="Times New Roman" pitchFamily="18" charset="0"/>
                        </a:rPr>
                        <a:t> </a:t>
                      </a:r>
                      <a:r>
                        <a:rPr lang="ru-RU" sz="1400" b="0" i="0" u="none" strike="noStrike" dirty="0" smtClean="0">
                          <a:solidFill>
                            <a:schemeClr val="tx1">
                              <a:lumMod val="95000"/>
                              <a:lumOff val="5000"/>
                            </a:schemeClr>
                          </a:solidFill>
                          <a:effectLst/>
                          <a:latin typeface="Times New Roman" pitchFamily="18" charset="0"/>
                          <a:cs typeface="Times New Roman" pitchFamily="18" charset="0"/>
                        </a:rPr>
                        <a:t>-</a:t>
                      </a:r>
                      <a:r>
                        <a:rPr lang="en-US" sz="1400" b="0" i="0" u="none" strike="noStrike" dirty="0" smtClean="0">
                          <a:solidFill>
                            <a:schemeClr val="tx1"/>
                          </a:solidFill>
                          <a:effectLst/>
                          <a:latin typeface="Times New Roman" pitchFamily="18" charset="0"/>
                          <a:cs typeface="Times New Roman" pitchFamily="18" charset="0"/>
                        </a:rPr>
                        <a:t>4722</a:t>
                      </a:r>
                      <a:endParaRPr lang="ru-RU" sz="1400" b="0" i="0" u="none" strike="noStrike" dirty="0" smtClean="0">
                        <a:solidFill>
                          <a:schemeClr val="tx1"/>
                        </a:solidFill>
                        <a:effectLst/>
                        <a:latin typeface="Times New Roman" pitchFamily="18" charset="0"/>
                        <a:cs typeface="Times New Roman" pitchFamily="18" charset="0"/>
                      </a:endParaRPr>
                    </a:p>
                    <a:p>
                      <a:pPr algn="ctr" fontAlgn="t"/>
                      <a:r>
                        <a:rPr lang="ru-RU" sz="1400" b="0" i="0" u="none" strike="noStrike" dirty="0" err="1" smtClean="0">
                          <a:solidFill>
                            <a:schemeClr val="tx1"/>
                          </a:solidFill>
                          <a:effectLst/>
                          <a:latin typeface="Times New Roman" pitchFamily="18" charset="0"/>
                          <a:cs typeface="Times New Roman" pitchFamily="18" charset="0"/>
                        </a:rPr>
                        <a:t>науқас</a:t>
                      </a:r>
                      <a:r>
                        <a:rPr lang="ru-RU" sz="1400" b="0" i="0" u="none" strike="noStrike" dirty="0" smtClean="0">
                          <a:solidFill>
                            <a:schemeClr val="tx1"/>
                          </a:solidFill>
                          <a:effectLst/>
                          <a:latin typeface="Times New Roman" pitchFamily="18" charset="0"/>
                          <a:cs typeface="Times New Roman" pitchFamily="18" charset="0"/>
                        </a:rPr>
                        <a:t> </a:t>
                      </a:r>
                      <a:endParaRPr lang="ru-RU" sz="1400" b="0" i="0" u="none" strike="noStrike" dirty="0">
                        <a:solidFill>
                          <a:schemeClr val="tx1"/>
                        </a:solidFill>
                        <a:effectLst/>
                        <a:latin typeface="Times New Roman" pitchFamily="18" charset="0"/>
                        <a:cs typeface="Times New Roman" pitchFamily="18" charset="0"/>
                      </a:endParaRPr>
                    </a:p>
                    <a:p>
                      <a:pPr algn="ctr" fontAlgn="t"/>
                      <a:r>
                        <a:rPr lang="ru-RU" sz="800" b="0" i="0" u="none" strike="noStrike" dirty="0">
                          <a:solidFill>
                            <a:schemeClr val="tx1"/>
                          </a:solidFill>
                          <a:effectLst/>
                          <a:latin typeface="Times New Roman" pitchFamily="18" charset="0"/>
                          <a:cs typeface="Times New Roman" pitchFamily="18" charset="0"/>
                        </a:rPr>
                        <a:t>(</a:t>
                      </a:r>
                      <a:r>
                        <a:rPr lang="kk-KZ" sz="800" b="0" i="0" u="none" strike="noStrike" baseline="0" dirty="0">
                          <a:solidFill>
                            <a:schemeClr val="tx1"/>
                          </a:solidFill>
                          <a:effectLst/>
                          <a:latin typeface="Times New Roman" pitchFamily="18" charset="0"/>
                          <a:cs typeface="Times New Roman" pitchFamily="18" charset="0"/>
                        </a:rPr>
                        <a:t>қабылдау бөлімін қоса</a:t>
                      </a:r>
                      <a:r>
                        <a:rPr lang="ru-RU" sz="800" b="0" i="0" u="none" strike="noStrike" dirty="0">
                          <a:solidFill>
                            <a:schemeClr val="tx1"/>
                          </a:solidFill>
                          <a:effectLst/>
                          <a:latin typeface="Times New Roman" pitchFamily="18" charset="0"/>
                          <a:cs typeface="Times New Roman" pitchFamily="18" charset="0"/>
                        </a:rPr>
                        <a:t>)</a:t>
                      </a:r>
                      <a:r>
                        <a:rPr lang="ru-RU" sz="1400" b="0" i="0" u="none" strike="noStrike" dirty="0">
                          <a:solidFill>
                            <a:schemeClr val="tx1"/>
                          </a:solidFill>
                          <a:effectLst/>
                          <a:latin typeface="Times New Roman" pitchFamily="18" charset="0"/>
                          <a:cs typeface="Times New Roman" pitchFamily="18" charset="0"/>
                        </a:rPr>
                        <a:t> </a:t>
                      </a:r>
                      <a:r>
                        <a:rPr lang="ru-RU" sz="1400" b="0" i="0" u="none" strike="noStrike" dirty="0" err="1" smtClean="0">
                          <a:solidFill>
                            <a:schemeClr val="tx1"/>
                          </a:solidFill>
                          <a:effectLst/>
                          <a:latin typeface="Times New Roman" pitchFamily="18" charset="0"/>
                          <a:cs typeface="Times New Roman" pitchFamily="18" charset="0"/>
                        </a:rPr>
                        <a:t>осмс</a:t>
                      </a:r>
                      <a:r>
                        <a:rPr lang="ru-RU" sz="1400" b="0" i="0" u="none" strike="noStrike" dirty="0" smtClean="0">
                          <a:solidFill>
                            <a:schemeClr val="tx1"/>
                          </a:solidFill>
                          <a:effectLst/>
                          <a:latin typeface="Times New Roman" pitchFamily="18" charset="0"/>
                          <a:cs typeface="Times New Roman" pitchFamily="18" charset="0"/>
                        </a:rPr>
                        <a:t>-</a:t>
                      </a:r>
                      <a:r>
                        <a:rPr lang="ru-RU" sz="1400" b="0" i="0" u="none" strike="noStrike" baseline="0" dirty="0" smtClean="0">
                          <a:solidFill>
                            <a:schemeClr val="tx1"/>
                          </a:solidFill>
                          <a:effectLst/>
                          <a:latin typeface="Times New Roman" pitchFamily="18" charset="0"/>
                          <a:cs typeface="Times New Roman" pitchFamily="18" charset="0"/>
                        </a:rPr>
                        <a:t> </a:t>
                      </a:r>
                      <a:r>
                        <a:rPr lang="en-US" sz="1400" b="0" i="0" u="none" strike="noStrike" baseline="0" dirty="0" smtClean="0">
                          <a:solidFill>
                            <a:schemeClr val="tx1"/>
                          </a:solidFill>
                          <a:effectLst/>
                          <a:latin typeface="Times New Roman" pitchFamily="18" charset="0"/>
                          <a:cs typeface="Times New Roman" pitchFamily="18" charset="0"/>
                        </a:rPr>
                        <a:t>22705</a:t>
                      </a:r>
                      <a:r>
                        <a:rPr lang="ru-RU" sz="1400" b="0" i="0" u="none" strike="noStrike" baseline="0" dirty="0" smtClean="0">
                          <a:solidFill>
                            <a:schemeClr val="tx1"/>
                          </a:solidFill>
                          <a:effectLst/>
                          <a:latin typeface="Times New Roman" pitchFamily="18" charset="0"/>
                          <a:cs typeface="Times New Roman" pitchFamily="18" charset="0"/>
                        </a:rPr>
                        <a:t> </a:t>
                      </a:r>
                      <a:r>
                        <a:rPr lang="ru-RU" sz="1400" b="0" i="0" u="none" strike="noStrike" dirty="0" err="1" smtClean="0">
                          <a:solidFill>
                            <a:schemeClr val="tx1"/>
                          </a:solidFill>
                          <a:effectLst/>
                          <a:latin typeface="Times New Roman" pitchFamily="18" charset="0"/>
                          <a:cs typeface="Times New Roman" pitchFamily="18" charset="0"/>
                        </a:rPr>
                        <a:t>науқас</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en-US" sz="1400" b="1" i="0" u="none" strike="noStrike" dirty="0" smtClean="0">
                          <a:solidFill>
                            <a:schemeClr val="tx1">
                              <a:lumMod val="95000"/>
                              <a:lumOff val="5000"/>
                            </a:schemeClr>
                          </a:solidFill>
                          <a:effectLst/>
                          <a:latin typeface="Times New Roman" pitchFamily="18" charset="0"/>
                          <a:cs typeface="Times New Roman" pitchFamily="18" charset="0"/>
                        </a:rPr>
                        <a:t> 2 348 623 984,01</a:t>
                      </a:r>
                      <a:endParaRPr lang="ru-RU" sz="1400" b="1" i="0" u="none" strike="noStrike" dirty="0">
                        <a:solidFill>
                          <a:schemeClr val="tx1">
                            <a:lumMod val="95000"/>
                            <a:lumOff val="5000"/>
                          </a:schemeClr>
                        </a:solidFill>
                        <a:effectLst/>
                        <a:latin typeface="Times New Roman" pitchFamily="18" charset="0"/>
                        <a:cs typeface="Times New Roman" pitchFamily="18" charset="0"/>
                      </a:endParaRPr>
                    </a:p>
                  </a:txBody>
                  <a:tcPr marL="9525" marR="9525" marT="9525" marB="0" anchor="ctr"/>
                </a:tc>
                <a:tc>
                  <a:txBody>
                    <a:bodyPr/>
                    <a:lstStyle/>
                    <a:p>
                      <a:pPr algn="ctr" fontAlgn="t"/>
                      <a:r>
                        <a:rPr lang="en-US" sz="1400" b="1" i="0" u="none" strike="noStrike" dirty="0" smtClean="0">
                          <a:solidFill>
                            <a:srgbClr val="000000"/>
                          </a:solidFill>
                          <a:effectLst/>
                          <a:latin typeface="Times New Roman" pitchFamily="18" charset="0"/>
                          <a:cs typeface="Times New Roman" pitchFamily="18" charset="0"/>
                        </a:rPr>
                        <a:t>65 194 259,48</a:t>
                      </a:r>
                      <a:endParaRPr lang="ru-RU" sz="1400" b="1" i="0" u="none" strike="noStrike" dirty="0">
                        <a:solidFill>
                          <a:srgbClr val="000000"/>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12749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F4B25A6-D037-47DE-A1F1-94310E773C7D}" type="slidenum">
              <a:rPr kumimoji="0" lang="ru-RU" sz="1200" b="0" i="0" u="none" strike="noStrike" kern="1200" cap="none" spc="0" normalizeH="0" baseline="0" noProof="0">
                <a:ln>
                  <a:noFill/>
                </a:ln>
                <a:solidFill>
                  <a:srgbClr val="04617B">
                    <a:shade val="90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ru-RU" sz="1200" b="0" i="0" u="none" strike="noStrike" kern="1200" cap="none" spc="0" normalizeH="0" baseline="0" noProof="0">
              <a:ln>
                <a:noFill/>
              </a:ln>
              <a:solidFill>
                <a:srgbClr val="04617B">
                  <a:shade val="90000"/>
                </a:srgbClr>
              </a:solidFill>
              <a:effectLst/>
              <a:uLnTx/>
              <a:uFillTx/>
              <a:latin typeface="Arial" charset="0"/>
              <a:ea typeface="+mn-ea"/>
              <a:cs typeface="+mn-cs"/>
            </a:endParaRPr>
          </a:p>
        </p:txBody>
      </p:sp>
      <p:sp>
        <p:nvSpPr>
          <p:cNvPr id="2" name="Заголовок 1"/>
          <p:cNvSpPr>
            <a:spLocks noGrp="1"/>
          </p:cNvSpPr>
          <p:nvPr>
            <p:ph type="title" idx="4294967295"/>
          </p:nvPr>
        </p:nvSpPr>
        <p:spPr>
          <a:xfrm>
            <a:off x="0" y="620713"/>
            <a:ext cx="8820150" cy="1439862"/>
          </a:xfrm>
        </p:spPr>
        <p:txBody>
          <a:bodyPr rtlCol="0">
            <a:normAutofit fontScale="90000"/>
          </a:bodyPr>
          <a:lstStyle/>
          <a:p>
            <a:pPr algn="ctr">
              <a:defRPr/>
            </a:pP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solidFill>
                  <a:srgbClr val="FF0000"/>
                </a:solidFill>
                <a:latin typeface="Times New Roman" pitchFamily="18" charset="0"/>
                <a:cs typeface="Times New Roman" pitchFamily="18" charset="0"/>
              </a:rPr>
              <a:t>2.5</a:t>
            </a:r>
            <a:r>
              <a:rPr lang="ru-RU" sz="3100" b="1" dirty="0" smtClean="0">
                <a:latin typeface="Times New Roman" pitchFamily="18" charset="0"/>
                <a:cs typeface="Times New Roman" pitchFamily="18" charset="0"/>
              </a:rPr>
              <a:t> </a:t>
            </a:r>
            <a:r>
              <a:rPr lang="ru-RU" sz="40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Материалдық- техникалық </a:t>
            </a:r>
            <a:r>
              <a:rPr lang="ru-RU" sz="40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база</a:t>
            </a:r>
            <a:br>
              <a:rPr lang="ru-RU" sz="40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2700" b="1" dirty="0" smtClean="0">
                <a:solidFill>
                  <a:schemeClr val="tx1"/>
                </a:solidFill>
                <a:latin typeface="+mn-lt"/>
                <a:cs typeface="Times New Roman" pitchFamily="18" charset="0"/>
              </a:rPr>
              <a:t> </a:t>
            </a:r>
            <a:r>
              <a:rPr lang="kk-KZ" sz="2400" b="1" dirty="0" smtClean="0">
                <a:solidFill>
                  <a:schemeClr val="tx1"/>
                </a:solidFill>
                <a:latin typeface="+mn-lt"/>
              </a:rPr>
              <a:t>Негізгі қаржыны пайдалану тиімділігін бағалау </a:t>
            </a:r>
            <a:r>
              <a:rPr lang="ru-RU" b="1" dirty="0" smtClean="0">
                <a:solidFill>
                  <a:schemeClr val="tx1"/>
                </a:solidFill>
                <a:latin typeface="Times New Roman" pitchFamily="18" charset="0"/>
                <a:cs typeface="Times New Roman" pitchFamily="18" charset="0"/>
              </a:rPr>
              <a:t/>
            </a:r>
            <a:br>
              <a:rPr lang="ru-RU" b="1" dirty="0" smtClean="0">
                <a:solidFill>
                  <a:schemeClr val="tx1"/>
                </a:solidFill>
                <a:latin typeface="Times New Roman" pitchFamily="18" charset="0"/>
                <a:cs typeface="Times New Roman" pitchFamily="18" charset="0"/>
              </a:rPr>
            </a:br>
            <a:r>
              <a:rPr lang="kk-KZ" sz="2000" dirty="0" smtClean="0"/>
              <a:t> </a:t>
            </a:r>
            <a:r>
              <a:rPr lang="kk-KZ" sz="2000" b="1" dirty="0" smtClean="0">
                <a:solidFill>
                  <a:schemeClr val="tx1"/>
                </a:solidFill>
                <a:latin typeface="+mn-lt"/>
              </a:rPr>
              <a:t>Медициналық жабдықтармен жабдықтауды талдау </a:t>
            </a:r>
            <a:r>
              <a:rPr lang="ru-RU" sz="2200" dirty="0" smtClean="0">
                <a:solidFill>
                  <a:srgbClr val="FF0000"/>
                </a:solidFill>
              </a:rPr>
              <a:t/>
            </a:r>
            <a:br>
              <a:rPr lang="ru-RU" sz="2200" dirty="0" smtClean="0">
                <a:solidFill>
                  <a:srgbClr val="FF0000"/>
                </a:solidFill>
              </a:rPr>
            </a:br>
            <a:endParaRPr lang="ru-RU" sz="2200" dirty="0">
              <a:solidFill>
                <a:srgbClr val="FF0000"/>
              </a:solidFill>
            </a:endParaRPr>
          </a:p>
        </p:txBody>
      </p:sp>
      <p:graphicFrame>
        <p:nvGraphicFramePr>
          <p:cNvPr id="4" name="Таблица 3"/>
          <p:cNvGraphicFramePr>
            <a:graphicFrameLocks noGrp="1"/>
          </p:cNvGraphicFramePr>
          <p:nvPr>
            <p:extLst/>
          </p:nvPr>
        </p:nvGraphicFramePr>
        <p:xfrm>
          <a:off x="323850" y="2776538"/>
          <a:ext cx="6336100" cy="1081161"/>
        </p:xfrm>
        <a:graphic>
          <a:graphicData uri="http://schemas.openxmlformats.org/drawingml/2006/table">
            <a:tbl>
              <a:tblPr firstRow="1" bandRow="1">
                <a:tableStyleId>{8799B23B-EC83-4686-B30A-512413B5E67A}</a:tableStyleId>
              </a:tblPr>
              <a:tblGrid>
                <a:gridCol w="1923346">
                  <a:extLst>
                    <a:ext uri="{9D8B030D-6E8A-4147-A177-3AD203B41FA5}">
                      <a16:colId xmlns:a16="http://schemas.microsoft.com/office/drawing/2014/main" val="20000"/>
                    </a:ext>
                  </a:extLst>
                </a:gridCol>
                <a:gridCol w="2180224">
                  <a:extLst>
                    <a:ext uri="{9D8B030D-6E8A-4147-A177-3AD203B41FA5}">
                      <a16:colId xmlns:a16="http://schemas.microsoft.com/office/drawing/2014/main" val="20001"/>
                    </a:ext>
                  </a:extLst>
                </a:gridCol>
                <a:gridCol w="2232530">
                  <a:extLst>
                    <a:ext uri="{9D8B030D-6E8A-4147-A177-3AD203B41FA5}">
                      <a16:colId xmlns:a16="http://schemas.microsoft.com/office/drawing/2014/main" val="20002"/>
                    </a:ext>
                  </a:extLst>
                </a:gridCol>
              </a:tblGrid>
              <a:tr h="684921">
                <a:tc>
                  <a:txBody>
                    <a:bodyPr/>
                    <a:lstStyle/>
                    <a:p>
                      <a:endParaRPr lang="ru-RU" sz="2000" b="0" dirty="0">
                        <a:latin typeface="Times New Roman" pitchFamily="18" charset="0"/>
                        <a:cs typeface="Times New Roman" pitchFamily="18" charset="0"/>
                      </a:endParaRPr>
                    </a:p>
                  </a:txBody>
                  <a:tcPr/>
                </a:tc>
                <a:tc>
                  <a:txBody>
                    <a:bodyPr/>
                    <a:lstStyle/>
                    <a:p>
                      <a:pPr algn="ctr"/>
                      <a:r>
                        <a:rPr lang="en-US" sz="2000" dirty="0" smtClean="0">
                          <a:latin typeface="Times New Roman" pitchFamily="18" charset="0"/>
                          <a:cs typeface="Times New Roman" pitchFamily="18" charset="0"/>
                        </a:rPr>
                        <a:t>20</a:t>
                      </a:r>
                      <a:r>
                        <a:rPr lang="ru-RU" sz="2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4</a:t>
                      </a:r>
                      <a:r>
                        <a:rPr lang="kk-KZ" sz="2000" dirty="0" smtClean="0">
                          <a:latin typeface="Times New Roman" pitchFamily="18" charset="0"/>
                          <a:cs typeface="Times New Roman" pitchFamily="18" charset="0"/>
                        </a:rPr>
                        <a:t>г</a:t>
                      </a:r>
                      <a:endParaRPr lang="ru-RU" sz="2000" b="1" dirty="0">
                        <a:solidFill>
                          <a:schemeClr val="tx1"/>
                        </a:solidFill>
                        <a:latin typeface="Times New Roman" pitchFamily="18" charset="0"/>
                        <a:cs typeface="Times New Roman" pitchFamily="18" charset="0"/>
                      </a:endParaRPr>
                    </a:p>
                  </a:txBody>
                  <a:tcPr/>
                </a:tc>
                <a:tc>
                  <a:txBody>
                    <a:bodyPr/>
                    <a:lstStyle/>
                    <a:p>
                      <a:pPr algn="ctr"/>
                      <a:r>
                        <a:rPr lang="en-US" sz="2000" dirty="0" smtClean="0">
                          <a:latin typeface="Times New Roman" pitchFamily="18" charset="0"/>
                          <a:cs typeface="Times New Roman" pitchFamily="18" charset="0"/>
                        </a:rPr>
                        <a:t>20</a:t>
                      </a:r>
                      <a:r>
                        <a:rPr lang="ru-RU" sz="2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5</a:t>
                      </a:r>
                      <a:r>
                        <a:rPr lang="kk-KZ" sz="2000" dirty="0" smtClean="0">
                          <a:latin typeface="Times New Roman" pitchFamily="18" charset="0"/>
                          <a:cs typeface="Times New Roman" pitchFamily="18" charset="0"/>
                        </a:rPr>
                        <a:t>г</a:t>
                      </a:r>
                      <a:endParaRPr lang="ru-RU" sz="20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86649">
                <a:tc>
                  <a:txBody>
                    <a:bodyPr/>
                    <a:lstStyle/>
                    <a:p>
                      <a:r>
                        <a:rPr lang="kk-KZ" sz="2000" b="1" dirty="0" smtClean="0">
                          <a:latin typeface="Times New Roman" pitchFamily="18" charset="0"/>
                          <a:cs typeface="Times New Roman" pitchFamily="18" charset="0"/>
                        </a:rPr>
                        <a:t>Барлығы</a:t>
                      </a:r>
                      <a:endParaRPr lang="ru-RU" sz="2000" b="1" dirty="0">
                        <a:latin typeface="Times New Roman" pitchFamily="18" charset="0"/>
                        <a:cs typeface="Times New Roman" pitchFamily="18" charset="0"/>
                      </a:endParaRPr>
                    </a:p>
                  </a:txBody>
                  <a:tcPr/>
                </a:tc>
                <a:tc>
                  <a:txBody>
                    <a:bodyPr/>
                    <a:lstStyle/>
                    <a:p>
                      <a:pPr algn="ctr"/>
                      <a:r>
                        <a:rPr lang="kk-KZ" sz="2000" dirty="0" smtClean="0">
                          <a:latin typeface="Times New Roman" pitchFamily="18" charset="0"/>
                          <a:cs typeface="Times New Roman" pitchFamily="18" charset="0"/>
                        </a:rPr>
                        <a:t>84,41%</a:t>
                      </a:r>
                      <a:endParaRPr lang="ru-RU" sz="2000" b="1" dirty="0">
                        <a:solidFill>
                          <a:srgbClr val="00B0F0"/>
                        </a:solidFill>
                        <a:latin typeface="Times New Roman" pitchFamily="18" charset="0"/>
                        <a:cs typeface="Times New Roman" pitchFamily="18" charset="0"/>
                      </a:endParaRPr>
                    </a:p>
                  </a:txBody>
                  <a:tcPr/>
                </a:tc>
                <a:tc>
                  <a:txBody>
                    <a:bodyPr/>
                    <a:lstStyle/>
                    <a:p>
                      <a:pPr algn="ctr"/>
                      <a:r>
                        <a:rPr lang="kk-KZ" sz="2000" dirty="0" smtClean="0">
                          <a:latin typeface="Times New Roman" pitchFamily="18" charset="0"/>
                          <a:cs typeface="Times New Roman" pitchFamily="18" charset="0"/>
                        </a:rPr>
                        <a:t>8</a:t>
                      </a:r>
                      <a:r>
                        <a:rPr lang="en-US" sz="2000" dirty="0" smtClean="0">
                          <a:latin typeface="Times New Roman" pitchFamily="18" charset="0"/>
                          <a:cs typeface="Times New Roman" pitchFamily="18" charset="0"/>
                        </a:rPr>
                        <a:t>2</a:t>
                      </a:r>
                      <a:r>
                        <a:rPr lang="kk-KZ"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84</a:t>
                      </a:r>
                      <a:r>
                        <a:rPr lang="kk-KZ" sz="2000" dirty="0" smtClean="0">
                          <a:latin typeface="Times New Roman" pitchFamily="18" charset="0"/>
                          <a:cs typeface="Times New Roman" pitchFamily="18" charset="0"/>
                        </a:rPr>
                        <a:t>%</a:t>
                      </a:r>
                      <a:endParaRPr lang="ru-RU" sz="2000" b="1" dirty="0">
                        <a:solidFill>
                          <a:srgbClr val="00B0F0"/>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sp>
        <p:nvSpPr>
          <p:cNvPr id="6" name="Прямоугольник 5"/>
          <p:cNvSpPr/>
          <p:nvPr/>
        </p:nvSpPr>
        <p:spPr>
          <a:xfrm rot="10800000" flipV="1">
            <a:off x="395536" y="4860160"/>
            <a:ext cx="8280920"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Предусмотрено по плану на 202</a:t>
            </a:r>
            <a:r>
              <a:rPr kumimoji="0" lang="en-US" sz="1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5</a:t>
            </a:r>
            <a:r>
              <a:rPr kumimoji="0" lang="ru-RU" sz="1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г приобретение оборудования –1</a:t>
            </a:r>
            <a:r>
              <a:rPr kumimoji="0" lang="en-US" sz="1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69</a:t>
            </a:r>
            <a:r>
              <a:rPr kumimoji="0" lang="ru-RU" sz="1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1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363</a:t>
            </a:r>
            <a:r>
              <a:rPr kumimoji="0" lang="ru-RU" sz="1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,0 </a:t>
            </a:r>
            <a:r>
              <a:rPr kumimoji="0" lang="ru-RU" sz="1800" b="1"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тыс</a:t>
            </a:r>
            <a:r>
              <a:rPr kumimoji="0" lang="ru-RU" sz="1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тенге,</a:t>
            </a:r>
          </a:p>
        </p:txBody>
      </p:sp>
    </p:spTree>
    <p:extLst>
      <p:ext uri="{BB962C8B-B14F-4D97-AF65-F5344CB8AC3E}">
        <p14:creationId xmlns:p14="http://schemas.microsoft.com/office/powerpoint/2010/main" val="146315100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57166"/>
            <a:ext cx="8964488" cy="642942"/>
          </a:xfrm>
        </p:spPr>
        <p:txBody>
          <a:bodyPr>
            <a:noAutofit/>
          </a:bodyPr>
          <a:lstStyle/>
          <a:p>
            <a:pPr algn="ctr"/>
            <a:r>
              <a:rPr lang="kk-KZ" sz="3200" b="1" dirty="0" smtClean="0">
                <a:solidFill>
                  <a:srgbClr val="C00000"/>
                </a:solidFill>
              </a:rPr>
              <a:t>2.6 Негізгі </a:t>
            </a:r>
            <a:r>
              <a:rPr lang="kk-KZ" sz="3200" b="1" dirty="0">
                <a:solidFill>
                  <a:srgbClr val="C00000"/>
                </a:solidFill>
              </a:rPr>
              <a:t>медициналық-экономикалық көрсеткіштер</a:t>
            </a:r>
            <a:endParaRPr lang="ru-RU" sz="32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933249207"/>
              </p:ext>
            </p:extLst>
          </p:nvPr>
        </p:nvGraphicFramePr>
        <p:xfrm>
          <a:off x="83126" y="1052736"/>
          <a:ext cx="8666814" cy="5477118"/>
        </p:xfrm>
        <a:graphic>
          <a:graphicData uri="http://schemas.openxmlformats.org/drawingml/2006/table">
            <a:tbl>
              <a:tblPr firstRow="1" bandRow="1">
                <a:tableStyleId>{8799B23B-EC83-4686-B30A-512413B5E67A}</a:tableStyleId>
              </a:tblPr>
              <a:tblGrid>
                <a:gridCol w="3552770">
                  <a:extLst>
                    <a:ext uri="{9D8B030D-6E8A-4147-A177-3AD203B41FA5}">
                      <a16:colId xmlns:a16="http://schemas.microsoft.com/office/drawing/2014/main" val="20000"/>
                    </a:ext>
                  </a:extLst>
                </a:gridCol>
                <a:gridCol w="2507740">
                  <a:extLst>
                    <a:ext uri="{9D8B030D-6E8A-4147-A177-3AD203B41FA5}">
                      <a16:colId xmlns:a16="http://schemas.microsoft.com/office/drawing/2014/main" val="20001"/>
                    </a:ext>
                  </a:extLst>
                </a:gridCol>
                <a:gridCol w="2606304">
                  <a:extLst>
                    <a:ext uri="{9D8B030D-6E8A-4147-A177-3AD203B41FA5}">
                      <a16:colId xmlns:a16="http://schemas.microsoft.com/office/drawing/2014/main" val="20002"/>
                    </a:ext>
                  </a:extLst>
                </a:gridCol>
              </a:tblGrid>
              <a:tr h="11226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600" b="1" i="0" u="none" strike="noStrike" cap="none" normalizeH="0" baseline="0" dirty="0">
                          <a:ln>
                            <a:noFill/>
                          </a:ln>
                          <a:solidFill>
                            <a:schemeClr val="tx1"/>
                          </a:solidFill>
                          <a:effectLst/>
                          <a:latin typeface="Times New Roman" pitchFamily="18" charset="0"/>
                          <a:cs typeface="Times New Roman" pitchFamily="18" charset="0"/>
                        </a:rPr>
                        <a:t>Атауы</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endParaRPr lang="kk-KZ"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20</a:t>
                      </a:r>
                      <a:r>
                        <a:rPr lang="en-US" sz="1600" dirty="0" smtClean="0">
                          <a:solidFill>
                            <a:schemeClr val="tx1"/>
                          </a:solidFill>
                          <a:latin typeface="Times New Roman" pitchFamily="18" charset="0"/>
                          <a:cs typeface="Times New Roman" pitchFamily="18" charset="0"/>
                        </a:rPr>
                        <a:t>2</a:t>
                      </a:r>
                      <a:r>
                        <a:rPr lang="en-US" sz="1600" dirty="0">
                          <a:solidFill>
                            <a:schemeClr val="tx1"/>
                          </a:solidFill>
                          <a:latin typeface="Times New Roman" pitchFamily="18" charset="0"/>
                          <a:cs typeface="Times New Roman" pitchFamily="18" charset="0"/>
                        </a:rPr>
                        <a:t>5</a:t>
                      </a:r>
                      <a:r>
                        <a:rPr lang="ru-RU" sz="1600" baseline="0" dirty="0" smtClean="0">
                          <a:solidFill>
                            <a:schemeClr val="tx1"/>
                          </a:solidFill>
                          <a:latin typeface="Times New Roman" pitchFamily="18" charset="0"/>
                          <a:cs typeface="Times New Roman" pitchFamily="18" charset="0"/>
                        </a:rPr>
                        <a:t> </a:t>
                      </a:r>
                      <a:r>
                        <a:rPr lang="ru-RU" sz="1600" baseline="0" dirty="0" err="1">
                          <a:solidFill>
                            <a:schemeClr val="tx1"/>
                          </a:solidFill>
                          <a:latin typeface="Times New Roman" pitchFamily="18" charset="0"/>
                          <a:cs typeface="Times New Roman" pitchFamily="18" charset="0"/>
                        </a:rPr>
                        <a:t>жыл</a:t>
                      </a:r>
                      <a:r>
                        <a:rPr lang="ru-RU" sz="1600" baseline="0" dirty="0">
                          <a:solidFill>
                            <a:schemeClr val="tx1"/>
                          </a:solidFill>
                          <a:latin typeface="Times New Roman" pitchFamily="18" charset="0"/>
                          <a:cs typeface="Times New Roman" pitchFamily="18" charset="0"/>
                        </a:rPr>
                        <a:t> 9ай</a:t>
                      </a:r>
                      <a:endParaRPr lang="ru-RU" sz="1600" b="1" dirty="0">
                        <a:solidFill>
                          <a:schemeClr val="tx1"/>
                        </a:solidFill>
                        <a:latin typeface="Times New Roman" pitchFamily="18" charset="0"/>
                        <a:cs typeface="Times New Roman" pitchFamily="18" charset="0"/>
                      </a:endParaRPr>
                    </a:p>
                  </a:txBody>
                  <a:tcPr anchor="ctr"/>
                </a:tc>
                <a:tc>
                  <a:txBody>
                    <a:bodyPr/>
                    <a:lstStyle/>
                    <a:p>
                      <a:pPr algn="ctr"/>
                      <a:endParaRPr lang="kk-KZ"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20</a:t>
                      </a:r>
                      <a:r>
                        <a:rPr lang="en-US" sz="1600" dirty="0" smtClean="0">
                          <a:solidFill>
                            <a:schemeClr val="tx1"/>
                          </a:solidFill>
                          <a:latin typeface="Times New Roman" pitchFamily="18" charset="0"/>
                          <a:cs typeface="Times New Roman" pitchFamily="18" charset="0"/>
                        </a:rPr>
                        <a:t>24</a:t>
                      </a:r>
                      <a:r>
                        <a:rPr lang="ru-RU" sz="1600" baseline="0" dirty="0" smtClean="0">
                          <a:solidFill>
                            <a:schemeClr val="tx1"/>
                          </a:solidFill>
                          <a:latin typeface="Times New Roman" pitchFamily="18" charset="0"/>
                          <a:cs typeface="Times New Roman" pitchFamily="18" charset="0"/>
                        </a:rPr>
                        <a:t> </a:t>
                      </a:r>
                      <a:r>
                        <a:rPr lang="ru-RU" sz="1600" baseline="0" dirty="0" err="1">
                          <a:solidFill>
                            <a:schemeClr val="tx1"/>
                          </a:solidFill>
                          <a:latin typeface="Times New Roman" pitchFamily="18" charset="0"/>
                          <a:cs typeface="Times New Roman" pitchFamily="18" charset="0"/>
                        </a:rPr>
                        <a:t>жыл</a:t>
                      </a:r>
                      <a:r>
                        <a:rPr lang="ru-RU" sz="1600" baseline="0" dirty="0">
                          <a:solidFill>
                            <a:schemeClr val="tx1"/>
                          </a:solidFill>
                          <a:latin typeface="Times New Roman" pitchFamily="18" charset="0"/>
                          <a:cs typeface="Times New Roman" pitchFamily="18" charset="0"/>
                        </a:rPr>
                        <a:t> 9ай</a:t>
                      </a:r>
                      <a:endParaRPr lang="ru-RU" sz="1600" b="1" dirty="0">
                        <a:solidFill>
                          <a:schemeClr val="tx1"/>
                        </a:solidFill>
                        <a:latin typeface="Times New Roman" pitchFamily="18" charset="0"/>
                        <a:cs typeface="Times New Roman" pitchFamily="18" charset="0"/>
                      </a:endParaRPr>
                    </a:p>
                    <a:p>
                      <a:pPr algn="ctr"/>
                      <a:endParaRPr lang="ru-RU" sz="1600" b="1"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0"/>
                  </a:ext>
                </a:extLst>
              </a:tr>
              <a:tr h="86860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u="none" strike="noStrike" cap="none" normalizeH="0" baseline="0" dirty="0" err="1">
                          <a:ln>
                            <a:noFill/>
                          </a:ln>
                          <a:solidFill>
                            <a:schemeClr val="tx1"/>
                          </a:solidFill>
                          <a:effectLst/>
                          <a:latin typeface="Times New Roman" pitchFamily="18" charset="0"/>
                          <a:cs typeface="Times New Roman" pitchFamily="18" charset="0"/>
                        </a:rPr>
                        <a:t>Емделіп</a:t>
                      </a:r>
                      <a:r>
                        <a:rPr kumimoji="0" lang="ru-RU" sz="1600" u="none" strike="noStrike" cap="none" normalizeH="0" baseline="0" dirty="0">
                          <a:ln>
                            <a:noFill/>
                          </a:ln>
                          <a:solidFill>
                            <a:schemeClr val="tx1"/>
                          </a:solidFill>
                          <a:effectLst/>
                          <a:latin typeface="Times New Roman" pitchFamily="18" charset="0"/>
                          <a:cs typeface="Times New Roman" pitchFamily="18" charset="0"/>
                        </a:rPr>
                        <a:t> </a:t>
                      </a:r>
                      <a:r>
                        <a:rPr kumimoji="0" lang="ru-RU" sz="1600" u="none" strike="noStrike" cap="none" normalizeH="0" baseline="0" dirty="0" err="1">
                          <a:ln>
                            <a:noFill/>
                          </a:ln>
                          <a:solidFill>
                            <a:schemeClr val="tx1"/>
                          </a:solidFill>
                          <a:effectLst/>
                          <a:latin typeface="Times New Roman" pitchFamily="18" charset="0"/>
                          <a:cs typeface="Times New Roman" pitchFamily="18" charset="0"/>
                        </a:rPr>
                        <a:t>шыққандар </a:t>
                      </a:r>
                      <a:r>
                        <a:rPr kumimoji="0" lang="ru-RU" sz="1600" u="none" strike="noStrike" cap="none" normalizeH="0" baseline="0" dirty="0">
                          <a:ln>
                            <a:noFill/>
                          </a:ln>
                          <a:solidFill>
                            <a:schemeClr val="tx1"/>
                          </a:solidFill>
                          <a:effectLst/>
                          <a:latin typeface="Times New Roman" pitchFamily="18" charset="0"/>
                          <a:cs typeface="Times New Roman" pitchFamily="18" charset="0"/>
                        </a:rPr>
                        <a:t>саны</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r>
                        <a:rPr lang="kk-KZ" sz="1800" b="0" dirty="0" smtClean="0">
                          <a:solidFill>
                            <a:schemeClr val="tx1"/>
                          </a:solidFill>
                          <a:latin typeface="Times New Roman" pitchFamily="18" charset="0"/>
                          <a:cs typeface="Times New Roman" pitchFamily="18" charset="0"/>
                        </a:rPr>
                        <a:t>1</a:t>
                      </a:r>
                      <a:r>
                        <a:rPr lang="en-US" sz="1800" b="0" dirty="0" smtClean="0">
                          <a:solidFill>
                            <a:schemeClr val="tx1"/>
                          </a:solidFill>
                          <a:latin typeface="Times New Roman" pitchFamily="18" charset="0"/>
                          <a:cs typeface="Times New Roman" pitchFamily="18" charset="0"/>
                        </a:rPr>
                        <a:t>2438</a:t>
                      </a:r>
                      <a:endParaRPr lang="ru-RU" sz="1800" b="0" dirty="0">
                        <a:solidFill>
                          <a:schemeClr val="tx1"/>
                        </a:solidFill>
                        <a:latin typeface="Times New Roman" pitchFamily="18" charset="0"/>
                        <a:cs typeface="Times New Roman" pitchFamily="18" charset="0"/>
                      </a:endParaRPr>
                    </a:p>
                  </a:txBody>
                  <a:tcPr anchor="ctr"/>
                </a:tc>
                <a:tc>
                  <a:txBody>
                    <a:bodyPr/>
                    <a:lstStyle/>
                    <a:p>
                      <a:pPr algn="ctr"/>
                      <a:r>
                        <a:rPr lang="kk-KZ" sz="1800" b="0" dirty="0" smtClean="0">
                          <a:solidFill>
                            <a:schemeClr val="tx1"/>
                          </a:solidFill>
                          <a:latin typeface="Times New Roman" pitchFamily="18" charset="0"/>
                          <a:cs typeface="Times New Roman" pitchFamily="18" charset="0"/>
                        </a:rPr>
                        <a:t>1</a:t>
                      </a:r>
                      <a:r>
                        <a:rPr lang="en-US" sz="1800" b="0" dirty="0" smtClean="0">
                          <a:solidFill>
                            <a:schemeClr val="tx1"/>
                          </a:solidFill>
                          <a:latin typeface="Times New Roman" pitchFamily="18" charset="0"/>
                          <a:cs typeface="Times New Roman" pitchFamily="18" charset="0"/>
                        </a:rPr>
                        <a:t>2275</a:t>
                      </a:r>
                      <a:endParaRPr lang="ru-RU" sz="1800" b="0"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1"/>
                  </a:ext>
                </a:extLst>
              </a:tr>
              <a:tr h="86860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a:ln>
                            <a:noFill/>
                          </a:ln>
                          <a:solidFill>
                            <a:schemeClr val="tx1"/>
                          </a:solidFill>
                          <a:effectLst/>
                          <a:latin typeface="Times New Roman" pitchFamily="18" charset="0"/>
                          <a:cs typeface="Times New Roman" pitchFamily="18" charset="0"/>
                        </a:rPr>
                        <a:t>Күндік төсек-орын орындалуы</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r>
                        <a:rPr lang="en-US" sz="1800" b="0" dirty="0" smtClean="0">
                          <a:solidFill>
                            <a:schemeClr val="tx1"/>
                          </a:solidFill>
                          <a:latin typeface="Times New Roman" pitchFamily="18" charset="0"/>
                          <a:cs typeface="Times New Roman" pitchFamily="18" charset="0"/>
                        </a:rPr>
                        <a:t>112.8</a:t>
                      </a:r>
                      <a:endParaRPr lang="ru-RU" sz="1800" b="0" dirty="0">
                        <a:solidFill>
                          <a:schemeClr val="tx1"/>
                        </a:solidFill>
                        <a:latin typeface="Times New Roman" pitchFamily="18" charset="0"/>
                        <a:cs typeface="Times New Roman" pitchFamily="18" charset="0"/>
                      </a:endParaRPr>
                    </a:p>
                  </a:txBody>
                  <a:tcPr anchor="ctr"/>
                </a:tc>
                <a:tc>
                  <a:txBody>
                    <a:bodyPr/>
                    <a:lstStyle/>
                    <a:p>
                      <a:pPr algn="ctr"/>
                      <a:r>
                        <a:rPr lang="en-US" sz="1800" b="0" dirty="0" smtClean="0">
                          <a:solidFill>
                            <a:schemeClr val="tx1"/>
                          </a:solidFill>
                          <a:latin typeface="Times New Roman" pitchFamily="18" charset="0"/>
                          <a:cs typeface="Times New Roman" pitchFamily="18" charset="0"/>
                        </a:rPr>
                        <a:t>118.9</a:t>
                      </a:r>
                      <a:endParaRPr lang="ru-RU" sz="1800" b="0"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2"/>
                  </a:ext>
                </a:extLst>
              </a:tr>
              <a:tr h="503241">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60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u="none" strike="noStrike" cap="none" normalizeH="0" baseline="0" dirty="0">
                          <a:ln>
                            <a:noFill/>
                          </a:ln>
                          <a:solidFill>
                            <a:schemeClr val="tx1"/>
                          </a:solidFill>
                          <a:effectLst/>
                          <a:latin typeface="Times New Roman" pitchFamily="18" charset="0"/>
                          <a:cs typeface="Times New Roman" pitchFamily="18" charset="0"/>
                        </a:rPr>
                        <a:t>Төсек-орын айналымы</a:t>
                      </a:r>
                      <a:endParaRPr kumimoji="0" lang="ru-RU" sz="160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r>
                        <a:rPr lang="en-US" sz="1800" b="0" dirty="0" smtClean="0">
                          <a:solidFill>
                            <a:schemeClr val="tx1"/>
                          </a:solidFill>
                          <a:latin typeface="Times New Roman" pitchFamily="18" charset="0"/>
                          <a:cs typeface="Times New Roman" pitchFamily="18" charset="0"/>
                        </a:rPr>
                        <a:t>40.0</a:t>
                      </a:r>
                      <a:endParaRPr lang="ru-RU" sz="1800" b="0" dirty="0">
                        <a:solidFill>
                          <a:schemeClr val="tx1"/>
                        </a:solidFill>
                        <a:latin typeface="Times New Roman" pitchFamily="18" charset="0"/>
                        <a:cs typeface="Times New Roman" pitchFamily="18" charset="0"/>
                      </a:endParaRPr>
                    </a:p>
                  </a:txBody>
                  <a:tcPr anchor="ctr"/>
                </a:tc>
                <a:tc>
                  <a:txBody>
                    <a:bodyPr/>
                    <a:lstStyle/>
                    <a:p>
                      <a:pPr algn="ctr"/>
                      <a:r>
                        <a:rPr lang="kk-KZ" sz="1800" b="0" dirty="0" smtClean="0">
                          <a:solidFill>
                            <a:schemeClr val="tx1"/>
                          </a:solidFill>
                          <a:latin typeface="Times New Roman" pitchFamily="18" charset="0"/>
                          <a:cs typeface="Times New Roman" pitchFamily="18" charset="0"/>
                        </a:rPr>
                        <a:t>3</a:t>
                      </a:r>
                      <a:r>
                        <a:rPr lang="en-US" sz="1800" b="0" dirty="0" smtClean="0">
                          <a:solidFill>
                            <a:schemeClr val="tx1"/>
                          </a:solidFill>
                          <a:latin typeface="Times New Roman" pitchFamily="18" charset="0"/>
                          <a:cs typeface="Times New Roman" pitchFamily="18" charset="0"/>
                        </a:rPr>
                        <a:t>9.6</a:t>
                      </a:r>
                      <a:endParaRPr lang="ru-RU" sz="1800" b="0"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3"/>
                  </a:ext>
                </a:extLst>
              </a:tr>
              <a:tr h="92565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a:ln>
                            <a:noFill/>
                          </a:ln>
                          <a:solidFill>
                            <a:schemeClr val="tx1"/>
                          </a:solidFill>
                          <a:effectLst/>
                          <a:latin typeface="Times New Roman" pitchFamily="18" charset="0"/>
                          <a:cs typeface="Times New Roman" pitchFamily="18" charset="0"/>
                        </a:rPr>
                        <a:t>Орташа төсек-орын күні</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r>
                        <a:rPr lang="kk-KZ" sz="1800" b="0" dirty="0" smtClean="0">
                          <a:solidFill>
                            <a:schemeClr val="tx1"/>
                          </a:solidFill>
                          <a:latin typeface="Times New Roman" pitchFamily="18" charset="0"/>
                          <a:cs typeface="Times New Roman" pitchFamily="18" charset="0"/>
                        </a:rPr>
                        <a:t>7,</a:t>
                      </a:r>
                      <a:r>
                        <a:rPr lang="en-US" sz="1800" b="0" dirty="0" smtClean="0">
                          <a:solidFill>
                            <a:schemeClr val="tx1"/>
                          </a:solidFill>
                          <a:latin typeface="Times New Roman" pitchFamily="18" charset="0"/>
                          <a:cs typeface="Times New Roman" pitchFamily="18" charset="0"/>
                        </a:rPr>
                        <a:t>2</a:t>
                      </a:r>
                      <a:endParaRPr lang="ru-RU" sz="1800" b="0" dirty="0">
                        <a:solidFill>
                          <a:schemeClr val="tx1"/>
                        </a:solidFill>
                        <a:latin typeface="Times New Roman" pitchFamily="18" charset="0"/>
                        <a:cs typeface="Times New Roman" pitchFamily="18" charset="0"/>
                      </a:endParaRPr>
                    </a:p>
                  </a:txBody>
                  <a:tcPr anchor="ctr"/>
                </a:tc>
                <a:tc>
                  <a:txBody>
                    <a:bodyPr/>
                    <a:lstStyle/>
                    <a:p>
                      <a:pPr algn="ctr"/>
                      <a:r>
                        <a:rPr lang="kk-KZ" sz="1800" b="0" dirty="0" smtClean="0">
                          <a:solidFill>
                            <a:schemeClr val="tx1"/>
                          </a:solidFill>
                          <a:latin typeface="Times New Roman" pitchFamily="18" charset="0"/>
                          <a:cs typeface="Times New Roman" pitchFamily="18" charset="0"/>
                        </a:rPr>
                        <a:t>7,</a:t>
                      </a:r>
                      <a:r>
                        <a:rPr lang="en-US" sz="1800" b="0" dirty="0" smtClean="0">
                          <a:solidFill>
                            <a:schemeClr val="tx1"/>
                          </a:solidFill>
                          <a:latin typeface="Times New Roman" pitchFamily="18" charset="0"/>
                          <a:cs typeface="Times New Roman" pitchFamily="18" charset="0"/>
                        </a:rPr>
                        <a:t>7</a:t>
                      </a:r>
                      <a:endParaRPr lang="ru-RU" sz="1800" b="0"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4"/>
                  </a:ext>
                </a:extLst>
              </a:tr>
              <a:tr h="86860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a:ln>
                            <a:noFill/>
                          </a:ln>
                          <a:solidFill>
                            <a:schemeClr val="tx1"/>
                          </a:solidFill>
                          <a:effectLst/>
                          <a:latin typeface="Times New Roman" pitchFamily="18" charset="0"/>
                          <a:cs typeface="Times New Roman" pitchFamily="18" charset="0"/>
                        </a:rPr>
                        <a:t>Төсек-орын толуы</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r>
                        <a:rPr lang="kk-KZ" sz="1800" b="0" dirty="0" smtClean="0">
                          <a:solidFill>
                            <a:schemeClr val="tx1"/>
                          </a:solidFill>
                          <a:latin typeface="Times New Roman" pitchFamily="18" charset="0"/>
                          <a:cs typeface="Times New Roman" pitchFamily="18" charset="0"/>
                        </a:rPr>
                        <a:t>2</a:t>
                      </a:r>
                      <a:r>
                        <a:rPr lang="en-US" sz="1800" b="0" dirty="0" smtClean="0">
                          <a:solidFill>
                            <a:schemeClr val="tx1"/>
                          </a:solidFill>
                          <a:latin typeface="Times New Roman" pitchFamily="18" charset="0"/>
                          <a:cs typeface="Times New Roman" pitchFamily="18" charset="0"/>
                        </a:rPr>
                        <a:t>87.7</a:t>
                      </a:r>
                      <a:endParaRPr lang="ru-RU" sz="1800" b="0" dirty="0">
                        <a:solidFill>
                          <a:schemeClr val="tx1"/>
                        </a:solidFill>
                        <a:latin typeface="Times New Roman" pitchFamily="18" charset="0"/>
                        <a:cs typeface="Times New Roman" pitchFamily="18" charset="0"/>
                      </a:endParaRPr>
                    </a:p>
                  </a:txBody>
                  <a:tcPr anchor="ctr"/>
                </a:tc>
                <a:tc>
                  <a:txBody>
                    <a:bodyPr/>
                    <a:lstStyle/>
                    <a:p>
                      <a:pPr algn="ctr"/>
                      <a:r>
                        <a:rPr lang="en-US" sz="1800" b="0" dirty="0" smtClean="0">
                          <a:solidFill>
                            <a:schemeClr val="tx1"/>
                          </a:solidFill>
                          <a:latin typeface="Times New Roman" pitchFamily="18" charset="0"/>
                          <a:cs typeface="Times New Roman" pitchFamily="18" charset="0"/>
                        </a:rPr>
                        <a:t>303.3</a:t>
                      </a:r>
                      <a:endParaRPr lang="ru-RU" sz="1800" b="0"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95920560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500034" y="0"/>
            <a:ext cx="8229600" cy="285728"/>
          </a:xfrm>
          <a:ln>
            <a:noFill/>
          </a:ln>
        </p:spPr>
        <p:txBody>
          <a:bodyPr>
            <a:noAutofit/>
          </a:bodyPr>
          <a:lstStyle/>
          <a:p>
            <a:pPr algn="ctr"/>
            <a:r>
              <a:rPr lang="ru-RU" sz="1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3.1 </a:t>
            </a:r>
            <a:r>
              <a:rPr lang="ru-RU" sz="18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1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1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5" name="Содержимое 3"/>
          <p:cNvGraphicFramePr>
            <a:graphicFrameLocks noGrp="1"/>
          </p:cNvGraphicFramePr>
          <p:nvPr>
            <p:ph idx="1"/>
          </p:nvPr>
        </p:nvGraphicFramePr>
        <p:xfrm>
          <a:off x="0" y="348551"/>
          <a:ext cx="9143999" cy="6511290"/>
        </p:xfrm>
        <a:graphic>
          <a:graphicData uri="http://schemas.openxmlformats.org/drawingml/2006/table">
            <a:tbl>
              <a:tblPr firstRow="1" bandRow="1">
                <a:tableStyleId>{8799B23B-EC83-4686-B30A-512413B5E67A}</a:tableStyleId>
              </a:tblPr>
              <a:tblGrid>
                <a:gridCol w="243191">
                  <a:extLst>
                    <a:ext uri="{9D8B030D-6E8A-4147-A177-3AD203B41FA5}">
                      <a16:colId xmlns:a16="http://schemas.microsoft.com/office/drawing/2014/main" val="20000"/>
                    </a:ext>
                  </a:extLst>
                </a:gridCol>
                <a:gridCol w="2080283">
                  <a:extLst>
                    <a:ext uri="{9D8B030D-6E8A-4147-A177-3AD203B41FA5}">
                      <a16:colId xmlns:a16="http://schemas.microsoft.com/office/drawing/2014/main" val="20001"/>
                    </a:ext>
                  </a:extLst>
                </a:gridCol>
                <a:gridCol w="524656">
                  <a:extLst>
                    <a:ext uri="{9D8B030D-6E8A-4147-A177-3AD203B41FA5}">
                      <a16:colId xmlns:a16="http://schemas.microsoft.com/office/drawing/2014/main" val="20002"/>
                    </a:ext>
                  </a:extLst>
                </a:gridCol>
                <a:gridCol w="674558">
                  <a:extLst>
                    <a:ext uri="{9D8B030D-6E8A-4147-A177-3AD203B41FA5}">
                      <a16:colId xmlns:a16="http://schemas.microsoft.com/office/drawing/2014/main" val="20003"/>
                    </a:ext>
                  </a:extLst>
                </a:gridCol>
                <a:gridCol w="674558">
                  <a:extLst>
                    <a:ext uri="{9D8B030D-6E8A-4147-A177-3AD203B41FA5}">
                      <a16:colId xmlns:a16="http://schemas.microsoft.com/office/drawing/2014/main" val="20004"/>
                    </a:ext>
                  </a:extLst>
                </a:gridCol>
                <a:gridCol w="674558">
                  <a:extLst>
                    <a:ext uri="{9D8B030D-6E8A-4147-A177-3AD203B41FA5}">
                      <a16:colId xmlns:a16="http://schemas.microsoft.com/office/drawing/2014/main" val="20005"/>
                    </a:ext>
                  </a:extLst>
                </a:gridCol>
                <a:gridCol w="696523">
                  <a:extLst>
                    <a:ext uri="{9D8B030D-6E8A-4147-A177-3AD203B41FA5}">
                      <a16:colId xmlns:a16="http://schemas.microsoft.com/office/drawing/2014/main" val="20006"/>
                    </a:ext>
                  </a:extLst>
                </a:gridCol>
                <a:gridCol w="737359">
                  <a:extLst>
                    <a:ext uri="{9D8B030D-6E8A-4147-A177-3AD203B41FA5}">
                      <a16:colId xmlns:a16="http://schemas.microsoft.com/office/drawing/2014/main" val="20007"/>
                    </a:ext>
                  </a:extLst>
                </a:gridCol>
                <a:gridCol w="737359">
                  <a:extLst>
                    <a:ext uri="{9D8B030D-6E8A-4147-A177-3AD203B41FA5}">
                      <a16:colId xmlns:a16="http://schemas.microsoft.com/office/drawing/2014/main" val="20008"/>
                    </a:ext>
                  </a:extLst>
                </a:gridCol>
                <a:gridCol w="737359">
                  <a:extLst>
                    <a:ext uri="{9D8B030D-6E8A-4147-A177-3AD203B41FA5}">
                      <a16:colId xmlns:a16="http://schemas.microsoft.com/office/drawing/2014/main" val="20009"/>
                    </a:ext>
                  </a:extLst>
                </a:gridCol>
                <a:gridCol w="663623">
                  <a:extLst>
                    <a:ext uri="{9D8B030D-6E8A-4147-A177-3AD203B41FA5}">
                      <a16:colId xmlns:a16="http://schemas.microsoft.com/office/drawing/2014/main" val="20010"/>
                    </a:ext>
                  </a:extLst>
                </a:gridCol>
                <a:gridCol w="699972">
                  <a:extLst>
                    <a:ext uri="{9D8B030D-6E8A-4147-A177-3AD203B41FA5}">
                      <a16:colId xmlns:a16="http://schemas.microsoft.com/office/drawing/2014/main" val="20011"/>
                    </a:ext>
                  </a:extLst>
                </a:gridCol>
              </a:tblGrid>
              <a:tr h="627081">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rgbClr val="FB8DF3"/>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Times New Roman"/>
                      </a:endParaRPr>
                    </a:p>
                  </a:txBody>
                  <a:tcPr marL="9525" marR="9525" marT="9525" marB="0" anchor="ctr">
                    <a:solidFill>
                      <a:srgbClr val="FB8DF3"/>
                    </a:solidFill>
                  </a:tcPr>
                </a:tc>
                <a:tc gridSpan="2">
                  <a:txBody>
                    <a:bodyPr/>
                    <a:lstStyle/>
                    <a:p>
                      <a:pPr algn="ctr" fontAlgn="b"/>
                      <a:r>
                        <a:rPr lang="ru-RU" sz="1000" b="1" i="0" u="none" strike="noStrike" dirty="0" err="1" smtClean="0">
                          <a:solidFill>
                            <a:srgbClr val="000000"/>
                          </a:solidFill>
                          <a:latin typeface="Times New Roman"/>
                        </a:rPr>
                        <a:t>Түскен науқастар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Емделіп шыққандар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Қайтыс болғандар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Өткізілген төсек-күндер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Төсек-күндерінің орындалу%</a:t>
                      </a:r>
                      <a:endParaRPr lang="ru-RU" sz="1000" b="1" i="0" u="none" strike="noStrike" dirty="0">
                        <a:solidFill>
                          <a:srgbClr val="000000"/>
                        </a:solidFill>
                        <a:latin typeface="Times New Roman"/>
                      </a:endParaRPr>
                    </a:p>
                  </a:txBody>
                  <a:tcPr marL="9525" marR="9525" marT="9525" marB="0">
                    <a:solidFill>
                      <a:srgbClr val="FB8DF3"/>
                    </a:solidFill>
                  </a:tcPr>
                </a:tc>
                <a:tc hMerge="1">
                  <a:txBody>
                    <a:bodyPr/>
                    <a:lstStyle/>
                    <a:p>
                      <a:endParaRPr lang="ru-RU"/>
                    </a:p>
                  </a:txBody>
                  <a:tcPr/>
                </a:tc>
                <a:extLst>
                  <a:ext uri="{0D108BD9-81ED-4DB2-BD59-A6C34878D82A}">
                    <a16:rowId xmlns:a16="http://schemas.microsoft.com/office/drawing/2014/main" val="10000"/>
                  </a:ext>
                </a:extLst>
              </a:tr>
              <a:tr h="215157">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a:t>
                      </a:r>
                      <a:r>
                        <a:rPr lang="en-US" sz="1000" b="1" i="0" u="none" strike="noStrike" dirty="0" smtClean="0">
                          <a:solidFill>
                            <a:srgbClr val="000000"/>
                          </a:solidFill>
                          <a:latin typeface="Times New Roman"/>
                        </a:rPr>
                        <a:t>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a:t>
                      </a:r>
                      <a:r>
                        <a:rPr lang="en-US" sz="1000" b="1" i="0" u="none" strike="noStrike" dirty="0" smtClean="0">
                          <a:solidFill>
                            <a:srgbClr val="000000"/>
                          </a:solidFill>
                          <a:latin typeface="Times New Roman"/>
                        </a:rPr>
                        <a:t>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a:t>
                      </a:r>
                      <a:r>
                        <a:rPr lang="en-US" sz="1000" b="1" i="0" u="none" strike="noStrike" dirty="0" smtClean="0">
                          <a:solidFill>
                            <a:srgbClr val="000000"/>
                          </a:solidFill>
                          <a:latin typeface="Times New Roman"/>
                        </a:rPr>
                        <a:t>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a:t>
                      </a:r>
                      <a:r>
                        <a:rPr lang="en-US" sz="1000" b="1" i="0" u="none" strike="noStrike" dirty="0" smtClean="0">
                          <a:solidFill>
                            <a:srgbClr val="000000"/>
                          </a:solidFill>
                          <a:latin typeface="Times New Roman"/>
                        </a:rPr>
                        <a:t>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a:t>
                      </a:r>
                      <a:r>
                        <a:rPr lang="en-US" sz="1000" b="1" i="0" u="none" strike="noStrike" dirty="0" smtClean="0">
                          <a:solidFill>
                            <a:srgbClr val="000000"/>
                          </a:solidFill>
                          <a:latin typeface="Times New Roman"/>
                        </a:rPr>
                        <a:t>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221987">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Терапиялық</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673</a:t>
                      </a:r>
                      <a:endParaRPr lang="ru-RU" sz="1000" dirty="0">
                        <a:solidFill>
                          <a:srgbClr val="C00000"/>
                        </a:solidFill>
                      </a:endParaRPr>
                    </a:p>
                  </a:txBody>
                  <a:tcPr marL="9525" marR="9525" marT="9525" marB="0" anchor="b"/>
                </a:tc>
                <a:tc>
                  <a:txBody>
                    <a:bodyPr/>
                    <a:lstStyle/>
                    <a:p>
                      <a:r>
                        <a:rPr lang="en-US" sz="1000" dirty="0" smtClean="0">
                          <a:solidFill>
                            <a:srgbClr val="C00000"/>
                          </a:solidFill>
                        </a:rPr>
                        <a:t>887</a:t>
                      </a:r>
                      <a:endParaRPr lang="ru-RU" sz="1000" dirty="0">
                        <a:solidFill>
                          <a:srgbClr val="C00000"/>
                        </a:solidFill>
                      </a:endParaRPr>
                    </a:p>
                  </a:txBody>
                  <a:tcPr marL="9525" marR="9525" marT="9525" marB="0" anchor="b"/>
                </a:tc>
                <a:tc>
                  <a:txBody>
                    <a:bodyPr/>
                    <a:lstStyle/>
                    <a:p>
                      <a:r>
                        <a:rPr lang="en-US" sz="1000" dirty="0" smtClean="0">
                          <a:solidFill>
                            <a:srgbClr val="C00000"/>
                          </a:solidFill>
                        </a:rPr>
                        <a:t>733</a:t>
                      </a:r>
                      <a:endParaRPr lang="ru-RU" sz="1000" dirty="0">
                        <a:solidFill>
                          <a:srgbClr val="C00000"/>
                        </a:solidFill>
                      </a:endParaRPr>
                    </a:p>
                  </a:txBody>
                  <a:tcPr marL="9525" marR="9525" marT="9525" marB="0" anchor="b"/>
                </a:tc>
                <a:tc>
                  <a:txBody>
                    <a:bodyPr/>
                    <a:lstStyle/>
                    <a:p>
                      <a:r>
                        <a:rPr lang="en-US" sz="1000" dirty="0" smtClean="0">
                          <a:solidFill>
                            <a:srgbClr val="C00000"/>
                          </a:solidFill>
                        </a:rPr>
                        <a:t>844</a:t>
                      </a:r>
                      <a:endParaRPr lang="ru-RU" sz="1000" dirty="0">
                        <a:solidFill>
                          <a:srgbClr val="C00000"/>
                        </a:solidFill>
                      </a:endParaRPr>
                    </a:p>
                  </a:txBody>
                  <a:tcPr marL="9525" marR="9525" marT="9525" marB="0" anchor="b"/>
                </a:tc>
                <a:tc>
                  <a:txBody>
                    <a:bodyPr/>
                    <a:lstStyle/>
                    <a:p>
                      <a:r>
                        <a:rPr lang="en-US" sz="1000" dirty="0" smtClean="0">
                          <a:solidFill>
                            <a:srgbClr val="C00000"/>
                          </a:solidFill>
                        </a:rPr>
                        <a:t>26</a:t>
                      </a:r>
                      <a:endParaRPr lang="ru-RU" sz="1000" dirty="0">
                        <a:solidFill>
                          <a:srgbClr val="C00000"/>
                        </a:solidFill>
                      </a:endParaRPr>
                    </a:p>
                  </a:txBody>
                  <a:tcPr marL="9525" marR="9525" marT="9525" marB="0" anchor="b"/>
                </a:tc>
                <a:tc>
                  <a:txBody>
                    <a:bodyPr/>
                    <a:lstStyle/>
                    <a:p>
                      <a:r>
                        <a:rPr lang="en-US" sz="1000" dirty="0" smtClean="0">
                          <a:solidFill>
                            <a:srgbClr val="C00000"/>
                          </a:solidFill>
                        </a:rPr>
                        <a:t>14</a:t>
                      </a:r>
                      <a:endParaRPr lang="ru-RU" sz="1000" dirty="0">
                        <a:solidFill>
                          <a:srgbClr val="C00000"/>
                        </a:solidFill>
                      </a:endParaRPr>
                    </a:p>
                  </a:txBody>
                  <a:tcPr marL="9525" marR="9525" marT="9525" marB="0" anchor="b"/>
                </a:tc>
                <a:tc>
                  <a:txBody>
                    <a:bodyPr/>
                    <a:lstStyle/>
                    <a:p>
                      <a:r>
                        <a:rPr lang="kk-KZ" sz="1000" dirty="0" smtClean="0">
                          <a:solidFill>
                            <a:srgbClr val="C00000"/>
                          </a:solidFill>
                        </a:rPr>
                        <a:t>5</a:t>
                      </a:r>
                      <a:r>
                        <a:rPr lang="en-US" sz="1000" dirty="0" smtClean="0">
                          <a:solidFill>
                            <a:srgbClr val="C00000"/>
                          </a:solidFill>
                        </a:rPr>
                        <a:t>854</a:t>
                      </a:r>
                      <a:endParaRPr lang="ru-RU" sz="1000" dirty="0">
                        <a:solidFill>
                          <a:srgbClr val="C00000"/>
                        </a:solidFill>
                      </a:endParaRPr>
                    </a:p>
                  </a:txBody>
                  <a:tcPr marL="9525" marR="9525" marT="9525" marB="0" anchor="b"/>
                </a:tc>
                <a:tc>
                  <a:txBody>
                    <a:bodyPr/>
                    <a:lstStyle/>
                    <a:p>
                      <a:r>
                        <a:rPr lang="kk-KZ" sz="1000" dirty="0" smtClean="0">
                          <a:solidFill>
                            <a:srgbClr val="C00000"/>
                          </a:solidFill>
                        </a:rPr>
                        <a:t>5</a:t>
                      </a:r>
                      <a:r>
                        <a:rPr lang="en-US" sz="1000" dirty="0" smtClean="0">
                          <a:solidFill>
                            <a:srgbClr val="C00000"/>
                          </a:solidFill>
                        </a:rPr>
                        <a:t>781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a:t>
                      </a:r>
                      <a:r>
                        <a:rPr lang="en-US" sz="1000" dirty="0" smtClean="0">
                          <a:solidFill>
                            <a:srgbClr val="C00000"/>
                          </a:solidFill>
                        </a:rPr>
                        <a:t>4.3</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113.4</a:t>
                      </a:r>
                      <a:endParaRPr lang="ru-RU" sz="1000" dirty="0">
                        <a:solidFill>
                          <a:srgbClr val="C00000"/>
                        </a:solidFill>
                      </a:endParaRPr>
                    </a:p>
                  </a:txBody>
                  <a:tcPr marL="9525" marR="9525" marT="9525" marB="0" anchor="b"/>
                </a:tc>
                <a:extLst>
                  <a:ext uri="{0D108BD9-81ED-4DB2-BD59-A6C34878D82A}">
                    <a16:rowId xmlns:a16="http://schemas.microsoft.com/office/drawing/2014/main" val="10002"/>
                  </a:ext>
                </a:extLst>
              </a:tr>
              <a:tr h="216024">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Кардиологиялық</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609</a:t>
                      </a:r>
                      <a:endParaRPr lang="ru-RU" sz="1000" dirty="0">
                        <a:solidFill>
                          <a:srgbClr val="C00000"/>
                        </a:solidFill>
                      </a:endParaRPr>
                    </a:p>
                  </a:txBody>
                  <a:tcPr marL="9525" marR="9525" marT="9525" marB="0" anchor="b"/>
                </a:tc>
                <a:tc>
                  <a:txBody>
                    <a:bodyPr/>
                    <a:lstStyle/>
                    <a:p>
                      <a:r>
                        <a:rPr lang="en-US" sz="1000" dirty="0" smtClean="0">
                          <a:solidFill>
                            <a:srgbClr val="C00000"/>
                          </a:solidFill>
                        </a:rPr>
                        <a:t>646</a:t>
                      </a:r>
                      <a:endParaRPr lang="ru-RU" sz="1000" dirty="0">
                        <a:solidFill>
                          <a:srgbClr val="C00000"/>
                        </a:solidFill>
                      </a:endParaRPr>
                    </a:p>
                  </a:txBody>
                  <a:tcPr marL="9525" marR="9525" marT="9525" marB="0" anchor="b"/>
                </a:tc>
                <a:tc>
                  <a:txBody>
                    <a:bodyPr/>
                    <a:lstStyle/>
                    <a:p>
                      <a:r>
                        <a:rPr lang="en-US" sz="1000" dirty="0" smtClean="0">
                          <a:solidFill>
                            <a:srgbClr val="C00000"/>
                          </a:solidFill>
                        </a:rPr>
                        <a:t>635</a:t>
                      </a:r>
                      <a:endParaRPr lang="ru-RU" sz="1000" dirty="0">
                        <a:solidFill>
                          <a:srgbClr val="C00000"/>
                        </a:solidFill>
                      </a:endParaRPr>
                    </a:p>
                  </a:txBody>
                  <a:tcPr marL="9525" marR="9525" marT="9525" marB="0" anchor="b"/>
                </a:tc>
                <a:tc>
                  <a:txBody>
                    <a:bodyPr/>
                    <a:lstStyle/>
                    <a:p>
                      <a:r>
                        <a:rPr lang="en-US" sz="1000" dirty="0" smtClean="0">
                          <a:solidFill>
                            <a:srgbClr val="C00000"/>
                          </a:solidFill>
                        </a:rPr>
                        <a:t>653</a:t>
                      </a:r>
                      <a:endParaRPr lang="ru-RU" sz="1000" dirty="0">
                        <a:solidFill>
                          <a:srgbClr val="C00000"/>
                        </a:solidFill>
                      </a:endParaRPr>
                    </a:p>
                  </a:txBody>
                  <a:tcPr marL="9525" marR="9525" marT="9525" marB="0" anchor="b"/>
                </a:tc>
                <a:tc>
                  <a:txBody>
                    <a:bodyPr/>
                    <a:lstStyle/>
                    <a:p>
                      <a:r>
                        <a:rPr lang="en-US" sz="1000" dirty="0" smtClean="0">
                          <a:solidFill>
                            <a:srgbClr val="C00000"/>
                          </a:solidFill>
                        </a:rPr>
                        <a:t>9</a:t>
                      </a:r>
                      <a:endParaRPr lang="ru-RU" sz="1000" dirty="0">
                        <a:solidFill>
                          <a:srgbClr val="C00000"/>
                        </a:solidFill>
                      </a:endParaRPr>
                    </a:p>
                  </a:txBody>
                  <a:tcPr marL="9525" marR="9525" marT="9525" marB="0" anchor="b"/>
                </a:tc>
                <a:tc>
                  <a:txBody>
                    <a:bodyPr/>
                    <a:lstStyle/>
                    <a:p>
                      <a:r>
                        <a:rPr lang="kk-KZ" sz="1000" dirty="0" smtClean="0">
                          <a:solidFill>
                            <a:srgbClr val="C00000"/>
                          </a:solidFill>
                        </a:rPr>
                        <a:t>6</a:t>
                      </a:r>
                      <a:endParaRPr lang="ru-RU" sz="1000" dirty="0">
                        <a:solidFill>
                          <a:srgbClr val="C00000"/>
                        </a:solidFill>
                      </a:endParaRPr>
                    </a:p>
                  </a:txBody>
                  <a:tcPr marL="9525" marR="9525" marT="9525" marB="0" anchor="b"/>
                </a:tc>
                <a:tc>
                  <a:txBody>
                    <a:bodyPr/>
                    <a:lstStyle/>
                    <a:p>
                      <a:r>
                        <a:rPr lang="en-US" sz="1000" dirty="0" smtClean="0">
                          <a:solidFill>
                            <a:srgbClr val="C00000"/>
                          </a:solidFill>
                        </a:rPr>
                        <a:t>4882</a:t>
                      </a:r>
                      <a:endParaRPr lang="ru-RU" sz="1000" dirty="0">
                        <a:solidFill>
                          <a:srgbClr val="C00000"/>
                        </a:solidFill>
                      </a:endParaRPr>
                    </a:p>
                  </a:txBody>
                  <a:tcPr marL="9525" marR="9525" marT="9525" marB="0" anchor="b"/>
                </a:tc>
                <a:tc>
                  <a:txBody>
                    <a:bodyPr/>
                    <a:lstStyle/>
                    <a:p>
                      <a:r>
                        <a:rPr lang="en-US" sz="1000" dirty="0" smtClean="0">
                          <a:solidFill>
                            <a:srgbClr val="C00000"/>
                          </a:solidFill>
                        </a:rPr>
                        <a:t>5038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127.6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31.7</a:t>
                      </a:r>
                      <a:endParaRPr lang="ru-RU" sz="1000" dirty="0">
                        <a:solidFill>
                          <a:srgbClr val="C00000"/>
                        </a:solidFill>
                      </a:endParaRPr>
                    </a:p>
                  </a:txBody>
                  <a:tcPr marL="9525" marR="9525" marT="9525" marB="0" anchor="b"/>
                </a:tc>
                <a:extLst>
                  <a:ext uri="{0D108BD9-81ED-4DB2-BD59-A6C34878D82A}">
                    <a16:rowId xmlns:a16="http://schemas.microsoft.com/office/drawing/2014/main" val="10003"/>
                  </a:ext>
                </a:extLst>
              </a:tr>
              <a:tr h="187468">
                <a:tc>
                  <a:txBody>
                    <a:bodyPr/>
                    <a:lstStyle/>
                    <a:p>
                      <a:pPr algn="l" fontAlgn="t"/>
                      <a:r>
                        <a:rPr lang="ru-RU" sz="1000" b="1" i="0" u="none" strike="noStrike" dirty="0" smtClean="0">
                          <a:solidFill>
                            <a:schemeClr val="tx1"/>
                          </a:solidFill>
                          <a:latin typeface="Times New Roman" pitchFamily="18" charset="0"/>
                          <a:cs typeface="Times New Roman" pitchFamily="18" charset="0"/>
                        </a:rPr>
                        <a:t>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Эндокринологиялық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7</a:t>
                      </a:r>
                      <a:r>
                        <a:rPr lang="en-US" sz="1000" dirty="0" smtClean="0">
                          <a:solidFill>
                            <a:srgbClr val="C00000"/>
                          </a:solidFill>
                        </a:rPr>
                        <a:t>8</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a:t>
                      </a:r>
                      <a:endParaRPr lang="ru-RU" sz="1000" dirty="0">
                        <a:solidFill>
                          <a:srgbClr val="C00000"/>
                        </a:solidFill>
                      </a:endParaRPr>
                    </a:p>
                  </a:txBody>
                  <a:tcPr marL="9525" marR="9525" marT="9525" marB="0" anchor="b"/>
                </a:tc>
                <a:tc>
                  <a:txBody>
                    <a:bodyPr/>
                    <a:lstStyle/>
                    <a:p>
                      <a:r>
                        <a:rPr lang="en-US" sz="1000" dirty="0" smtClean="0">
                          <a:solidFill>
                            <a:srgbClr val="C00000"/>
                          </a:solidFill>
                        </a:rPr>
                        <a:t>88</a:t>
                      </a:r>
                      <a:endParaRPr lang="ru-RU" sz="1000" dirty="0">
                        <a:solidFill>
                          <a:srgbClr val="C00000"/>
                        </a:solidFill>
                      </a:endParaRPr>
                    </a:p>
                  </a:txBody>
                  <a:tcPr marL="9525" marR="9525" marT="9525" marB="0" anchor="b"/>
                </a:tc>
                <a:tc>
                  <a:txBody>
                    <a:bodyPr/>
                    <a:lstStyle/>
                    <a:p>
                      <a:r>
                        <a:rPr lang="en-US" sz="1000" dirty="0" smtClean="0">
                          <a:solidFill>
                            <a:srgbClr val="C00000"/>
                          </a:solidFill>
                        </a:rPr>
                        <a:t>70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712</a:t>
                      </a:r>
                      <a:endParaRPr lang="ru-RU" sz="1000" dirty="0">
                        <a:solidFill>
                          <a:srgbClr val="C00000"/>
                        </a:solidFill>
                      </a:endParaRPr>
                    </a:p>
                  </a:txBody>
                  <a:tcPr marL="9525" marR="9525" marT="9525" marB="0" anchor="b"/>
                </a:tc>
                <a:tc>
                  <a:txBody>
                    <a:bodyPr/>
                    <a:lstStyle/>
                    <a:p>
                      <a:r>
                        <a:rPr lang="en-US" sz="1000" dirty="0" smtClean="0">
                          <a:solidFill>
                            <a:srgbClr val="C00000"/>
                          </a:solidFill>
                        </a:rPr>
                        <a:t>537</a:t>
                      </a:r>
                      <a:endParaRPr lang="ru-RU" sz="1000" dirty="0">
                        <a:solidFill>
                          <a:srgbClr val="C00000"/>
                        </a:solidFill>
                      </a:endParaRPr>
                    </a:p>
                  </a:txBody>
                  <a:tcPr marL="9525" marR="9525" marT="9525" marB="0" anchor="b"/>
                </a:tc>
                <a:tc>
                  <a:txBody>
                    <a:bodyPr/>
                    <a:lstStyle/>
                    <a:p>
                      <a:r>
                        <a:rPr lang="kk-KZ" sz="1000" dirty="0" smtClean="0">
                          <a:solidFill>
                            <a:srgbClr val="C00000"/>
                          </a:solidFill>
                        </a:rPr>
                        <a:t>9</a:t>
                      </a:r>
                      <a:r>
                        <a:rPr lang="en-US" sz="1000" dirty="0" smtClean="0">
                          <a:solidFill>
                            <a:srgbClr val="C00000"/>
                          </a:solidFill>
                        </a:rPr>
                        <a:t>3.1</a:t>
                      </a:r>
                      <a:endParaRPr lang="ru-RU" sz="1000" dirty="0">
                        <a:solidFill>
                          <a:srgbClr val="C00000"/>
                        </a:solidFill>
                      </a:endParaRPr>
                    </a:p>
                  </a:txBody>
                  <a:tcPr marL="9525" marR="9525" marT="9525" marB="0" anchor="b"/>
                </a:tc>
                <a:tc>
                  <a:txBody>
                    <a:bodyPr/>
                    <a:lstStyle/>
                    <a:p>
                      <a:r>
                        <a:rPr lang="en-US" sz="1000" dirty="0" smtClean="0">
                          <a:solidFill>
                            <a:srgbClr val="C00000"/>
                          </a:solidFill>
                        </a:rPr>
                        <a:t>70.2</a:t>
                      </a:r>
                      <a:endParaRPr lang="ru-RU" sz="1000" dirty="0">
                        <a:solidFill>
                          <a:srgbClr val="C00000"/>
                        </a:solidFill>
                      </a:endParaRPr>
                    </a:p>
                  </a:txBody>
                  <a:tcPr marL="9525" marR="9525" marT="9525" marB="0" anchor="b"/>
                </a:tc>
                <a:extLst>
                  <a:ext uri="{0D108BD9-81ED-4DB2-BD59-A6C34878D82A}">
                    <a16:rowId xmlns:a16="http://schemas.microsoft.com/office/drawing/2014/main" val="10004"/>
                  </a:ext>
                </a:extLst>
              </a:tr>
              <a:tr h="144016">
                <a:tc>
                  <a:txBody>
                    <a:bodyPr/>
                    <a:lstStyle/>
                    <a:p>
                      <a:pPr algn="l" fontAlgn="t"/>
                      <a:r>
                        <a:rPr lang="ru-RU" sz="1000" b="1" i="0" u="none" strike="noStrike" dirty="0" smtClean="0">
                          <a:solidFill>
                            <a:schemeClr val="tx1"/>
                          </a:solidFill>
                          <a:latin typeface="Times New Roman" pitchFamily="18" charset="0"/>
                          <a:cs typeface="Times New Roman" pitchFamily="18" charset="0"/>
                        </a:rPr>
                        <a:t>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Хирургия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722</a:t>
                      </a:r>
                      <a:endParaRPr lang="ru-RU" sz="1000" dirty="0">
                        <a:solidFill>
                          <a:srgbClr val="C00000"/>
                        </a:solidFill>
                      </a:endParaRPr>
                    </a:p>
                  </a:txBody>
                  <a:tcPr marL="9525" marR="9525" marT="9525" marB="0" anchor="b"/>
                </a:tc>
                <a:tc>
                  <a:txBody>
                    <a:bodyPr/>
                    <a:lstStyle/>
                    <a:p>
                      <a:r>
                        <a:rPr lang="kk-KZ" sz="1000" dirty="0" smtClean="0">
                          <a:solidFill>
                            <a:srgbClr val="C00000"/>
                          </a:solidFill>
                        </a:rPr>
                        <a:t>60</a:t>
                      </a:r>
                      <a:r>
                        <a:rPr lang="en-US" sz="1000" dirty="0" smtClean="0">
                          <a:solidFill>
                            <a:srgbClr val="C00000"/>
                          </a:solidFill>
                        </a:rPr>
                        <a:t>6</a:t>
                      </a:r>
                      <a:endParaRPr lang="ru-RU" sz="1000" dirty="0">
                        <a:solidFill>
                          <a:srgbClr val="C00000"/>
                        </a:solidFill>
                      </a:endParaRPr>
                    </a:p>
                  </a:txBody>
                  <a:tcPr marL="9525" marR="9525" marT="9525" marB="0" anchor="b"/>
                </a:tc>
                <a:tc>
                  <a:txBody>
                    <a:bodyPr/>
                    <a:lstStyle/>
                    <a:p>
                      <a:r>
                        <a:rPr lang="kk-KZ" sz="1000" dirty="0" smtClean="0">
                          <a:solidFill>
                            <a:srgbClr val="C00000"/>
                          </a:solidFill>
                        </a:rPr>
                        <a:t>5</a:t>
                      </a:r>
                      <a:r>
                        <a:rPr lang="en-US" sz="1000" dirty="0" smtClean="0">
                          <a:solidFill>
                            <a:srgbClr val="C00000"/>
                          </a:solidFill>
                        </a:rPr>
                        <a:t>93</a:t>
                      </a:r>
                      <a:endParaRPr lang="ru-RU" sz="1000" dirty="0">
                        <a:solidFill>
                          <a:srgbClr val="C00000"/>
                        </a:solidFill>
                      </a:endParaRPr>
                    </a:p>
                  </a:txBody>
                  <a:tcPr marL="9525" marR="9525" marT="9525" marB="0" anchor="b"/>
                </a:tc>
                <a:tc>
                  <a:txBody>
                    <a:bodyPr/>
                    <a:lstStyle/>
                    <a:p>
                      <a:r>
                        <a:rPr lang="en-US" sz="1000" dirty="0" smtClean="0">
                          <a:solidFill>
                            <a:srgbClr val="C00000"/>
                          </a:solidFill>
                        </a:rPr>
                        <a:t>558</a:t>
                      </a:r>
                      <a:endParaRPr lang="ru-RU" sz="1000" dirty="0">
                        <a:solidFill>
                          <a:srgbClr val="C00000"/>
                        </a:solidFill>
                      </a:endParaRPr>
                    </a:p>
                  </a:txBody>
                  <a:tcPr marL="9525" marR="9525" marT="9525" marB="0" anchor="b"/>
                </a:tc>
                <a:tc>
                  <a:txBody>
                    <a:bodyPr/>
                    <a:lstStyle/>
                    <a:p>
                      <a:r>
                        <a:rPr lang="en-US" sz="1000" dirty="0" smtClean="0">
                          <a:solidFill>
                            <a:srgbClr val="C00000"/>
                          </a:solidFill>
                        </a:rPr>
                        <a:t>7</a:t>
                      </a:r>
                      <a:endParaRPr lang="ru-RU" sz="1000" dirty="0">
                        <a:solidFill>
                          <a:srgbClr val="C00000"/>
                        </a:solidFill>
                      </a:endParaRPr>
                    </a:p>
                  </a:txBody>
                  <a:tcPr marL="9525" marR="9525" marT="9525" marB="0" anchor="b"/>
                </a:tc>
                <a:tc>
                  <a:txBody>
                    <a:bodyPr/>
                    <a:lstStyle/>
                    <a:p>
                      <a:r>
                        <a:rPr lang="en-US" sz="1000" dirty="0" smtClean="0">
                          <a:solidFill>
                            <a:srgbClr val="C00000"/>
                          </a:solidFill>
                        </a:rPr>
                        <a:t>10</a:t>
                      </a:r>
                      <a:endParaRPr lang="ru-RU" sz="1000" dirty="0">
                        <a:solidFill>
                          <a:srgbClr val="C00000"/>
                        </a:solidFill>
                      </a:endParaRPr>
                    </a:p>
                  </a:txBody>
                  <a:tcPr marL="9525" marR="9525" marT="9525" marB="0" anchor="b"/>
                </a:tc>
                <a:tc>
                  <a:txBody>
                    <a:bodyPr/>
                    <a:lstStyle/>
                    <a:p>
                      <a:r>
                        <a:rPr lang="en-US" sz="1000" dirty="0" smtClean="0">
                          <a:solidFill>
                            <a:srgbClr val="C00000"/>
                          </a:solidFill>
                        </a:rPr>
                        <a:t>3913</a:t>
                      </a:r>
                      <a:endParaRPr lang="ru-RU" sz="1000" dirty="0">
                        <a:solidFill>
                          <a:srgbClr val="C00000"/>
                        </a:solidFill>
                      </a:endParaRPr>
                    </a:p>
                  </a:txBody>
                  <a:tcPr marL="9525" marR="9525" marT="9525" marB="0" anchor="b"/>
                </a:tc>
                <a:tc>
                  <a:txBody>
                    <a:bodyPr/>
                    <a:lstStyle/>
                    <a:p>
                      <a:r>
                        <a:rPr lang="en-US" sz="1000" dirty="0" smtClean="0">
                          <a:solidFill>
                            <a:srgbClr val="C00000"/>
                          </a:solidFill>
                        </a:rPr>
                        <a:t>3851</a:t>
                      </a:r>
                      <a:endParaRPr lang="ru-RU" sz="1000" dirty="0">
                        <a:solidFill>
                          <a:srgbClr val="C00000"/>
                        </a:solidFill>
                      </a:endParaRPr>
                    </a:p>
                  </a:txBody>
                  <a:tcPr marL="9525" marR="9525" marT="9525" marB="0" anchor="b"/>
                </a:tc>
                <a:tc>
                  <a:txBody>
                    <a:bodyPr/>
                    <a:lstStyle/>
                    <a:p>
                      <a:r>
                        <a:rPr lang="en-US" sz="1000" dirty="0" smtClean="0">
                          <a:solidFill>
                            <a:srgbClr val="C00000"/>
                          </a:solidFill>
                        </a:rPr>
                        <a:t>102.3</a:t>
                      </a:r>
                      <a:endParaRPr lang="ru-RU" sz="1000" dirty="0">
                        <a:solidFill>
                          <a:srgbClr val="C00000"/>
                        </a:solidFill>
                      </a:endParaRPr>
                    </a:p>
                  </a:txBody>
                  <a:tcPr marL="9525" marR="9525" marT="9525" marB="0" anchor="b"/>
                </a:tc>
                <a:tc>
                  <a:txBody>
                    <a:bodyPr/>
                    <a:lstStyle/>
                    <a:p>
                      <a:r>
                        <a:rPr lang="en-US" sz="1000" dirty="0" smtClean="0">
                          <a:solidFill>
                            <a:srgbClr val="C00000"/>
                          </a:solidFill>
                        </a:rPr>
                        <a:t>100.7</a:t>
                      </a:r>
                      <a:endParaRPr lang="ru-RU" sz="1000" dirty="0">
                        <a:solidFill>
                          <a:srgbClr val="C00000"/>
                        </a:solidFill>
                      </a:endParaRPr>
                    </a:p>
                  </a:txBody>
                  <a:tcPr marL="9525" marR="9525" marT="9525" marB="0" anchor="b"/>
                </a:tc>
                <a:extLst>
                  <a:ext uri="{0D108BD9-81ED-4DB2-BD59-A6C34878D82A}">
                    <a16:rowId xmlns:a16="http://schemas.microsoft.com/office/drawing/2014/main" val="10005"/>
                  </a:ext>
                </a:extLst>
              </a:tr>
              <a:tr h="189176">
                <a:tc>
                  <a:txBody>
                    <a:bodyPr/>
                    <a:lstStyle/>
                    <a:p>
                      <a:pPr algn="l" fontAlgn="t"/>
                      <a:r>
                        <a:rPr lang="ru-RU" sz="1000" b="1" i="0" u="none" strike="noStrike" dirty="0" smtClean="0">
                          <a:solidFill>
                            <a:schemeClr val="tx1"/>
                          </a:solidFill>
                          <a:latin typeface="Times New Roman" pitchFamily="18" charset="0"/>
                          <a:cs typeface="Times New Roman" pitchFamily="18" charset="0"/>
                        </a:rPr>
                        <a:t>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Хирургия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pPr algn="ctr"/>
                      <a:r>
                        <a:rPr lang="en-US" sz="1000" dirty="0" smtClean="0">
                          <a:solidFill>
                            <a:srgbClr val="C00000"/>
                          </a:solidFill>
                        </a:rPr>
                        <a:t>114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28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26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26</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712</a:t>
                      </a:r>
                      <a:endParaRPr lang="ru-RU" sz="1000" dirty="0">
                        <a:solidFill>
                          <a:srgbClr val="C00000"/>
                        </a:solidFill>
                      </a:endParaRPr>
                    </a:p>
                  </a:txBody>
                  <a:tcPr marL="9525" marR="9525" marT="9525" marB="0" anchor="b"/>
                </a:tc>
                <a:tc>
                  <a:txBody>
                    <a:bodyPr/>
                    <a:lstStyle/>
                    <a:p>
                      <a:r>
                        <a:rPr lang="en-US" sz="1000" dirty="0" smtClean="0">
                          <a:solidFill>
                            <a:srgbClr val="C00000"/>
                          </a:solidFill>
                        </a:rPr>
                        <a:t>733</a:t>
                      </a:r>
                      <a:endParaRPr lang="ru-RU" sz="1000" dirty="0">
                        <a:solidFill>
                          <a:srgbClr val="C00000"/>
                        </a:solidFill>
                      </a:endParaRPr>
                    </a:p>
                  </a:txBody>
                  <a:tcPr marL="9525" marR="9525" marT="9525" marB="0" anchor="b"/>
                </a:tc>
                <a:tc>
                  <a:txBody>
                    <a:bodyPr/>
                    <a:lstStyle/>
                    <a:p>
                      <a:r>
                        <a:rPr lang="en-US" sz="1000" dirty="0" smtClean="0">
                          <a:solidFill>
                            <a:srgbClr val="C00000"/>
                          </a:solidFill>
                        </a:rPr>
                        <a:t>93.1</a:t>
                      </a:r>
                      <a:endParaRPr lang="ru-RU" sz="1000" dirty="0">
                        <a:solidFill>
                          <a:srgbClr val="C00000"/>
                        </a:solidFill>
                      </a:endParaRPr>
                    </a:p>
                  </a:txBody>
                  <a:tcPr marL="9525" marR="9525" marT="9525" marB="0" anchor="b"/>
                </a:tc>
                <a:tc>
                  <a:txBody>
                    <a:bodyPr/>
                    <a:lstStyle/>
                    <a:p>
                      <a:r>
                        <a:rPr lang="en-US" sz="1000" dirty="0" smtClean="0">
                          <a:solidFill>
                            <a:srgbClr val="C00000"/>
                          </a:solidFill>
                        </a:rPr>
                        <a:t>95.8</a:t>
                      </a:r>
                      <a:endParaRPr lang="ru-RU" sz="1000" dirty="0">
                        <a:solidFill>
                          <a:srgbClr val="C00000"/>
                        </a:solidFill>
                      </a:endParaRPr>
                    </a:p>
                  </a:txBody>
                  <a:tcPr marL="9525" marR="9525" marT="9525" marB="0" anchor="b"/>
                </a:tc>
                <a:extLst>
                  <a:ext uri="{0D108BD9-81ED-4DB2-BD59-A6C34878D82A}">
                    <a16:rowId xmlns:a16="http://schemas.microsoft.com/office/drawing/2014/main" val="10006"/>
                  </a:ext>
                </a:extLst>
              </a:tr>
              <a:tr h="142308">
                <a:tc>
                  <a:txBody>
                    <a:bodyPr/>
                    <a:lstStyle/>
                    <a:p>
                      <a:pPr algn="l" fontAlgn="t"/>
                      <a:r>
                        <a:rPr lang="kk-KZ" sz="1000" b="1" i="0" u="none" strike="noStrike" dirty="0" smtClean="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Проктология</a:t>
                      </a:r>
                      <a:endParaRPr lang="ru-RU" sz="1000" b="0" i="0" u="none" strike="noStrike" dirty="0">
                        <a:solidFill>
                          <a:srgbClr val="FF0000"/>
                        </a:solidFill>
                        <a:latin typeface="Times New Roman"/>
                      </a:endParaRPr>
                    </a:p>
                  </a:txBody>
                  <a:tcPr marL="9525" marR="9525" marT="9525" marB="0" anchor="ctr"/>
                </a:tc>
                <a:tc>
                  <a:txBody>
                    <a:bodyPr/>
                    <a:lstStyle/>
                    <a:p>
                      <a:pPr algn="ctr"/>
                      <a:r>
                        <a:rPr lang="en-US" sz="1000" dirty="0" smtClean="0">
                          <a:solidFill>
                            <a:srgbClr val="C00000"/>
                          </a:solidFill>
                        </a:rPr>
                        <a:t>40</a:t>
                      </a:r>
                      <a:endParaRPr lang="ru-RU" sz="1000" dirty="0">
                        <a:solidFill>
                          <a:srgbClr val="C00000"/>
                        </a:solidFill>
                      </a:endParaRPr>
                    </a:p>
                  </a:txBody>
                  <a:tcPr marL="9525" marR="9525" marT="9525" marB="0" anchor="b"/>
                </a:tc>
                <a:tc>
                  <a:txBody>
                    <a:bodyPr/>
                    <a:lstStyle/>
                    <a:p>
                      <a:r>
                        <a:rPr lang="en-US" sz="1000" dirty="0" smtClean="0">
                          <a:solidFill>
                            <a:srgbClr val="C00000"/>
                          </a:solidFill>
                        </a:rPr>
                        <a:t>39</a:t>
                      </a:r>
                      <a:endParaRPr lang="ru-RU" sz="1000" dirty="0">
                        <a:solidFill>
                          <a:srgbClr val="C00000"/>
                        </a:solidFill>
                      </a:endParaRPr>
                    </a:p>
                  </a:txBody>
                  <a:tcPr marL="9525" marR="9525" marT="9525" marB="0" anchor="b"/>
                </a:tc>
                <a:tc>
                  <a:txBody>
                    <a:bodyPr/>
                    <a:lstStyle/>
                    <a:p>
                      <a:r>
                        <a:rPr lang="en-US" sz="1000" dirty="0" smtClean="0">
                          <a:solidFill>
                            <a:srgbClr val="C00000"/>
                          </a:solidFill>
                        </a:rPr>
                        <a:t>40</a:t>
                      </a:r>
                      <a:endParaRPr lang="ru-RU" sz="1000" dirty="0">
                        <a:solidFill>
                          <a:srgbClr val="C00000"/>
                        </a:solidFill>
                      </a:endParaRPr>
                    </a:p>
                  </a:txBody>
                  <a:tcPr marL="9525" marR="9525" marT="9525" marB="0" anchor="b"/>
                </a:tc>
                <a:tc>
                  <a:txBody>
                    <a:bodyPr/>
                    <a:lstStyle/>
                    <a:p>
                      <a:r>
                        <a:rPr lang="en-US" sz="1000" dirty="0" smtClean="0">
                          <a:solidFill>
                            <a:srgbClr val="C00000"/>
                          </a:solidFill>
                        </a:rPr>
                        <a:t>39</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290</a:t>
                      </a:r>
                      <a:endParaRPr lang="ru-RU" sz="1000" dirty="0">
                        <a:solidFill>
                          <a:srgbClr val="C00000"/>
                        </a:solidFill>
                      </a:endParaRPr>
                    </a:p>
                  </a:txBody>
                  <a:tcPr marL="9525" marR="9525" marT="9525" marB="0" anchor="b"/>
                </a:tc>
                <a:tc>
                  <a:txBody>
                    <a:bodyPr/>
                    <a:lstStyle/>
                    <a:p>
                      <a:r>
                        <a:rPr lang="en-US" sz="1000" dirty="0" smtClean="0">
                          <a:solidFill>
                            <a:srgbClr val="C00000"/>
                          </a:solidFill>
                        </a:rPr>
                        <a:t>315</a:t>
                      </a:r>
                      <a:endParaRPr lang="ru-RU" sz="1000" dirty="0">
                        <a:solidFill>
                          <a:srgbClr val="C00000"/>
                        </a:solidFill>
                      </a:endParaRPr>
                    </a:p>
                  </a:txBody>
                  <a:tcPr marL="9525" marR="9525" marT="9525" marB="0" anchor="b"/>
                </a:tc>
                <a:tc>
                  <a:txBody>
                    <a:bodyPr/>
                    <a:lstStyle/>
                    <a:p>
                      <a:r>
                        <a:rPr lang="en-US" sz="1000" dirty="0" smtClean="0">
                          <a:solidFill>
                            <a:srgbClr val="C00000"/>
                          </a:solidFill>
                        </a:rPr>
                        <a:t>64.0</a:t>
                      </a:r>
                      <a:endParaRPr lang="ru-RU" sz="1000" dirty="0">
                        <a:solidFill>
                          <a:srgbClr val="C00000"/>
                        </a:solidFill>
                      </a:endParaRPr>
                    </a:p>
                  </a:txBody>
                  <a:tcPr marL="9525" marR="9525" marT="9525" marB="0" anchor="b"/>
                </a:tc>
                <a:tc>
                  <a:txBody>
                    <a:bodyPr/>
                    <a:lstStyle/>
                    <a:p>
                      <a:r>
                        <a:rPr lang="en-US" sz="1000" dirty="0" smtClean="0">
                          <a:solidFill>
                            <a:srgbClr val="C00000"/>
                          </a:solidFill>
                        </a:rPr>
                        <a:t>69.5</a:t>
                      </a:r>
                      <a:endParaRPr lang="ru-RU" sz="1000" dirty="0">
                        <a:solidFill>
                          <a:srgbClr val="C00000"/>
                        </a:solidFill>
                      </a:endParaRPr>
                    </a:p>
                  </a:txBody>
                  <a:tcPr marL="9525" marR="9525" marT="9525" marB="0" anchor="b"/>
                </a:tc>
                <a:extLst>
                  <a:ext uri="{0D108BD9-81ED-4DB2-BD59-A6C34878D82A}">
                    <a16:rowId xmlns:a16="http://schemas.microsoft.com/office/drawing/2014/main" val="10007"/>
                  </a:ext>
                </a:extLst>
              </a:tr>
              <a:tr h="184052">
                <a:tc>
                  <a:txBody>
                    <a:bodyPr/>
                    <a:lstStyle/>
                    <a:p>
                      <a:pPr algn="l" fontAlgn="t"/>
                      <a:r>
                        <a:rPr lang="en-US" sz="1000" b="1" i="0" u="none" strike="noStrike" dirty="0" smtClean="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Нейрохирургия</a:t>
                      </a:r>
                      <a:r>
                        <a:rPr lang="kk-KZ" sz="1000" b="0" i="0" u="none" strike="noStrike" baseline="0" dirty="0"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pPr algn="ctr"/>
                      <a:r>
                        <a:rPr lang="kk-KZ" sz="1000" dirty="0" smtClean="0">
                          <a:solidFill>
                            <a:srgbClr val="C00000"/>
                          </a:solidFill>
                        </a:rPr>
                        <a:t>105</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102</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2</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779</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171,8</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26"/>
                  </a:ext>
                </a:extLst>
              </a:tr>
              <a:tr h="189176">
                <a:tc>
                  <a:txBody>
                    <a:bodyPr/>
                    <a:lstStyle/>
                    <a:p>
                      <a:pPr algn="l" fontAlgn="t"/>
                      <a:r>
                        <a:rPr lang="kk-KZ" sz="1000" b="1" i="0" u="none" strike="noStrike" dirty="0" smtClean="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Нейрохирургия балалар</a:t>
                      </a:r>
                      <a:endParaRPr lang="ru-RU" sz="1000" b="0" i="0" u="none" strike="noStrike" dirty="0">
                        <a:solidFill>
                          <a:srgbClr val="FF0000"/>
                        </a:solidFill>
                        <a:latin typeface="Times New Roman"/>
                      </a:endParaRPr>
                    </a:p>
                  </a:txBody>
                  <a:tcPr marL="9525" marR="9525" marT="9525" marB="0" anchor="ctr"/>
                </a:tc>
                <a:tc>
                  <a:txBody>
                    <a:bodyPr/>
                    <a:lstStyle/>
                    <a:p>
                      <a:pPr algn="ctr"/>
                      <a:r>
                        <a:rPr lang="kk-KZ" sz="1000" dirty="0" smtClean="0">
                          <a:solidFill>
                            <a:srgbClr val="C00000"/>
                          </a:solidFill>
                        </a:rPr>
                        <a:t>48</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48</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277</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195,5</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27"/>
                  </a:ext>
                </a:extLst>
              </a:tr>
              <a:tr h="189176">
                <a:tc>
                  <a:txBody>
                    <a:bodyPr/>
                    <a:lstStyle/>
                    <a:p>
                      <a:pPr algn="l" fontAlgn="t"/>
                      <a:r>
                        <a:rPr lang="kk-KZ" sz="1000" b="1" i="0" u="none" strike="noStrike" dirty="0" smtClean="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Іріңді</a:t>
                      </a:r>
                      <a:r>
                        <a:rPr lang="kk-KZ" sz="1000" b="0" i="0" u="none" strike="noStrike" baseline="0" dirty="0" smtClean="0">
                          <a:solidFill>
                            <a:srgbClr val="FF0000"/>
                          </a:solidFill>
                          <a:latin typeface="Times New Roman"/>
                        </a:rPr>
                        <a:t> хирургия</a:t>
                      </a:r>
                      <a:endParaRPr lang="ru-RU" sz="1000" b="0" i="0" u="none" strike="noStrike" dirty="0">
                        <a:solidFill>
                          <a:srgbClr val="FF0000"/>
                        </a:solidFill>
                        <a:latin typeface="Times New Roman"/>
                      </a:endParaRPr>
                    </a:p>
                  </a:txBody>
                  <a:tcPr marL="9525" marR="9525" marT="9525" marB="0" anchor="ctr"/>
                </a:tc>
                <a:tc>
                  <a:txBody>
                    <a:bodyPr/>
                    <a:lstStyle/>
                    <a:p>
                      <a:pPr algn="ctr"/>
                      <a:r>
                        <a:rPr lang="en-US" sz="1000" dirty="0" smtClean="0">
                          <a:solidFill>
                            <a:srgbClr val="C00000"/>
                          </a:solidFill>
                        </a:rPr>
                        <a:t>127</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a:t>
                      </a:r>
                      <a:endParaRPr lang="ru-RU" sz="1000" dirty="0">
                        <a:solidFill>
                          <a:srgbClr val="C00000"/>
                        </a:solidFill>
                      </a:endParaRPr>
                    </a:p>
                  </a:txBody>
                  <a:tcPr marL="9525" marR="9525" marT="9525" marB="0" anchor="b"/>
                </a:tc>
                <a:tc>
                  <a:txBody>
                    <a:bodyPr/>
                    <a:lstStyle/>
                    <a:p>
                      <a:r>
                        <a:rPr lang="en-US" sz="1000" dirty="0" smtClean="0">
                          <a:solidFill>
                            <a:srgbClr val="C00000"/>
                          </a:solidFill>
                        </a:rPr>
                        <a:t>127</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802</a:t>
                      </a:r>
                      <a:endParaRPr lang="ru-RU" sz="1000" dirty="0">
                        <a:solidFill>
                          <a:srgbClr val="C00000"/>
                        </a:solidFill>
                      </a:endParaRPr>
                    </a:p>
                  </a:txBody>
                  <a:tcPr marL="9525" marR="9525" marT="9525" marB="0" anchor="b"/>
                </a:tc>
                <a:tc>
                  <a:txBody>
                    <a:bodyPr/>
                    <a:lstStyle/>
                    <a:p>
                      <a:r>
                        <a:rPr lang="en-US" sz="1000" dirty="0" smtClean="0">
                          <a:solidFill>
                            <a:srgbClr val="C00000"/>
                          </a:solidFill>
                        </a:rPr>
                        <a:t>489</a:t>
                      </a:r>
                      <a:endParaRPr lang="ru-RU" sz="1000" dirty="0">
                        <a:solidFill>
                          <a:srgbClr val="C00000"/>
                        </a:solidFill>
                      </a:endParaRPr>
                    </a:p>
                  </a:txBody>
                  <a:tcPr marL="9525" marR="9525" marT="9525" marB="0" anchor="b"/>
                </a:tc>
                <a:tc>
                  <a:txBody>
                    <a:bodyPr/>
                    <a:lstStyle/>
                    <a:p>
                      <a:r>
                        <a:rPr lang="en-US" sz="1000" dirty="0" smtClean="0">
                          <a:solidFill>
                            <a:srgbClr val="C00000"/>
                          </a:solidFill>
                        </a:rPr>
                        <a:t>157.3</a:t>
                      </a:r>
                      <a:endParaRPr lang="ru-RU" sz="1000" dirty="0">
                        <a:solidFill>
                          <a:srgbClr val="C00000"/>
                        </a:solidFill>
                      </a:endParaRPr>
                    </a:p>
                  </a:txBody>
                  <a:tcPr marL="9525" marR="9525" marT="9525" marB="0" anchor="b"/>
                </a:tc>
                <a:tc>
                  <a:txBody>
                    <a:bodyPr/>
                    <a:lstStyle/>
                    <a:p>
                      <a:r>
                        <a:rPr lang="en-US" sz="1000" dirty="0" smtClean="0">
                          <a:solidFill>
                            <a:srgbClr val="C00000"/>
                          </a:solidFill>
                        </a:rPr>
                        <a:t>95.9</a:t>
                      </a:r>
                      <a:endParaRPr lang="ru-RU" sz="1000" dirty="0">
                        <a:solidFill>
                          <a:srgbClr val="C00000"/>
                        </a:solidFill>
                      </a:endParaRPr>
                    </a:p>
                  </a:txBody>
                  <a:tcPr marL="9525" marR="9525" marT="9525" marB="0" anchor="b"/>
                </a:tc>
                <a:extLst>
                  <a:ext uri="{0D108BD9-81ED-4DB2-BD59-A6C34878D82A}">
                    <a16:rowId xmlns:a16="http://schemas.microsoft.com/office/drawing/2014/main" val="10008"/>
                  </a:ext>
                </a:extLst>
              </a:tr>
              <a:tr h="249783">
                <a:tc>
                  <a:txBody>
                    <a:bodyPr/>
                    <a:lstStyle/>
                    <a:p>
                      <a:pPr algn="l" fontAlgn="t"/>
                      <a:r>
                        <a:rPr lang="kk-KZ" sz="1000" b="1" i="0" u="none" strike="noStrike" dirty="0" smtClean="0">
                          <a:solidFill>
                            <a:schemeClr val="tx1"/>
                          </a:solidFill>
                          <a:latin typeface="Times New Roman" pitchFamily="18" charset="0"/>
                          <a:cs typeface="Times New Roman" pitchFamily="18" charset="0"/>
                        </a:rPr>
                        <a:t>10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649</a:t>
                      </a:r>
                      <a:endParaRPr lang="ru-RU" sz="1000" dirty="0">
                        <a:solidFill>
                          <a:srgbClr val="C00000"/>
                        </a:solidFill>
                      </a:endParaRPr>
                    </a:p>
                  </a:txBody>
                  <a:tcPr marL="9525" marR="9525" marT="9525" marB="0" anchor="b"/>
                </a:tc>
                <a:tc>
                  <a:txBody>
                    <a:bodyPr/>
                    <a:lstStyle/>
                    <a:p>
                      <a:r>
                        <a:rPr lang="en-US" sz="1000" dirty="0" smtClean="0">
                          <a:solidFill>
                            <a:srgbClr val="C00000"/>
                          </a:solidFill>
                        </a:rPr>
                        <a:t>723</a:t>
                      </a:r>
                      <a:endParaRPr lang="ru-RU" sz="1000" dirty="0">
                        <a:solidFill>
                          <a:srgbClr val="C00000"/>
                        </a:solidFill>
                      </a:endParaRPr>
                    </a:p>
                  </a:txBody>
                  <a:tcPr marL="9525" marR="9525" marT="9525" marB="0" anchor="b"/>
                </a:tc>
                <a:tc>
                  <a:txBody>
                    <a:bodyPr/>
                    <a:lstStyle/>
                    <a:p>
                      <a:r>
                        <a:rPr lang="en-US" sz="1000" dirty="0" smtClean="0">
                          <a:solidFill>
                            <a:srgbClr val="C00000"/>
                          </a:solidFill>
                        </a:rPr>
                        <a:t>550</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716</a:t>
                      </a:r>
                      <a:endParaRPr lang="ru-RU" sz="1000" dirty="0">
                        <a:solidFill>
                          <a:srgbClr val="C00000"/>
                        </a:solidFill>
                      </a:endParaRPr>
                    </a:p>
                  </a:txBody>
                  <a:tcPr marL="9525" marR="9525" marT="9525" marB="0" anchor="b"/>
                </a:tc>
                <a:tc>
                  <a:txBody>
                    <a:bodyPr/>
                    <a:lstStyle/>
                    <a:p>
                      <a:r>
                        <a:rPr lang="en-US" sz="1000" dirty="0" smtClean="0">
                          <a:solidFill>
                            <a:srgbClr val="C00000"/>
                          </a:solidFill>
                        </a:rPr>
                        <a:t>7</a:t>
                      </a:r>
                      <a:endParaRPr lang="ru-RU" sz="1000" dirty="0">
                        <a:solidFill>
                          <a:srgbClr val="C00000"/>
                        </a:solidFill>
                      </a:endParaRPr>
                    </a:p>
                  </a:txBody>
                  <a:tcPr marL="9525" marR="9525" marT="9525" marB="0" anchor="b"/>
                </a:tc>
                <a:tc>
                  <a:txBody>
                    <a:bodyPr/>
                    <a:lstStyle/>
                    <a:p>
                      <a:r>
                        <a:rPr lang="en-US" sz="1000" dirty="0" smtClean="0">
                          <a:solidFill>
                            <a:srgbClr val="C00000"/>
                          </a:solidFill>
                        </a:rPr>
                        <a:t>5</a:t>
                      </a:r>
                      <a:endParaRPr lang="ru-RU" sz="1000" dirty="0">
                        <a:solidFill>
                          <a:srgbClr val="C00000"/>
                        </a:solidFill>
                      </a:endParaRPr>
                    </a:p>
                  </a:txBody>
                  <a:tcPr marL="9525" marR="9525" marT="9525" marB="0" anchor="b"/>
                </a:tc>
                <a:tc>
                  <a:txBody>
                    <a:bodyPr/>
                    <a:lstStyle/>
                    <a:p>
                      <a:r>
                        <a:rPr lang="en-US" sz="1000" dirty="0" smtClean="0">
                          <a:solidFill>
                            <a:srgbClr val="C00000"/>
                          </a:solidFill>
                        </a:rPr>
                        <a:t>4471</a:t>
                      </a:r>
                      <a:endParaRPr lang="ru-RU" sz="1000" dirty="0">
                        <a:solidFill>
                          <a:srgbClr val="C00000"/>
                        </a:solidFill>
                      </a:endParaRPr>
                    </a:p>
                  </a:txBody>
                  <a:tcPr marL="9525" marR="9525" marT="9525" marB="0" anchor="b"/>
                </a:tc>
                <a:tc>
                  <a:txBody>
                    <a:bodyPr/>
                    <a:lstStyle/>
                    <a:p>
                      <a:r>
                        <a:rPr lang="en-US" sz="1000" dirty="0" smtClean="0">
                          <a:solidFill>
                            <a:srgbClr val="C00000"/>
                          </a:solidFill>
                        </a:rPr>
                        <a:t>5556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16.9</a:t>
                      </a:r>
                      <a:endParaRPr lang="ru-RU" sz="1000" dirty="0">
                        <a:solidFill>
                          <a:srgbClr val="C00000"/>
                        </a:solidFill>
                      </a:endParaRPr>
                    </a:p>
                  </a:txBody>
                  <a:tcPr marL="9525" marR="9525" marT="9525" marB="0" anchor="b"/>
                </a:tc>
                <a:tc>
                  <a:txBody>
                    <a:bodyPr/>
                    <a:lstStyle/>
                    <a:p>
                      <a:r>
                        <a:rPr lang="en-US" sz="1000" dirty="0" smtClean="0">
                          <a:solidFill>
                            <a:srgbClr val="C00000"/>
                          </a:solidFill>
                        </a:rPr>
                        <a:t>145.3</a:t>
                      </a:r>
                      <a:endParaRPr lang="ru-RU" sz="1000" dirty="0">
                        <a:solidFill>
                          <a:srgbClr val="C00000"/>
                        </a:solidFill>
                      </a:endParaRPr>
                    </a:p>
                  </a:txBody>
                  <a:tcPr marL="9525" marR="9525" marT="9525" marB="0" anchor="b"/>
                </a:tc>
                <a:extLst>
                  <a:ext uri="{0D108BD9-81ED-4DB2-BD59-A6C34878D82A}">
                    <a16:rowId xmlns:a16="http://schemas.microsoft.com/office/drawing/2014/main" val="10009"/>
                  </a:ext>
                </a:extLst>
              </a:tr>
              <a:tr h="207089">
                <a:tc>
                  <a:txBody>
                    <a:bodyPr/>
                    <a:lstStyle/>
                    <a:p>
                      <a:pPr algn="l" fontAlgn="t"/>
                      <a:r>
                        <a:rPr lang="kk-KZ" sz="1000" b="1" i="0" u="none" strike="noStrike" dirty="0" smtClean="0">
                          <a:solidFill>
                            <a:schemeClr val="tx1"/>
                          </a:solidFill>
                          <a:latin typeface="Times New Roman" pitchFamily="18" charset="0"/>
                          <a:cs typeface="Times New Roman" pitchFamily="18" charset="0"/>
                        </a:rPr>
                        <a:t>11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балалар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134</a:t>
                      </a:r>
                      <a:endParaRPr lang="ru-RU" sz="1000" dirty="0">
                        <a:solidFill>
                          <a:srgbClr val="C00000"/>
                        </a:solidFill>
                      </a:endParaRPr>
                    </a:p>
                  </a:txBody>
                  <a:tcPr marL="9525" marR="9525" marT="9525" marB="0" anchor="b"/>
                </a:tc>
                <a:tc>
                  <a:txBody>
                    <a:bodyPr/>
                    <a:lstStyle/>
                    <a:p>
                      <a:r>
                        <a:rPr lang="en-US" sz="1000" dirty="0" smtClean="0">
                          <a:solidFill>
                            <a:srgbClr val="C00000"/>
                          </a:solidFill>
                        </a:rPr>
                        <a:t>182</a:t>
                      </a:r>
                      <a:endParaRPr lang="ru-RU" sz="1000" dirty="0">
                        <a:solidFill>
                          <a:srgbClr val="C00000"/>
                        </a:solidFill>
                      </a:endParaRPr>
                    </a:p>
                  </a:txBody>
                  <a:tcPr marL="9525" marR="9525" marT="9525" marB="0" anchor="b"/>
                </a:tc>
                <a:tc>
                  <a:txBody>
                    <a:bodyPr/>
                    <a:lstStyle/>
                    <a:p>
                      <a:r>
                        <a:rPr lang="en-US" sz="1000" dirty="0" smtClean="0">
                          <a:solidFill>
                            <a:srgbClr val="C00000"/>
                          </a:solidFill>
                        </a:rPr>
                        <a:t>127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a:t>
                      </a:r>
                      <a:r>
                        <a:rPr lang="en-US" sz="1000" dirty="0" smtClean="0">
                          <a:solidFill>
                            <a:srgbClr val="C00000"/>
                          </a:solidFill>
                        </a:rPr>
                        <a:t>3</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833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173</a:t>
                      </a:r>
                      <a:endParaRPr lang="ru-RU" sz="1000" dirty="0">
                        <a:solidFill>
                          <a:srgbClr val="C00000"/>
                        </a:solidFill>
                      </a:endParaRPr>
                    </a:p>
                  </a:txBody>
                  <a:tcPr marL="9525" marR="9525" marT="9525" marB="0" anchor="b"/>
                </a:tc>
                <a:tc>
                  <a:txBody>
                    <a:bodyPr/>
                    <a:lstStyle/>
                    <a:p>
                      <a:r>
                        <a:rPr lang="en-US" sz="1000" dirty="0" smtClean="0">
                          <a:solidFill>
                            <a:srgbClr val="C00000"/>
                          </a:solidFill>
                        </a:rPr>
                        <a:t>65.3</a:t>
                      </a:r>
                      <a:endParaRPr lang="ru-RU" sz="1000" dirty="0">
                        <a:solidFill>
                          <a:srgbClr val="C00000"/>
                        </a:solidFill>
                      </a:endParaRPr>
                    </a:p>
                  </a:txBody>
                  <a:tcPr marL="9525" marR="9525" marT="9525" marB="0" anchor="b"/>
                </a:tc>
                <a:tc>
                  <a:txBody>
                    <a:bodyPr/>
                    <a:lstStyle/>
                    <a:p>
                      <a:r>
                        <a:rPr lang="en-US" sz="1000" dirty="0" smtClean="0">
                          <a:solidFill>
                            <a:srgbClr val="C00000"/>
                          </a:solidFill>
                        </a:rPr>
                        <a:t>92.0</a:t>
                      </a:r>
                      <a:endParaRPr lang="ru-RU" sz="1000" dirty="0">
                        <a:solidFill>
                          <a:srgbClr val="C00000"/>
                        </a:solidFill>
                      </a:endParaRPr>
                    </a:p>
                  </a:txBody>
                  <a:tcPr marL="9525" marR="9525" marT="9525" marB="0" anchor="b"/>
                </a:tc>
                <a:extLst>
                  <a:ext uri="{0D108BD9-81ED-4DB2-BD59-A6C34878D82A}">
                    <a16:rowId xmlns:a16="http://schemas.microsoft.com/office/drawing/2014/main" val="10010"/>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12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400</a:t>
                      </a:r>
                      <a:endParaRPr lang="ru-RU" sz="1000" dirty="0">
                        <a:solidFill>
                          <a:srgbClr val="C00000"/>
                        </a:solidFill>
                      </a:endParaRPr>
                    </a:p>
                  </a:txBody>
                  <a:tcPr marL="9525" marR="9525" marT="9525" marB="0" anchor="b"/>
                </a:tc>
                <a:tc>
                  <a:txBody>
                    <a:bodyPr/>
                    <a:lstStyle/>
                    <a:p>
                      <a:r>
                        <a:rPr lang="en-US" sz="1000" dirty="0" smtClean="0">
                          <a:solidFill>
                            <a:srgbClr val="C00000"/>
                          </a:solidFill>
                        </a:rPr>
                        <a:t>338</a:t>
                      </a:r>
                      <a:endParaRPr lang="ru-RU" sz="1000" dirty="0">
                        <a:solidFill>
                          <a:srgbClr val="C00000"/>
                        </a:solidFill>
                      </a:endParaRPr>
                    </a:p>
                  </a:txBody>
                  <a:tcPr marL="9525" marR="9525" marT="9525" marB="0" anchor="b"/>
                </a:tc>
                <a:tc>
                  <a:txBody>
                    <a:bodyPr/>
                    <a:lstStyle/>
                    <a:p>
                      <a:r>
                        <a:rPr lang="en-US" sz="1000" dirty="0" smtClean="0">
                          <a:solidFill>
                            <a:srgbClr val="C00000"/>
                          </a:solidFill>
                        </a:rPr>
                        <a:t>394</a:t>
                      </a:r>
                      <a:endParaRPr lang="ru-RU" sz="1000" dirty="0">
                        <a:solidFill>
                          <a:srgbClr val="C00000"/>
                        </a:solidFill>
                      </a:endParaRPr>
                    </a:p>
                  </a:txBody>
                  <a:tcPr marL="9525" marR="9525" marT="9525" marB="0" anchor="b"/>
                </a:tc>
                <a:tc>
                  <a:txBody>
                    <a:bodyPr/>
                    <a:lstStyle/>
                    <a:p>
                      <a:r>
                        <a:rPr lang="en-US" sz="1000" dirty="0" smtClean="0">
                          <a:solidFill>
                            <a:srgbClr val="C00000"/>
                          </a:solidFill>
                        </a:rPr>
                        <a:t>325</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2617</a:t>
                      </a:r>
                      <a:endParaRPr lang="ru-RU" sz="1000" dirty="0">
                        <a:solidFill>
                          <a:srgbClr val="C00000"/>
                        </a:solidFill>
                      </a:endParaRPr>
                    </a:p>
                  </a:txBody>
                  <a:tcPr marL="9525" marR="9525" marT="9525" marB="0" anchor="b"/>
                </a:tc>
                <a:tc>
                  <a:txBody>
                    <a:bodyPr/>
                    <a:lstStyle/>
                    <a:p>
                      <a:r>
                        <a:rPr lang="en-US" sz="1000" dirty="0" smtClean="0">
                          <a:solidFill>
                            <a:srgbClr val="C00000"/>
                          </a:solidFill>
                        </a:rPr>
                        <a:t>2037</a:t>
                      </a:r>
                      <a:endParaRPr lang="ru-RU" sz="1000" dirty="0">
                        <a:solidFill>
                          <a:srgbClr val="C00000"/>
                        </a:solidFill>
                      </a:endParaRPr>
                    </a:p>
                  </a:txBody>
                  <a:tcPr marL="9525" marR="9525" marT="9525" marB="0" anchor="b"/>
                </a:tc>
                <a:tc>
                  <a:txBody>
                    <a:bodyPr/>
                    <a:lstStyle/>
                    <a:p>
                      <a:r>
                        <a:rPr lang="en-US" sz="1000" dirty="0" smtClean="0">
                          <a:solidFill>
                            <a:srgbClr val="C00000"/>
                          </a:solidFill>
                        </a:rPr>
                        <a:t>146.6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a:t>
                      </a:r>
                      <a:r>
                        <a:rPr lang="en-US" sz="1000" dirty="0" smtClean="0">
                          <a:solidFill>
                            <a:srgbClr val="C00000"/>
                          </a:solidFill>
                        </a:rPr>
                        <a:t>4.1</a:t>
                      </a:r>
                      <a:endParaRPr lang="ru-RU" sz="1000" dirty="0">
                        <a:solidFill>
                          <a:srgbClr val="C00000"/>
                        </a:solidFill>
                      </a:endParaRPr>
                    </a:p>
                  </a:txBody>
                  <a:tcPr marL="9525" marR="9525" marT="9525" marB="0" anchor="b"/>
                </a:tc>
                <a:extLst>
                  <a:ext uri="{0D108BD9-81ED-4DB2-BD59-A6C34878D82A}">
                    <a16:rowId xmlns:a16="http://schemas.microsoft.com/office/drawing/2014/main" val="10011"/>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13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41</a:t>
                      </a:r>
                      <a:endParaRPr lang="ru-RU" sz="1000" dirty="0">
                        <a:solidFill>
                          <a:srgbClr val="C00000"/>
                        </a:solidFill>
                      </a:endParaRPr>
                    </a:p>
                  </a:txBody>
                  <a:tcPr marL="9525" marR="9525" marT="9525" marB="0" anchor="b"/>
                </a:tc>
                <a:tc>
                  <a:txBody>
                    <a:bodyPr/>
                    <a:lstStyle/>
                    <a:p>
                      <a:r>
                        <a:rPr lang="en-US" sz="1000" dirty="0" smtClean="0">
                          <a:solidFill>
                            <a:srgbClr val="C00000"/>
                          </a:solidFill>
                        </a:rPr>
                        <a:t>44</a:t>
                      </a:r>
                      <a:endParaRPr lang="ru-RU" sz="1000" dirty="0">
                        <a:solidFill>
                          <a:srgbClr val="C00000"/>
                        </a:solidFill>
                      </a:endParaRPr>
                    </a:p>
                  </a:txBody>
                  <a:tcPr marL="9525" marR="9525" marT="9525" marB="0" anchor="b"/>
                </a:tc>
                <a:tc>
                  <a:txBody>
                    <a:bodyPr/>
                    <a:lstStyle/>
                    <a:p>
                      <a:r>
                        <a:rPr lang="en-US" sz="1000" dirty="0" smtClean="0">
                          <a:solidFill>
                            <a:srgbClr val="C00000"/>
                          </a:solidFill>
                        </a:rPr>
                        <a:t>42</a:t>
                      </a:r>
                      <a:endParaRPr lang="ru-RU" sz="1000" dirty="0">
                        <a:solidFill>
                          <a:srgbClr val="C00000"/>
                        </a:solidFill>
                      </a:endParaRPr>
                    </a:p>
                  </a:txBody>
                  <a:tcPr marL="9525" marR="9525" marT="9525" marB="0" anchor="b"/>
                </a:tc>
                <a:tc>
                  <a:txBody>
                    <a:bodyPr/>
                    <a:lstStyle/>
                    <a:p>
                      <a:r>
                        <a:rPr lang="en-US" sz="1000" dirty="0" smtClean="0">
                          <a:solidFill>
                            <a:srgbClr val="C00000"/>
                          </a:solidFill>
                        </a:rPr>
                        <a:t>45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237</a:t>
                      </a:r>
                      <a:endParaRPr lang="ru-RU" sz="1000" dirty="0">
                        <a:solidFill>
                          <a:srgbClr val="C00000"/>
                        </a:solidFill>
                      </a:endParaRPr>
                    </a:p>
                  </a:txBody>
                  <a:tcPr marL="9525" marR="9525" marT="9525" marB="0" anchor="b"/>
                </a:tc>
                <a:tc>
                  <a:txBody>
                    <a:bodyPr/>
                    <a:lstStyle/>
                    <a:p>
                      <a:r>
                        <a:rPr lang="en-US" sz="1000" dirty="0" smtClean="0">
                          <a:solidFill>
                            <a:srgbClr val="C00000"/>
                          </a:solidFill>
                        </a:rPr>
                        <a:t>260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a:t>
                      </a:r>
                      <a:r>
                        <a:rPr lang="en-US" sz="1000" dirty="0" smtClean="0">
                          <a:solidFill>
                            <a:srgbClr val="C00000"/>
                          </a:solidFill>
                        </a:rPr>
                        <a:t>2.9</a:t>
                      </a:r>
                      <a:endParaRPr lang="ru-RU" sz="1000" dirty="0">
                        <a:solidFill>
                          <a:srgbClr val="C00000"/>
                        </a:solidFill>
                      </a:endParaRPr>
                    </a:p>
                  </a:txBody>
                  <a:tcPr marL="9525" marR="9525" marT="9525" marB="0" anchor="b"/>
                </a:tc>
                <a:tc>
                  <a:txBody>
                    <a:bodyPr/>
                    <a:lstStyle/>
                    <a:p>
                      <a:r>
                        <a:rPr lang="en-US" sz="1000" dirty="0" smtClean="0">
                          <a:solidFill>
                            <a:srgbClr val="C00000"/>
                          </a:solidFill>
                        </a:rPr>
                        <a:t>102.0</a:t>
                      </a:r>
                      <a:endParaRPr lang="ru-RU" sz="1000" dirty="0">
                        <a:solidFill>
                          <a:srgbClr val="C00000"/>
                        </a:solidFill>
                      </a:endParaRPr>
                    </a:p>
                  </a:txBody>
                  <a:tcPr marL="9525" marR="9525" marT="9525" marB="0" anchor="b"/>
                </a:tc>
                <a:extLst>
                  <a:ext uri="{0D108BD9-81ED-4DB2-BD59-A6C34878D82A}">
                    <a16:rowId xmlns:a16="http://schemas.microsoft.com/office/drawing/2014/main" val="10012"/>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Босану</a:t>
                      </a:r>
                      <a:r>
                        <a:rPr lang="kk-KZ" sz="1000" b="0" i="0" u="none" strike="noStrike" baseline="0" dirty="0" smtClean="0">
                          <a:solidFill>
                            <a:srgbClr val="FF0000"/>
                          </a:solidFill>
                          <a:latin typeface="Times New Roman"/>
                        </a:rPr>
                        <a:t> бөлімі</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542</a:t>
                      </a:r>
                      <a:endParaRPr lang="ru-RU" sz="1000" dirty="0">
                        <a:solidFill>
                          <a:srgbClr val="C00000"/>
                        </a:solidFill>
                      </a:endParaRPr>
                    </a:p>
                  </a:txBody>
                  <a:tcPr marL="9525" marR="9525" marT="9525" marB="0" anchor="b"/>
                </a:tc>
                <a:tc>
                  <a:txBody>
                    <a:bodyPr/>
                    <a:lstStyle/>
                    <a:p>
                      <a:r>
                        <a:rPr lang="en-US" sz="1000" dirty="0" smtClean="0">
                          <a:solidFill>
                            <a:srgbClr val="C00000"/>
                          </a:solidFill>
                        </a:rPr>
                        <a:t>998</a:t>
                      </a:r>
                      <a:endParaRPr lang="ru-RU" sz="1000" dirty="0">
                        <a:solidFill>
                          <a:srgbClr val="C00000"/>
                        </a:solidFill>
                      </a:endParaRPr>
                    </a:p>
                  </a:txBody>
                  <a:tcPr marL="9525" marR="9525" marT="9525" marB="0" anchor="b"/>
                </a:tc>
                <a:tc>
                  <a:txBody>
                    <a:bodyPr/>
                    <a:lstStyle/>
                    <a:p>
                      <a:r>
                        <a:rPr lang="en-US" sz="1000" dirty="0" smtClean="0">
                          <a:solidFill>
                            <a:srgbClr val="C00000"/>
                          </a:solidFill>
                        </a:rPr>
                        <a:t>1007</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1102</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4129</a:t>
                      </a:r>
                      <a:endParaRPr lang="ru-RU" sz="1000" dirty="0">
                        <a:solidFill>
                          <a:srgbClr val="C00000"/>
                        </a:solidFill>
                      </a:endParaRPr>
                    </a:p>
                  </a:txBody>
                  <a:tcPr marL="9525" marR="9525" marT="9525" marB="0" anchor="b"/>
                </a:tc>
                <a:tc>
                  <a:txBody>
                    <a:bodyPr/>
                    <a:lstStyle/>
                    <a:p>
                      <a:r>
                        <a:rPr lang="en-US" sz="1000" dirty="0" smtClean="0">
                          <a:solidFill>
                            <a:srgbClr val="C00000"/>
                          </a:solidFill>
                        </a:rPr>
                        <a:t>4764</a:t>
                      </a:r>
                      <a:endParaRPr lang="ru-RU" sz="1000" dirty="0">
                        <a:solidFill>
                          <a:srgbClr val="C00000"/>
                        </a:solidFill>
                      </a:endParaRPr>
                    </a:p>
                  </a:txBody>
                  <a:tcPr marL="9525" marR="9525" marT="9525" marB="0" anchor="b"/>
                </a:tc>
                <a:tc>
                  <a:txBody>
                    <a:bodyPr/>
                    <a:lstStyle/>
                    <a:p>
                      <a:r>
                        <a:rPr lang="en-US" sz="1000" dirty="0" smtClean="0">
                          <a:solidFill>
                            <a:srgbClr val="C00000"/>
                          </a:solidFill>
                        </a:rPr>
                        <a:t>85.2</a:t>
                      </a:r>
                      <a:endParaRPr lang="ru-RU" sz="1000" dirty="0">
                        <a:solidFill>
                          <a:srgbClr val="C00000"/>
                        </a:solidFill>
                      </a:endParaRPr>
                    </a:p>
                  </a:txBody>
                  <a:tcPr marL="9525" marR="9525" marT="9525" marB="0" anchor="b"/>
                </a:tc>
                <a:tc>
                  <a:txBody>
                    <a:bodyPr/>
                    <a:lstStyle/>
                    <a:p>
                      <a:r>
                        <a:rPr lang="en-US" sz="1000" dirty="0" smtClean="0">
                          <a:solidFill>
                            <a:srgbClr val="C00000"/>
                          </a:solidFill>
                        </a:rPr>
                        <a:t>98.3</a:t>
                      </a:r>
                      <a:endParaRPr lang="ru-RU" sz="1000" dirty="0">
                        <a:solidFill>
                          <a:srgbClr val="C00000"/>
                        </a:solidFill>
                      </a:endParaRPr>
                    </a:p>
                  </a:txBody>
                  <a:tcPr marL="9525" marR="9525" marT="9525" marB="0" anchor="b"/>
                </a:tc>
                <a:extLst>
                  <a:ext uri="{0D108BD9-81ED-4DB2-BD59-A6C34878D82A}">
                    <a16:rowId xmlns:a16="http://schemas.microsoft.com/office/drawing/2014/main" val="10013"/>
                  </a:ext>
                </a:extLst>
              </a:tr>
              <a:tr h="231236">
                <a:tc>
                  <a:txBody>
                    <a:bodyPr/>
                    <a:lstStyle/>
                    <a:p>
                      <a:pPr algn="l" fontAlgn="t"/>
                      <a:r>
                        <a:rPr lang="ru-RU" sz="1000" b="1" i="0" u="none" strike="noStrike" dirty="0" smtClean="0">
                          <a:solidFill>
                            <a:schemeClr val="tx1"/>
                          </a:solidFill>
                          <a:latin typeface="Times New Roman" pitchFamily="18" charset="0"/>
                          <a:cs typeface="Times New Roman" pitchFamily="18" charset="0"/>
                        </a:rPr>
                        <a:t>15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 </a:t>
                      </a:r>
                      <a:r>
                        <a:rPr lang="ru-RU" sz="1000" b="0" i="0" u="none" strike="noStrike" dirty="0" smtClean="0">
                          <a:solidFill>
                            <a:srgbClr val="FF0000"/>
                          </a:solidFill>
                          <a:latin typeface="Times New Roman"/>
                        </a:rPr>
                        <a:t>патология </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852</a:t>
                      </a:r>
                      <a:endParaRPr lang="ru-RU" sz="1000" dirty="0">
                        <a:solidFill>
                          <a:srgbClr val="C00000"/>
                        </a:solidFill>
                      </a:endParaRPr>
                    </a:p>
                  </a:txBody>
                  <a:tcPr marL="9525" marR="9525" marT="9525" marB="0" anchor="b"/>
                </a:tc>
                <a:tc>
                  <a:txBody>
                    <a:bodyPr/>
                    <a:lstStyle/>
                    <a:p>
                      <a:r>
                        <a:rPr lang="en-US" sz="1000" dirty="0" smtClean="0">
                          <a:solidFill>
                            <a:srgbClr val="C00000"/>
                          </a:solidFill>
                        </a:rPr>
                        <a:t>485</a:t>
                      </a:r>
                      <a:endParaRPr lang="ru-RU" sz="1000" dirty="0">
                        <a:solidFill>
                          <a:srgbClr val="C00000"/>
                        </a:solidFill>
                      </a:endParaRPr>
                    </a:p>
                  </a:txBody>
                  <a:tcPr marL="9525" marR="9525" marT="9525" marB="0" anchor="b"/>
                </a:tc>
                <a:tc>
                  <a:txBody>
                    <a:bodyPr/>
                    <a:lstStyle/>
                    <a:p>
                      <a:r>
                        <a:rPr lang="en-US" sz="1000" dirty="0" smtClean="0">
                          <a:solidFill>
                            <a:srgbClr val="C00000"/>
                          </a:solidFill>
                        </a:rPr>
                        <a:t>430</a:t>
                      </a:r>
                      <a:endParaRPr lang="ru-RU" sz="1000" dirty="0">
                        <a:solidFill>
                          <a:srgbClr val="C00000"/>
                        </a:solidFill>
                      </a:endParaRPr>
                    </a:p>
                  </a:txBody>
                  <a:tcPr marL="9525" marR="9525" marT="9525" marB="0" anchor="b"/>
                </a:tc>
                <a:tc>
                  <a:txBody>
                    <a:bodyPr/>
                    <a:lstStyle/>
                    <a:p>
                      <a:r>
                        <a:rPr lang="en-US" sz="1000" dirty="0" smtClean="0">
                          <a:solidFill>
                            <a:srgbClr val="C00000"/>
                          </a:solidFill>
                        </a:rPr>
                        <a:t>346</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1905</a:t>
                      </a:r>
                      <a:endParaRPr lang="ru-RU" sz="1000" dirty="0">
                        <a:solidFill>
                          <a:srgbClr val="C00000"/>
                        </a:solidFill>
                      </a:endParaRPr>
                    </a:p>
                  </a:txBody>
                  <a:tcPr marL="9525" marR="9525" marT="9525" marB="0" anchor="b"/>
                </a:tc>
                <a:tc>
                  <a:txBody>
                    <a:bodyPr/>
                    <a:lstStyle/>
                    <a:p>
                      <a:r>
                        <a:rPr lang="en-US" sz="1000" dirty="0" smtClean="0">
                          <a:solidFill>
                            <a:srgbClr val="C00000"/>
                          </a:solidFill>
                        </a:rPr>
                        <a:t>1803</a:t>
                      </a:r>
                      <a:endParaRPr lang="ru-RU" sz="1000" dirty="0">
                        <a:solidFill>
                          <a:srgbClr val="C00000"/>
                        </a:solidFill>
                      </a:endParaRPr>
                    </a:p>
                  </a:txBody>
                  <a:tcPr marL="9525" marR="9525" marT="9525" marB="0" anchor="b"/>
                </a:tc>
                <a:tc>
                  <a:txBody>
                    <a:bodyPr/>
                    <a:lstStyle/>
                    <a:p>
                      <a:r>
                        <a:rPr lang="en-US" sz="1000" dirty="0" smtClean="0">
                          <a:solidFill>
                            <a:srgbClr val="C00000"/>
                          </a:solidFill>
                        </a:rPr>
                        <a:t>74.7</a:t>
                      </a:r>
                      <a:endParaRPr lang="ru-RU" sz="1000" dirty="0">
                        <a:solidFill>
                          <a:srgbClr val="C00000"/>
                        </a:solidFill>
                      </a:endParaRPr>
                    </a:p>
                  </a:txBody>
                  <a:tcPr marL="9525" marR="9525" marT="9525" marB="0" anchor="b"/>
                </a:tc>
                <a:tc>
                  <a:txBody>
                    <a:bodyPr/>
                    <a:lstStyle/>
                    <a:p>
                      <a:r>
                        <a:rPr lang="en-US" sz="1000" dirty="0" smtClean="0">
                          <a:solidFill>
                            <a:srgbClr val="C00000"/>
                          </a:solidFill>
                        </a:rPr>
                        <a:t>141.4</a:t>
                      </a:r>
                      <a:endParaRPr lang="ru-RU" sz="1000" dirty="0">
                        <a:solidFill>
                          <a:srgbClr val="C00000"/>
                        </a:solidFill>
                      </a:endParaRPr>
                    </a:p>
                  </a:txBody>
                  <a:tcPr marL="9525" marR="9525" marT="9525" marB="0" anchor="b"/>
                </a:tc>
                <a:extLst>
                  <a:ext uri="{0D108BD9-81ED-4DB2-BD59-A6C34878D82A}">
                    <a16:rowId xmlns:a16="http://schemas.microsoft.com/office/drawing/2014/main" val="10014"/>
                  </a:ext>
                </a:extLst>
              </a:tr>
              <a:tr h="216024">
                <a:tc>
                  <a:txBody>
                    <a:bodyPr/>
                    <a:lstStyle/>
                    <a:p>
                      <a:pPr algn="l" fontAlgn="t"/>
                      <a:r>
                        <a:rPr lang="ru-RU" sz="1000" b="1" i="0" u="none" strike="noStrike" dirty="0" smtClean="0">
                          <a:solidFill>
                            <a:schemeClr val="tx1"/>
                          </a:solidFill>
                          <a:latin typeface="Times New Roman" pitchFamily="18" charset="0"/>
                          <a:cs typeface="Times New Roman" pitchFamily="18" charset="0"/>
                        </a:rPr>
                        <a:t>16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Гинекология</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570</a:t>
                      </a:r>
                      <a:endParaRPr lang="ru-RU" sz="1000" dirty="0">
                        <a:solidFill>
                          <a:srgbClr val="C00000"/>
                        </a:solidFill>
                      </a:endParaRPr>
                    </a:p>
                  </a:txBody>
                  <a:tcPr marL="9525" marR="9525" marT="9525" marB="0" anchor="b"/>
                </a:tc>
                <a:tc>
                  <a:txBody>
                    <a:bodyPr/>
                    <a:lstStyle/>
                    <a:p>
                      <a:r>
                        <a:rPr lang="en-US" sz="1000" dirty="0" smtClean="0">
                          <a:solidFill>
                            <a:srgbClr val="C00000"/>
                          </a:solidFill>
                        </a:rPr>
                        <a:t>558</a:t>
                      </a:r>
                      <a:endParaRPr lang="ru-RU" sz="1000" dirty="0">
                        <a:solidFill>
                          <a:srgbClr val="C00000"/>
                        </a:solidFill>
                      </a:endParaRPr>
                    </a:p>
                  </a:txBody>
                  <a:tcPr marL="9525" marR="9525" marT="9525" marB="0" anchor="b"/>
                </a:tc>
                <a:tc>
                  <a:txBody>
                    <a:bodyPr/>
                    <a:lstStyle/>
                    <a:p>
                      <a:r>
                        <a:rPr lang="en-US" sz="1000" dirty="0" smtClean="0">
                          <a:solidFill>
                            <a:srgbClr val="C00000"/>
                          </a:solidFill>
                        </a:rPr>
                        <a:t>575</a:t>
                      </a:r>
                      <a:endParaRPr lang="ru-RU" sz="1000" dirty="0">
                        <a:solidFill>
                          <a:srgbClr val="C00000"/>
                        </a:solidFill>
                      </a:endParaRPr>
                    </a:p>
                  </a:txBody>
                  <a:tcPr marL="9525" marR="9525" marT="9525" marB="0" anchor="b"/>
                </a:tc>
                <a:tc>
                  <a:txBody>
                    <a:bodyPr/>
                    <a:lstStyle/>
                    <a:p>
                      <a:r>
                        <a:rPr lang="en-US" sz="1000" dirty="0" smtClean="0">
                          <a:solidFill>
                            <a:srgbClr val="C00000"/>
                          </a:solidFill>
                        </a:rPr>
                        <a:t>545</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3341</a:t>
                      </a:r>
                      <a:endParaRPr lang="ru-RU" sz="1000" dirty="0">
                        <a:solidFill>
                          <a:srgbClr val="C00000"/>
                        </a:solidFill>
                      </a:endParaRPr>
                    </a:p>
                  </a:txBody>
                  <a:tcPr marL="9525" marR="9525" marT="9525" marB="0" anchor="b"/>
                </a:tc>
                <a:tc>
                  <a:txBody>
                    <a:bodyPr/>
                    <a:lstStyle/>
                    <a:p>
                      <a:r>
                        <a:rPr lang="en-US" sz="1000" dirty="0" smtClean="0">
                          <a:solidFill>
                            <a:srgbClr val="C00000"/>
                          </a:solidFill>
                        </a:rPr>
                        <a:t>3097</a:t>
                      </a:r>
                      <a:endParaRPr lang="ru-RU" sz="1000" dirty="0">
                        <a:solidFill>
                          <a:srgbClr val="C00000"/>
                        </a:solidFill>
                      </a:endParaRPr>
                    </a:p>
                  </a:txBody>
                  <a:tcPr marL="9525" marR="9525" marT="9525" marB="0" anchor="b"/>
                </a:tc>
                <a:tc>
                  <a:txBody>
                    <a:bodyPr/>
                    <a:lstStyle/>
                    <a:p>
                      <a:r>
                        <a:rPr lang="en-US" sz="1000" dirty="0" smtClean="0">
                          <a:solidFill>
                            <a:srgbClr val="C00000"/>
                          </a:solidFill>
                        </a:rPr>
                        <a:t>131.0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21.5</a:t>
                      </a:r>
                      <a:endParaRPr lang="ru-RU" sz="1000" dirty="0">
                        <a:solidFill>
                          <a:srgbClr val="C00000"/>
                        </a:solidFill>
                      </a:endParaRPr>
                    </a:p>
                  </a:txBody>
                  <a:tcPr marL="9525" marR="9525" marT="9525" marB="0" anchor="b"/>
                </a:tc>
                <a:extLst>
                  <a:ext uri="{0D108BD9-81ED-4DB2-BD59-A6C34878D82A}">
                    <a16:rowId xmlns:a16="http://schemas.microsoft.com/office/drawing/2014/main" val="10015"/>
                  </a:ext>
                </a:extLst>
              </a:tr>
              <a:tr h="168369">
                <a:tc>
                  <a:txBody>
                    <a:bodyPr/>
                    <a:lstStyle/>
                    <a:p>
                      <a:pPr algn="l" fontAlgn="t"/>
                      <a:r>
                        <a:rPr lang="kk-KZ" sz="1000" b="1" i="0" u="none" strike="noStrike" dirty="0" smtClean="0">
                          <a:solidFill>
                            <a:schemeClr val="tx1"/>
                          </a:solidFill>
                          <a:latin typeface="Times New Roman" pitchFamily="18" charset="0"/>
                          <a:cs typeface="Times New Roman" pitchFamily="18" charset="0"/>
                        </a:rPr>
                        <a:t>17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 Балалар гинекологиясы</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6</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a:t>
                      </a:r>
                      <a:endParaRPr lang="ru-RU" sz="1000" dirty="0">
                        <a:solidFill>
                          <a:srgbClr val="C00000"/>
                        </a:solidFill>
                      </a:endParaRPr>
                    </a:p>
                  </a:txBody>
                  <a:tcPr marL="9525" marR="9525" marT="9525" marB="0" anchor="b"/>
                </a:tc>
                <a:tc>
                  <a:txBody>
                    <a:bodyPr/>
                    <a:lstStyle/>
                    <a:p>
                      <a:r>
                        <a:rPr lang="en-US" sz="1000" dirty="0" smtClean="0">
                          <a:solidFill>
                            <a:srgbClr val="C00000"/>
                          </a:solidFill>
                        </a:rPr>
                        <a:t>6</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35</a:t>
                      </a:r>
                      <a:endParaRPr lang="ru-RU" sz="1000" dirty="0">
                        <a:solidFill>
                          <a:srgbClr val="C00000"/>
                        </a:solidFill>
                      </a:endParaRPr>
                    </a:p>
                  </a:txBody>
                  <a:tcPr marL="9525" marR="9525" marT="9525" marB="0" anchor="b"/>
                </a:tc>
                <a:tc>
                  <a:txBody>
                    <a:bodyPr/>
                    <a:lstStyle/>
                    <a:p>
                      <a:r>
                        <a:rPr lang="en-US" sz="1000" dirty="0" smtClean="0">
                          <a:solidFill>
                            <a:srgbClr val="C00000"/>
                          </a:solidFill>
                        </a:rPr>
                        <a:t>78</a:t>
                      </a:r>
                      <a:endParaRPr lang="ru-RU" sz="1000" dirty="0">
                        <a:solidFill>
                          <a:srgbClr val="C00000"/>
                        </a:solidFill>
                      </a:endParaRPr>
                    </a:p>
                  </a:txBody>
                  <a:tcPr marL="9525" marR="9525" marT="9525" marB="0" anchor="b"/>
                </a:tc>
                <a:tc>
                  <a:txBody>
                    <a:bodyPr/>
                    <a:lstStyle/>
                    <a:p>
                      <a:r>
                        <a:rPr lang="en-US" sz="1000" dirty="0" smtClean="0">
                          <a:solidFill>
                            <a:srgbClr val="C00000"/>
                          </a:solidFill>
                        </a:rPr>
                        <a:t>13.7</a:t>
                      </a:r>
                      <a:endParaRPr lang="ru-RU" sz="1000" dirty="0">
                        <a:solidFill>
                          <a:srgbClr val="C00000"/>
                        </a:solidFill>
                      </a:endParaRPr>
                    </a:p>
                  </a:txBody>
                  <a:tcPr marL="9525" marR="9525" marT="9525" marB="0" anchor="b"/>
                </a:tc>
                <a:tc>
                  <a:txBody>
                    <a:bodyPr/>
                    <a:lstStyle/>
                    <a:p>
                      <a:r>
                        <a:rPr lang="en-US" sz="1000" dirty="0" smtClean="0">
                          <a:solidFill>
                            <a:srgbClr val="C00000"/>
                          </a:solidFill>
                        </a:rPr>
                        <a:t>30.6</a:t>
                      </a:r>
                      <a:endParaRPr lang="ru-RU" sz="1000" dirty="0">
                        <a:solidFill>
                          <a:srgbClr val="C00000"/>
                        </a:solidFill>
                      </a:endParaRPr>
                    </a:p>
                  </a:txBody>
                  <a:tcPr marL="9525" marR="9525" marT="9525" marB="0" anchor="b"/>
                </a:tc>
                <a:extLst>
                  <a:ext uri="{0D108BD9-81ED-4DB2-BD59-A6C34878D82A}">
                    <a16:rowId xmlns:a16="http://schemas.microsoft.com/office/drawing/2014/main" val="10016"/>
                  </a:ext>
                </a:extLst>
              </a:tr>
              <a:tr h="168369">
                <a:tc>
                  <a:txBody>
                    <a:bodyPr/>
                    <a:lstStyle/>
                    <a:p>
                      <a:pPr algn="l" fontAlgn="t"/>
                      <a:r>
                        <a:rPr lang="en-US" sz="1000" b="1" i="0" u="none" strike="noStrike" dirty="0" smtClean="0">
                          <a:solidFill>
                            <a:schemeClr val="tx1"/>
                          </a:solidFill>
                          <a:latin typeface="Times New Roman" pitchFamily="18" charset="0"/>
                          <a:cs typeface="Times New Roman" pitchFamily="18" charset="0"/>
                        </a:rPr>
                        <a:t>1</a:t>
                      </a:r>
                      <a:r>
                        <a:rPr lang="kk-KZ" sz="1000" b="1" i="0" u="none" strike="noStrike" dirty="0" smtClean="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Жаңа</a:t>
                      </a:r>
                      <a:r>
                        <a:rPr lang="kk-KZ" sz="1000" b="0" i="0" u="none" strike="noStrike" baseline="0" dirty="0" smtClean="0">
                          <a:solidFill>
                            <a:srgbClr val="FF0000"/>
                          </a:solidFill>
                          <a:latin typeface="Times New Roman"/>
                        </a:rPr>
                        <a:t> туылған нәресте патологиясы</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183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234</a:t>
                      </a:r>
                      <a:endParaRPr lang="ru-RU" sz="1000" dirty="0">
                        <a:solidFill>
                          <a:srgbClr val="C00000"/>
                        </a:solidFill>
                      </a:endParaRPr>
                    </a:p>
                  </a:txBody>
                  <a:tcPr marL="9525" marR="9525" marT="9525" marB="0" anchor="b"/>
                </a:tc>
                <a:tc>
                  <a:txBody>
                    <a:bodyPr/>
                    <a:lstStyle/>
                    <a:p>
                      <a:r>
                        <a:rPr lang="en-US" sz="1000" dirty="0" smtClean="0">
                          <a:solidFill>
                            <a:srgbClr val="C00000"/>
                          </a:solidFill>
                        </a:rPr>
                        <a:t>183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en-US" sz="1000" dirty="0" smtClean="0">
                          <a:solidFill>
                            <a:srgbClr val="C00000"/>
                          </a:solidFill>
                        </a:rPr>
                        <a:t>1079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1208</a:t>
                      </a:r>
                      <a:endParaRPr lang="ru-RU" sz="1000" dirty="0">
                        <a:solidFill>
                          <a:srgbClr val="C00000"/>
                        </a:solidFill>
                      </a:endParaRPr>
                    </a:p>
                  </a:txBody>
                  <a:tcPr marL="9525" marR="9525" marT="9525" marB="0" anchor="b"/>
                </a:tc>
                <a:tc>
                  <a:txBody>
                    <a:bodyPr/>
                    <a:lstStyle/>
                    <a:p>
                      <a:r>
                        <a:rPr lang="en-US" sz="1000" dirty="0" smtClean="0">
                          <a:solidFill>
                            <a:srgbClr val="C00000"/>
                          </a:solidFill>
                        </a:rPr>
                        <a:t>141.0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203,0</a:t>
                      </a:r>
                      <a:endParaRPr lang="ru-RU" sz="1000" dirty="0">
                        <a:solidFill>
                          <a:srgbClr val="C00000"/>
                        </a:solidFill>
                      </a:endParaRPr>
                    </a:p>
                  </a:txBody>
                  <a:tcPr marL="9525" marR="9525" marT="9525" marB="0" anchor="b"/>
                </a:tc>
                <a:extLst>
                  <a:ext uri="{0D108BD9-81ED-4DB2-BD59-A6C34878D82A}">
                    <a16:rowId xmlns:a16="http://schemas.microsoft.com/office/drawing/2014/main" val="10017"/>
                  </a:ext>
                </a:extLst>
              </a:tr>
              <a:tr h="120294">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r>
                        <a:rPr lang="kk-KZ" sz="1000" b="1" i="0" u="none" strike="noStrike" dirty="0" smtClean="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Невралогия</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833</a:t>
                      </a:r>
                      <a:endParaRPr lang="ru-RU" sz="1000" dirty="0">
                        <a:solidFill>
                          <a:srgbClr val="C00000"/>
                        </a:solidFill>
                      </a:endParaRPr>
                    </a:p>
                  </a:txBody>
                  <a:tcPr marL="9525" marR="9525" marT="9525" marB="0" anchor="b"/>
                </a:tc>
                <a:tc>
                  <a:txBody>
                    <a:bodyPr/>
                    <a:lstStyle/>
                    <a:p>
                      <a:r>
                        <a:rPr lang="kk-KZ" sz="1000" dirty="0" smtClean="0">
                          <a:solidFill>
                            <a:srgbClr val="C00000"/>
                          </a:solidFill>
                        </a:rPr>
                        <a:t>7987</a:t>
                      </a:r>
                      <a:endParaRPr lang="ru-RU" sz="1000" dirty="0">
                        <a:solidFill>
                          <a:srgbClr val="C00000"/>
                        </a:solidFill>
                      </a:endParaRPr>
                    </a:p>
                  </a:txBody>
                  <a:tcPr marL="9525" marR="9525" marT="9525" marB="0" anchor="b"/>
                </a:tc>
                <a:tc>
                  <a:txBody>
                    <a:bodyPr/>
                    <a:lstStyle/>
                    <a:p>
                      <a:r>
                        <a:rPr lang="en-US" sz="1000" dirty="0" smtClean="0">
                          <a:solidFill>
                            <a:srgbClr val="C00000"/>
                          </a:solidFill>
                        </a:rPr>
                        <a:t>843</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774</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a:t>
                      </a:r>
                      <a:endParaRPr lang="ru-RU" sz="1000" dirty="0">
                        <a:solidFill>
                          <a:srgbClr val="C00000"/>
                        </a:solidFill>
                      </a:endParaRPr>
                    </a:p>
                  </a:txBody>
                  <a:tcPr marL="9525" marR="9525" marT="9525" marB="0" anchor="b"/>
                </a:tc>
                <a:tc>
                  <a:txBody>
                    <a:bodyPr/>
                    <a:lstStyle/>
                    <a:p>
                      <a:r>
                        <a:rPr lang="en-US" sz="1000" dirty="0" smtClean="0">
                          <a:solidFill>
                            <a:srgbClr val="C00000"/>
                          </a:solidFill>
                        </a:rPr>
                        <a:t>6225</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5830</a:t>
                      </a:r>
                      <a:endParaRPr lang="ru-RU" sz="1000" dirty="0">
                        <a:solidFill>
                          <a:srgbClr val="C00000"/>
                        </a:solidFill>
                      </a:endParaRPr>
                    </a:p>
                  </a:txBody>
                  <a:tcPr marL="9525" marR="9525" marT="9525" marB="0" anchor="b"/>
                </a:tc>
                <a:tc>
                  <a:txBody>
                    <a:bodyPr/>
                    <a:lstStyle/>
                    <a:p>
                      <a:r>
                        <a:rPr lang="en-US" sz="1000" dirty="0" smtClean="0">
                          <a:solidFill>
                            <a:srgbClr val="C00000"/>
                          </a:solidFill>
                        </a:rPr>
                        <a:t>106.1</a:t>
                      </a:r>
                      <a:endParaRPr lang="ru-RU" sz="1000" dirty="0">
                        <a:solidFill>
                          <a:srgbClr val="C00000"/>
                        </a:solidFill>
                      </a:endParaRPr>
                    </a:p>
                  </a:txBody>
                  <a:tcPr marL="9525" marR="9525" marT="9525" marB="0" anchor="b"/>
                </a:tc>
                <a:tc>
                  <a:txBody>
                    <a:bodyPr/>
                    <a:lstStyle/>
                    <a:p>
                      <a:r>
                        <a:rPr lang="kk-KZ" sz="1000" dirty="0" smtClean="0">
                          <a:solidFill>
                            <a:srgbClr val="C00000"/>
                          </a:solidFill>
                        </a:rPr>
                        <a:t>99,4</a:t>
                      </a:r>
                      <a:endParaRPr lang="ru-RU" sz="1000" dirty="0">
                        <a:solidFill>
                          <a:srgbClr val="C00000"/>
                        </a:solidFill>
                      </a:endParaRPr>
                    </a:p>
                  </a:txBody>
                  <a:tcPr marL="9525" marR="9525" marT="9525" marB="0" anchor="b"/>
                </a:tc>
                <a:extLst>
                  <a:ext uri="{0D108BD9-81ED-4DB2-BD59-A6C34878D82A}">
                    <a16:rowId xmlns:a16="http://schemas.microsoft.com/office/drawing/2014/main" val="10018"/>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20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Отоларинг.ересектер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41</a:t>
                      </a:r>
                      <a:endParaRPr lang="ru-RU" sz="1000" dirty="0">
                        <a:solidFill>
                          <a:srgbClr val="C00000"/>
                        </a:solidFill>
                      </a:endParaRPr>
                    </a:p>
                  </a:txBody>
                  <a:tcPr marL="9525" marR="9525" marT="9525" marB="0" anchor="b"/>
                </a:tc>
                <a:tc>
                  <a:txBody>
                    <a:bodyPr/>
                    <a:lstStyle/>
                    <a:p>
                      <a:r>
                        <a:rPr lang="en-US" sz="1000" dirty="0" smtClean="0">
                          <a:solidFill>
                            <a:srgbClr val="C00000"/>
                          </a:solidFill>
                        </a:rPr>
                        <a:t>78</a:t>
                      </a:r>
                      <a:endParaRPr lang="ru-RU" sz="1000" dirty="0">
                        <a:solidFill>
                          <a:srgbClr val="C00000"/>
                        </a:solidFill>
                      </a:endParaRPr>
                    </a:p>
                  </a:txBody>
                  <a:tcPr marL="9525" marR="9525" marT="9525" marB="0" anchor="b"/>
                </a:tc>
                <a:tc>
                  <a:txBody>
                    <a:bodyPr/>
                    <a:lstStyle/>
                    <a:p>
                      <a:r>
                        <a:rPr lang="en-US" sz="1000" dirty="0" smtClean="0">
                          <a:solidFill>
                            <a:srgbClr val="C00000"/>
                          </a:solidFill>
                        </a:rPr>
                        <a:t>3</a:t>
                      </a:r>
                      <a:r>
                        <a:rPr lang="kk-KZ" sz="1000" dirty="0" smtClean="0">
                          <a:solidFill>
                            <a:srgbClr val="C00000"/>
                          </a:solidFill>
                        </a:rPr>
                        <a:t>6</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600</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kk-KZ" sz="1000" dirty="0" smtClean="0">
                          <a:solidFill>
                            <a:srgbClr val="C00000"/>
                          </a:solidFill>
                        </a:rPr>
                        <a:t>71</a:t>
                      </a:r>
                      <a:endParaRPr lang="ru-RU" sz="1000" dirty="0">
                        <a:solidFill>
                          <a:srgbClr val="C00000"/>
                        </a:solidFill>
                      </a:endParaRPr>
                    </a:p>
                  </a:txBody>
                  <a:tcPr marL="9525" marR="9525" marT="9525" marB="0" anchor="b"/>
                </a:tc>
                <a:tc>
                  <a:txBody>
                    <a:bodyPr/>
                    <a:lstStyle/>
                    <a:p>
                      <a:r>
                        <a:rPr lang="en-US" sz="1000" dirty="0" smtClean="0">
                          <a:solidFill>
                            <a:srgbClr val="C00000"/>
                          </a:solidFill>
                        </a:rPr>
                        <a:t>235.3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106,3</a:t>
                      </a:r>
                      <a:endParaRPr lang="ru-RU" sz="1000" dirty="0">
                        <a:solidFill>
                          <a:srgbClr val="C00000"/>
                        </a:solidFill>
                      </a:endParaRPr>
                    </a:p>
                  </a:txBody>
                  <a:tcPr marL="9525" marR="9525" marT="9525" marB="0" anchor="b"/>
                </a:tc>
                <a:extLst>
                  <a:ext uri="{0D108BD9-81ED-4DB2-BD59-A6C34878D82A}">
                    <a16:rowId xmlns:a16="http://schemas.microsoft.com/office/drawing/2014/main" val="10019"/>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21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Отоларинголог.балалар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a:t>
                      </a:r>
                      <a:endParaRPr lang="ru-RU" sz="1000" dirty="0">
                        <a:solidFill>
                          <a:srgbClr val="C00000"/>
                        </a:solidFill>
                      </a:endParaRPr>
                    </a:p>
                  </a:txBody>
                  <a:tcPr marL="9525" marR="9525" marT="9525" marB="0" anchor="b"/>
                </a:tc>
                <a:tc>
                  <a:txBody>
                    <a:bodyPr/>
                    <a:lstStyle/>
                    <a:p>
                      <a:r>
                        <a:rPr lang="en-US" sz="1000" dirty="0" smtClean="0">
                          <a:solidFill>
                            <a:srgbClr val="C00000"/>
                          </a:solidFill>
                        </a:rPr>
                        <a:t>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86</a:t>
                      </a:r>
                      <a:endParaRPr lang="ru-RU" sz="1000" dirty="0">
                        <a:solidFill>
                          <a:srgbClr val="C00000"/>
                        </a:solidFill>
                      </a:endParaRPr>
                    </a:p>
                  </a:txBody>
                  <a:tcPr marL="9525" marR="9525" marT="9525" marB="0" anchor="b"/>
                </a:tc>
                <a:tc>
                  <a:txBody>
                    <a:bodyPr/>
                    <a:lstStyle/>
                    <a:p>
                      <a:r>
                        <a:rPr lang="en-US" sz="1000" dirty="0" smtClean="0">
                          <a:solidFill>
                            <a:srgbClr val="C00000"/>
                          </a:solidFill>
                        </a:rPr>
                        <a:t>23.5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33,7</a:t>
                      </a:r>
                      <a:endParaRPr lang="ru-RU" sz="1000" dirty="0">
                        <a:solidFill>
                          <a:srgbClr val="C00000"/>
                        </a:solidFill>
                      </a:endParaRPr>
                    </a:p>
                  </a:txBody>
                  <a:tcPr marL="9525" marR="9525" marT="9525" marB="0" anchor="b"/>
                </a:tc>
                <a:extLst>
                  <a:ext uri="{0D108BD9-81ED-4DB2-BD59-A6C34878D82A}">
                    <a16:rowId xmlns:a16="http://schemas.microsoft.com/office/drawing/2014/main" val="10020"/>
                  </a:ext>
                </a:extLst>
              </a:tr>
              <a:tr h="164305">
                <a:tc>
                  <a:txBody>
                    <a:bodyPr/>
                    <a:lstStyle/>
                    <a:p>
                      <a:pPr algn="l" fontAlgn="t"/>
                      <a:r>
                        <a:rPr lang="en-US" sz="1000" b="1" i="0" u="none" strike="noStrike" dirty="0" smtClean="0">
                          <a:solidFill>
                            <a:schemeClr val="tx1"/>
                          </a:solidFill>
                          <a:latin typeface="Times New Roman" pitchFamily="18" charset="0"/>
                          <a:cs typeface="Times New Roman" pitchFamily="18" charset="0"/>
                        </a:rPr>
                        <a:t>2</a:t>
                      </a:r>
                      <a:r>
                        <a:rPr lang="kk-KZ"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a:t>
                      </a:r>
                      <a:r>
                        <a:rPr lang="ru-RU" sz="1000" b="0" i="0" u="none" strike="noStrike"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2210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2002</a:t>
                      </a:r>
                      <a:endParaRPr lang="ru-RU" sz="1000" dirty="0">
                        <a:solidFill>
                          <a:srgbClr val="C00000"/>
                        </a:solidFill>
                      </a:endParaRPr>
                    </a:p>
                  </a:txBody>
                  <a:tcPr marL="9525" marR="9525" marT="9525" marB="0" anchor="b"/>
                </a:tc>
                <a:tc>
                  <a:txBody>
                    <a:bodyPr/>
                    <a:lstStyle/>
                    <a:p>
                      <a:r>
                        <a:rPr lang="en-US" sz="1000" dirty="0" smtClean="0">
                          <a:solidFill>
                            <a:srgbClr val="C00000"/>
                          </a:solidFill>
                        </a:rPr>
                        <a:t>1957</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978</a:t>
                      </a:r>
                      <a:endParaRPr lang="ru-RU" sz="1000" dirty="0">
                        <a:solidFill>
                          <a:srgbClr val="C00000"/>
                        </a:solidFill>
                      </a:endParaRPr>
                    </a:p>
                  </a:txBody>
                  <a:tcPr marL="9525" marR="9525" marT="9525" marB="0" anchor="b"/>
                </a:tc>
                <a:tc>
                  <a:txBody>
                    <a:bodyPr/>
                    <a:lstStyle/>
                    <a:p>
                      <a:r>
                        <a:rPr lang="en-US" sz="1000" dirty="0" smtClean="0">
                          <a:solidFill>
                            <a:srgbClr val="C00000"/>
                          </a:solidFill>
                        </a:rPr>
                        <a:t>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en-US" sz="1000" dirty="0" smtClean="0">
                          <a:solidFill>
                            <a:srgbClr val="C00000"/>
                          </a:solidFill>
                        </a:rPr>
                        <a:t>14152</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6184</a:t>
                      </a:r>
                      <a:endParaRPr lang="ru-RU" sz="1000" dirty="0">
                        <a:solidFill>
                          <a:srgbClr val="C00000"/>
                        </a:solidFill>
                      </a:endParaRPr>
                    </a:p>
                  </a:txBody>
                  <a:tcPr marL="9525" marR="9525" marT="9525" marB="0" anchor="b"/>
                </a:tc>
                <a:tc>
                  <a:txBody>
                    <a:bodyPr/>
                    <a:lstStyle/>
                    <a:p>
                      <a:r>
                        <a:rPr lang="en-US" sz="1000" dirty="0" smtClean="0">
                          <a:solidFill>
                            <a:srgbClr val="C00000"/>
                          </a:solidFill>
                        </a:rPr>
                        <a:t>132.1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107,6</a:t>
                      </a:r>
                      <a:endParaRPr lang="ru-RU" sz="1000" dirty="0">
                        <a:solidFill>
                          <a:srgbClr val="C00000"/>
                        </a:solidFill>
                      </a:endParaRPr>
                    </a:p>
                  </a:txBody>
                  <a:tcPr marL="9525" marR="9525" marT="9525" marB="0" anchor="b"/>
                </a:tc>
                <a:extLst>
                  <a:ext uri="{0D108BD9-81ED-4DB2-BD59-A6C34878D82A}">
                    <a16:rowId xmlns:a16="http://schemas.microsoft.com/office/drawing/2014/main" val="10021"/>
                  </a:ext>
                </a:extLst>
              </a:tr>
              <a:tr h="164305">
                <a:tc>
                  <a:txBody>
                    <a:bodyPr/>
                    <a:lstStyle/>
                    <a:p>
                      <a:pPr algn="l" fontAlgn="t"/>
                      <a:r>
                        <a:rPr lang="kk-KZ" sz="1000" b="1" i="0" u="none" strike="noStrike" dirty="0" smtClean="0">
                          <a:solidFill>
                            <a:schemeClr val="tx1"/>
                          </a:solidFill>
                          <a:latin typeface="Times New Roman" pitchFamily="18" charset="0"/>
                          <a:cs typeface="Times New Roman" pitchFamily="18" charset="0"/>
                        </a:rPr>
                        <a:t>23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Пульмонологилық</a:t>
                      </a:r>
                      <a:r>
                        <a:rPr lang="kk-KZ" sz="1000" b="0" i="0" u="none" strike="noStrike" baseline="0" dirty="0"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389</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389</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2938</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259,2</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28"/>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24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кардио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38</a:t>
                      </a:r>
                      <a:endParaRPr lang="ru-RU" sz="1000" dirty="0">
                        <a:solidFill>
                          <a:srgbClr val="C00000"/>
                        </a:solidFill>
                      </a:endParaRPr>
                    </a:p>
                  </a:txBody>
                  <a:tcPr marL="9525" marR="9525" marT="9525" marB="0" anchor="b"/>
                </a:tc>
                <a:tc>
                  <a:txBody>
                    <a:bodyPr/>
                    <a:lstStyle/>
                    <a:p>
                      <a:r>
                        <a:rPr lang="kk-KZ" sz="1000" dirty="0" smtClean="0">
                          <a:solidFill>
                            <a:srgbClr val="C00000"/>
                          </a:solidFill>
                        </a:rPr>
                        <a:t>44</a:t>
                      </a:r>
                      <a:endParaRPr lang="ru-RU" sz="1000" dirty="0">
                        <a:solidFill>
                          <a:srgbClr val="C00000"/>
                        </a:solidFill>
                      </a:endParaRPr>
                    </a:p>
                  </a:txBody>
                  <a:tcPr marL="9525" marR="9525" marT="9525" marB="0" anchor="b"/>
                </a:tc>
                <a:tc>
                  <a:txBody>
                    <a:bodyPr/>
                    <a:lstStyle/>
                    <a:p>
                      <a:r>
                        <a:rPr lang="en-US" sz="1000" dirty="0" smtClean="0">
                          <a:solidFill>
                            <a:srgbClr val="C00000"/>
                          </a:solidFill>
                        </a:rPr>
                        <a:t>36</a:t>
                      </a:r>
                      <a:endParaRPr lang="ru-RU" sz="1000" dirty="0">
                        <a:solidFill>
                          <a:srgbClr val="C00000"/>
                        </a:solidFill>
                      </a:endParaRPr>
                    </a:p>
                  </a:txBody>
                  <a:tcPr marL="9525" marR="9525" marT="9525" marB="0" anchor="b"/>
                </a:tc>
                <a:tc>
                  <a:txBody>
                    <a:bodyPr/>
                    <a:lstStyle/>
                    <a:p>
                      <a:r>
                        <a:rPr lang="kk-KZ" sz="1000" dirty="0" smtClean="0">
                          <a:solidFill>
                            <a:srgbClr val="C00000"/>
                          </a:solidFill>
                        </a:rPr>
                        <a:t>42</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356</a:t>
                      </a:r>
                      <a:endParaRPr lang="ru-RU" sz="1000" dirty="0">
                        <a:solidFill>
                          <a:srgbClr val="C00000"/>
                        </a:solidFill>
                      </a:endParaRPr>
                    </a:p>
                  </a:txBody>
                  <a:tcPr marL="9525" marR="9525" marT="9525" marB="0" anchor="b"/>
                </a:tc>
                <a:tc>
                  <a:txBody>
                    <a:bodyPr/>
                    <a:lstStyle/>
                    <a:p>
                      <a:r>
                        <a:rPr lang="kk-KZ" sz="1000" dirty="0" smtClean="0">
                          <a:solidFill>
                            <a:srgbClr val="C00000"/>
                          </a:solidFill>
                        </a:rPr>
                        <a:t>366</a:t>
                      </a:r>
                      <a:endParaRPr lang="ru-RU" sz="1000" dirty="0">
                        <a:solidFill>
                          <a:srgbClr val="C00000"/>
                        </a:solidFill>
                      </a:endParaRPr>
                    </a:p>
                  </a:txBody>
                  <a:tcPr marL="9525" marR="9525" marT="9525" marB="0" anchor="b"/>
                </a:tc>
                <a:tc>
                  <a:txBody>
                    <a:bodyPr/>
                    <a:lstStyle/>
                    <a:p>
                      <a:r>
                        <a:rPr lang="en-US" sz="1000" dirty="0" smtClean="0">
                          <a:solidFill>
                            <a:srgbClr val="C00000"/>
                          </a:solidFill>
                        </a:rPr>
                        <a:t>46.5</a:t>
                      </a:r>
                      <a:endParaRPr lang="ru-RU" sz="1000" dirty="0">
                        <a:solidFill>
                          <a:srgbClr val="C00000"/>
                        </a:solidFill>
                      </a:endParaRPr>
                    </a:p>
                  </a:txBody>
                  <a:tcPr marL="9525" marR="9525" marT="9525" marB="0" anchor="b"/>
                </a:tc>
                <a:tc>
                  <a:txBody>
                    <a:bodyPr/>
                    <a:lstStyle/>
                    <a:p>
                      <a:r>
                        <a:rPr lang="kk-KZ" sz="1000" dirty="0" smtClean="0">
                          <a:solidFill>
                            <a:srgbClr val="C00000"/>
                          </a:solidFill>
                        </a:rPr>
                        <a:t>47,8</a:t>
                      </a:r>
                      <a:endParaRPr lang="ru-RU" sz="1000" dirty="0">
                        <a:solidFill>
                          <a:srgbClr val="C00000"/>
                        </a:solidFill>
                      </a:endParaRPr>
                    </a:p>
                  </a:txBody>
                  <a:tcPr marL="9525" marR="9525" marT="9525" marB="0" anchor="b"/>
                </a:tc>
                <a:extLst>
                  <a:ext uri="{0D108BD9-81ED-4DB2-BD59-A6C34878D82A}">
                    <a16:rowId xmlns:a16="http://schemas.microsoft.com/office/drawing/2014/main" val="10022"/>
                  </a:ext>
                </a:extLst>
              </a:tr>
              <a:tr h="146729">
                <a:tc>
                  <a:txBody>
                    <a:bodyPr/>
                    <a:lstStyle/>
                    <a:p>
                      <a:pPr algn="l" fontAlgn="t"/>
                      <a:r>
                        <a:rPr lang="kk-KZ" sz="1000" b="1" i="0" u="none" strike="noStrike" dirty="0" smtClean="0">
                          <a:solidFill>
                            <a:schemeClr val="tx1"/>
                          </a:solidFill>
                          <a:latin typeface="Times New Roman" pitchFamily="18" charset="0"/>
                          <a:cs typeface="Times New Roman" pitchFamily="18" charset="0"/>
                        </a:rPr>
                        <a:t>25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невро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115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124</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112</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3</a:t>
                      </a:r>
                      <a:r>
                        <a:rPr lang="en-US" sz="1000" dirty="0" smtClean="0">
                          <a:solidFill>
                            <a:srgbClr val="C00000"/>
                          </a:solidFill>
                        </a:rPr>
                        <a:t>4</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a:t>
                      </a:r>
                      <a:r>
                        <a:rPr lang="en-US" sz="1000" dirty="0" smtClean="0">
                          <a:solidFill>
                            <a:srgbClr val="C00000"/>
                          </a:solidFill>
                        </a:rPr>
                        <a:t>201</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313</a:t>
                      </a:r>
                      <a:endParaRPr lang="ru-RU" sz="1000" dirty="0">
                        <a:solidFill>
                          <a:srgbClr val="C00000"/>
                        </a:solidFill>
                      </a:endParaRPr>
                    </a:p>
                  </a:txBody>
                  <a:tcPr marL="9525" marR="9525" marT="9525" marB="0" anchor="b"/>
                </a:tc>
                <a:tc>
                  <a:txBody>
                    <a:bodyPr/>
                    <a:lstStyle/>
                    <a:p>
                      <a:r>
                        <a:rPr lang="en-US" sz="1000" dirty="0" smtClean="0">
                          <a:solidFill>
                            <a:srgbClr val="C00000"/>
                          </a:solidFill>
                        </a:rPr>
                        <a:t>58.9</a:t>
                      </a:r>
                      <a:endParaRPr lang="ru-RU" sz="1000" dirty="0">
                        <a:solidFill>
                          <a:srgbClr val="C00000"/>
                        </a:solidFill>
                      </a:endParaRPr>
                    </a:p>
                  </a:txBody>
                  <a:tcPr marL="9525" marR="9525" marT="9525" marB="0" anchor="b"/>
                </a:tc>
                <a:tc>
                  <a:txBody>
                    <a:bodyPr/>
                    <a:lstStyle/>
                    <a:p>
                      <a:r>
                        <a:rPr lang="kk-KZ" sz="1000" dirty="0" smtClean="0">
                          <a:solidFill>
                            <a:srgbClr val="C00000"/>
                          </a:solidFill>
                        </a:rPr>
                        <a:t>64,4</a:t>
                      </a:r>
                      <a:endParaRPr lang="ru-RU" sz="1000" dirty="0">
                        <a:solidFill>
                          <a:srgbClr val="C00000"/>
                        </a:solidFill>
                      </a:endParaRPr>
                    </a:p>
                  </a:txBody>
                  <a:tcPr marL="9525" marR="9525" marT="9525" marB="0" anchor="b"/>
                </a:tc>
                <a:extLst>
                  <a:ext uri="{0D108BD9-81ED-4DB2-BD59-A6C34878D82A}">
                    <a16:rowId xmlns:a16="http://schemas.microsoft.com/office/drawing/2014/main" val="10023"/>
                  </a:ext>
                </a:extLst>
              </a:tr>
              <a:tr h="200828">
                <a:tc>
                  <a:txBody>
                    <a:bodyPr/>
                    <a:lstStyle/>
                    <a:p>
                      <a:pPr algn="l" fontAlgn="t"/>
                      <a:r>
                        <a:rPr lang="kk-KZ" sz="1000" b="1" i="0" u="none" strike="noStrike" dirty="0" smtClean="0">
                          <a:solidFill>
                            <a:schemeClr val="tx1"/>
                          </a:solidFill>
                          <a:latin typeface="Times New Roman" pitchFamily="18" charset="0"/>
                          <a:cs typeface="Times New Roman" pitchFamily="18" charset="0"/>
                        </a:rPr>
                        <a:t>26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Травма</a:t>
                      </a:r>
                      <a:r>
                        <a:rPr lang="ru-RU" sz="1000" b="0" i="0" u="none" strike="noStrike" baseline="0" dirty="0" smtClean="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37</a:t>
                      </a:r>
                      <a:endParaRPr lang="ru-RU" sz="1000" dirty="0">
                        <a:solidFill>
                          <a:srgbClr val="C00000"/>
                        </a:solidFill>
                      </a:endParaRPr>
                    </a:p>
                  </a:txBody>
                  <a:tcPr marL="9525" marR="9525" marT="9525" marB="0" anchor="b"/>
                </a:tc>
                <a:tc>
                  <a:txBody>
                    <a:bodyPr/>
                    <a:lstStyle/>
                    <a:p>
                      <a:r>
                        <a:rPr lang="kk-KZ" sz="1000" dirty="0" smtClean="0">
                          <a:solidFill>
                            <a:srgbClr val="C00000"/>
                          </a:solidFill>
                        </a:rPr>
                        <a:t>44</a:t>
                      </a:r>
                      <a:endParaRPr lang="ru-RU" sz="1000" dirty="0">
                        <a:solidFill>
                          <a:srgbClr val="C00000"/>
                        </a:solidFill>
                      </a:endParaRPr>
                    </a:p>
                  </a:txBody>
                  <a:tcPr marL="9525" marR="9525" marT="9525" marB="0" anchor="b"/>
                </a:tc>
                <a:tc>
                  <a:txBody>
                    <a:bodyPr/>
                    <a:lstStyle/>
                    <a:p>
                      <a:r>
                        <a:rPr lang="en-US" sz="1000" dirty="0" smtClean="0">
                          <a:solidFill>
                            <a:srgbClr val="C00000"/>
                          </a:solidFill>
                        </a:rPr>
                        <a:t>38</a:t>
                      </a:r>
                      <a:endParaRPr lang="ru-RU" sz="1000" dirty="0">
                        <a:solidFill>
                          <a:srgbClr val="C00000"/>
                        </a:solidFill>
                      </a:endParaRPr>
                    </a:p>
                  </a:txBody>
                  <a:tcPr marL="9525" marR="9525" marT="9525" marB="0" anchor="b"/>
                </a:tc>
                <a:tc>
                  <a:txBody>
                    <a:bodyPr/>
                    <a:lstStyle/>
                    <a:p>
                      <a:r>
                        <a:rPr lang="kk-KZ" sz="1000" dirty="0" smtClean="0">
                          <a:solidFill>
                            <a:srgbClr val="C00000"/>
                          </a:solidFill>
                        </a:rPr>
                        <a:t>42</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440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397</a:t>
                      </a:r>
                      <a:endParaRPr lang="ru-RU" sz="1000" dirty="0">
                        <a:solidFill>
                          <a:srgbClr val="C00000"/>
                        </a:solidFill>
                      </a:endParaRPr>
                    </a:p>
                  </a:txBody>
                  <a:tcPr marL="9525" marR="9525" marT="9525" marB="0" anchor="b"/>
                </a:tc>
                <a:tc>
                  <a:txBody>
                    <a:bodyPr/>
                    <a:lstStyle/>
                    <a:p>
                      <a:r>
                        <a:rPr lang="en-US" sz="1000" dirty="0" smtClean="0">
                          <a:solidFill>
                            <a:srgbClr val="C00000"/>
                          </a:solidFill>
                        </a:rPr>
                        <a:t>57.5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51,9</a:t>
                      </a:r>
                      <a:endParaRPr lang="ru-RU" sz="1000" dirty="0">
                        <a:solidFill>
                          <a:srgbClr val="C00000"/>
                        </a:solidFill>
                      </a:endParaRPr>
                    </a:p>
                  </a:txBody>
                  <a:tcPr marL="9525" marR="9525" marT="9525" marB="0" anchor="b"/>
                </a:tc>
                <a:extLst>
                  <a:ext uri="{0D108BD9-81ED-4DB2-BD59-A6C34878D82A}">
                    <a16:rowId xmlns:a16="http://schemas.microsoft.com/office/drawing/2014/main" val="10024"/>
                  </a:ext>
                </a:extLst>
              </a:tr>
              <a:tr h="144016">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r>
                        <a:rPr lang="kk-KZ" sz="1000" b="1" i="0" u="none" strike="noStrike" dirty="0" smtClean="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инсульт</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194</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374</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r>
                        <a:rPr lang="en-US" sz="1000" dirty="0" smtClean="0">
                          <a:solidFill>
                            <a:srgbClr val="C00000"/>
                          </a:solidFill>
                        </a:rPr>
                        <a:t>84</a:t>
                      </a:r>
                      <a:endParaRPr lang="ru-RU" sz="1000" dirty="0">
                        <a:solidFill>
                          <a:srgbClr val="C00000"/>
                        </a:solidFill>
                      </a:endParaRPr>
                    </a:p>
                  </a:txBody>
                  <a:tcPr marL="9525" marR="9525" marT="9525" marB="0" anchor="b"/>
                </a:tc>
                <a:tc>
                  <a:txBody>
                    <a:bodyPr/>
                    <a:lstStyle/>
                    <a:p>
                      <a:r>
                        <a:rPr lang="kk-KZ" sz="1000" dirty="0" smtClean="0">
                          <a:solidFill>
                            <a:srgbClr val="C00000"/>
                          </a:solidFill>
                        </a:rPr>
                        <a:t>410</a:t>
                      </a:r>
                      <a:endParaRPr lang="ru-RU" sz="1000" dirty="0">
                        <a:solidFill>
                          <a:srgbClr val="C00000"/>
                        </a:solidFill>
                      </a:endParaRPr>
                    </a:p>
                  </a:txBody>
                  <a:tcPr marL="9525" marR="9525" marT="9525" marB="0" anchor="b"/>
                </a:tc>
                <a:tc>
                  <a:txBody>
                    <a:bodyPr/>
                    <a:lstStyle/>
                    <a:p>
                      <a:r>
                        <a:rPr lang="en-US" sz="1000" dirty="0" smtClean="0">
                          <a:solidFill>
                            <a:srgbClr val="C00000"/>
                          </a:solidFill>
                        </a:rPr>
                        <a:t>28</a:t>
                      </a:r>
                      <a:endParaRPr lang="ru-RU" sz="1000" dirty="0">
                        <a:solidFill>
                          <a:srgbClr val="C00000"/>
                        </a:solidFill>
                      </a:endParaRPr>
                    </a:p>
                  </a:txBody>
                  <a:tcPr marL="9525" marR="9525" marT="9525" marB="0" anchor="b"/>
                </a:tc>
                <a:tc>
                  <a:txBody>
                    <a:bodyPr/>
                    <a:lstStyle/>
                    <a:p>
                      <a:r>
                        <a:rPr lang="kk-KZ" sz="1000" dirty="0" smtClean="0">
                          <a:solidFill>
                            <a:srgbClr val="C00000"/>
                          </a:solidFill>
                        </a:rPr>
                        <a:t>8</a:t>
                      </a:r>
                      <a:endParaRPr lang="ru-RU" sz="1000" dirty="0">
                        <a:solidFill>
                          <a:srgbClr val="C00000"/>
                        </a:solidFill>
                      </a:endParaRPr>
                    </a:p>
                  </a:txBody>
                  <a:tcPr marL="9525" marR="9525" marT="9525" marB="0" anchor="b"/>
                </a:tc>
                <a:tc>
                  <a:txBody>
                    <a:bodyPr/>
                    <a:lstStyle/>
                    <a:p>
                      <a:r>
                        <a:rPr lang="en-US" sz="1000" dirty="0" smtClean="0">
                          <a:solidFill>
                            <a:srgbClr val="C00000"/>
                          </a:solidFill>
                        </a:rPr>
                        <a:t>3932</a:t>
                      </a:r>
                      <a:endParaRPr lang="ru-RU" sz="1000" dirty="0">
                        <a:solidFill>
                          <a:srgbClr val="C00000"/>
                        </a:solidFill>
                      </a:endParaRPr>
                    </a:p>
                  </a:txBody>
                  <a:tcPr marL="9525" marR="9525" marT="9525" marB="0" anchor="b"/>
                </a:tc>
                <a:tc>
                  <a:txBody>
                    <a:bodyPr/>
                    <a:lstStyle/>
                    <a:p>
                      <a:r>
                        <a:rPr lang="kk-KZ" sz="1000" dirty="0" smtClean="0">
                          <a:solidFill>
                            <a:srgbClr val="C00000"/>
                          </a:solidFill>
                        </a:rPr>
                        <a:t>3912</a:t>
                      </a:r>
                      <a:endParaRPr lang="ru-RU" sz="1000" dirty="0">
                        <a:solidFill>
                          <a:srgbClr val="C00000"/>
                        </a:solidFill>
                      </a:endParaRPr>
                    </a:p>
                  </a:txBody>
                  <a:tcPr marL="9525" marR="9525" marT="9525" marB="0" anchor="b"/>
                </a:tc>
                <a:tc>
                  <a:txBody>
                    <a:bodyPr/>
                    <a:lstStyle/>
                    <a:p>
                      <a:r>
                        <a:rPr lang="ru-RU" sz="1000" dirty="0" smtClean="0">
                          <a:solidFill>
                            <a:srgbClr val="C00000"/>
                          </a:solidFill>
                        </a:rPr>
                        <a:t>7</a:t>
                      </a:r>
                      <a:r>
                        <a:rPr lang="en-US" sz="1000" dirty="0" smtClean="0">
                          <a:solidFill>
                            <a:srgbClr val="C00000"/>
                          </a:solidFill>
                        </a:rPr>
                        <a:t>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76,7</a:t>
                      </a:r>
                      <a:endParaRPr lang="ru-RU" sz="1000" dirty="0">
                        <a:solidFill>
                          <a:srgbClr val="C00000"/>
                        </a:solidFill>
                      </a:endParaRPr>
                    </a:p>
                  </a:txBody>
                  <a:tcPr marL="9525" marR="9525" marT="9525" marB="0" anchor="b"/>
                </a:tc>
                <a:extLst>
                  <a:ext uri="{0D108BD9-81ED-4DB2-BD59-A6C34878D82A}">
                    <a16:rowId xmlns:a16="http://schemas.microsoft.com/office/drawing/2014/main" val="10025"/>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28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Барлығы</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9797</a:t>
                      </a:r>
                      <a:endParaRPr lang="ru-RU" sz="1000" dirty="0">
                        <a:solidFill>
                          <a:srgbClr val="C00000"/>
                        </a:solidFill>
                      </a:endParaRPr>
                    </a:p>
                  </a:txBody>
                  <a:tcPr marL="9525" marR="9525" marT="9525" marB="0" anchor="b"/>
                </a:tc>
                <a:tc>
                  <a:txBody>
                    <a:bodyPr/>
                    <a:lstStyle/>
                    <a:p>
                      <a:r>
                        <a:rPr lang="kk-KZ" sz="1000" dirty="0" smtClean="0">
                          <a:solidFill>
                            <a:srgbClr val="C00000"/>
                          </a:solidFill>
                        </a:rPr>
                        <a:t>9477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9655</a:t>
                      </a:r>
                      <a:endParaRPr lang="ru-RU" sz="1000" dirty="0">
                        <a:solidFill>
                          <a:srgbClr val="C00000"/>
                        </a:solidFill>
                      </a:endParaRPr>
                    </a:p>
                  </a:txBody>
                  <a:tcPr marL="9525" marR="9525" marT="9525" marB="0" anchor="b"/>
                </a:tc>
                <a:tc>
                  <a:txBody>
                    <a:bodyPr/>
                    <a:lstStyle/>
                    <a:p>
                      <a:r>
                        <a:rPr lang="kk-KZ" sz="1000" dirty="0" smtClean="0">
                          <a:solidFill>
                            <a:srgbClr val="C00000"/>
                          </a:solidFill>
                        </a:rPr>
                        <a:t>9307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87</a:t>
                      </a:r>
                      <a:endParaRPr lang="ru-RU" sz="1000" dirty="0">
                        <a:solidFill>
                          <a:srgbClr val="C00000"/>
                        </a:solidFill>
                      </a:endParaRPr>
                    </a:p>
                  </a:txBody>
                  <a:tcPr marL="9525" marR="9525" marT="9525" marB="0" anchor="b"/>
                </a:tc>
                <a:tc>
                  <a:txBody>
                    <a:bodyPr/>
                    <a:lstStyle/>
                    <a:p>
                      <a:r>
                        <a:rPr lang="kk-KZ" sz="1000" dirty="0" smtClean="0">
                          <a:solidFill>
                            <a:srgbClr val="C00000"/>
                          </a:solidFill>
                        </a:rPr>
                        <a:t>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66772</a:t>
                      </a:r>
                      <a:endParaRPr lang="ru-RU" sz="1000" dirty="0">
                        <a:solidFill>
                          <a:srgbClr val="C00000"/>
                        </a:solidFill>
                      </a:endParaRPr>
                    </a:p>
                  </a:txBody>
                  <a:tcPr marL="9525" marR="9525" marT="9525" marB="0" anchor="b"/>
                </a:tc>
                <a:tc>
                  <a:txBody>
                    <a:bodyPr/>
                    <a:lstStyle/>
                    <a:p>
                      <a:r>
                        <a:rPr lang="kk-KZ" sz="1000" dirty="0" smtClean="0">
                          <a:solidFill>
                            <a:srgbClr val="C00000"/>
                          </a:solidFill>
                        </a:rPr>
                        <a:t>65079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103,3</a:t>
                      </a:r>
                      <a:endParaRPr lang="ru-RU" sz="1000" dirty="0">
                        <a:solidFill>
                          <a:srgbClr val="C00000"/>
                        </a:solidFill>
                      </a:endParaRPr>
                    </a:p>
                  </a:txBody>
                  <a:tcPr marL="9525" marR="9525" marT="9525" marB="0" anchor="b"/>
                </a:tc>
                <a:extLst>
                  <a:ext uri="{0D108BD9-81ED-4DB2-BD59-A6C34878D82A}">
                    <a16:rowId xmlns:a16="http://schemas.microsoft.com/office/drawing/2014/main" val="10029"/>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71462"/>
            <a:ext cx="8229600" cy="404664"/>
          </a:xfrm>
          <a:ln>
            <a:noFill/>
          </a:ln>
        </p:spPr>
        <p:txBody>
          <a:bodyPr>
            <a:noAutofit/>
          </a:bodyPr>
          <a:lstStyle/>
          <a:p>
            <a:pPr algn="ct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24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6" name="Содержимое 3"/>
          <p:cNvGraphicFramePr>
            <a:graphicFrameLocks noGrp="1"/>
          </p:cNvGraphicFramePr>
          <p:nvPr>
            <p:ph idx="1"/>
          </p:nvPr>
        </p:nvGraphicFramePr>
        <p:xfrm>
          <a:off x="245946" y="293733"/>
          <a:ext cx="8898054" cy="6518845"/>
        </p:xfrm>
        <a:graphic>
          <a:graphicData uri="http://schemas.openxmlformats.org/drawingml/2006/table">
            <a:tbl>
              <a:tblPr firstRow="1" bandRow="1">
                <a:tableStyleId>{8799B23B-EC83-4686-B30A-512413B5E67A}</a:tableStyleId>
              </a:tblPr>
              <a:tblGrid>
                <a:gridCol w="231793">
                  <a:extLst>
                    <a:ext uri="{9D8B030D-6E8A-4147-A177-3AD203B41FA5}">
                      <a16:colId xmlns:a16="http://schemas.microsoft.com/office/drawing/2014/main" val="20000"/>
                    </a:ext>
                  </a:extLst>
                </a:gridCol>
                <a:gridCol w="2125661">
                  <a:extLst>
                    <a:ext uri="{9D8B030D-6E8A-4147-A177-3AD203B41FA5}">
                      <a16:colId xmlns:a16="http://schemas.microsoft.com/office/drawing/2014/main" val="20001"/>
                    </a:ext>
                  </a:extLst>
                </a:gridCol>
                <a:gridCol w="642942">
                  <a:extLst>
                    <a:ext uri="{9D8B030D-6E8A-4147-A177-3AD203B41FA5}">
                      <a16:colId xmlns:a16="http://schemas.microsoft.com/office/drawing/2014/main" val="20002"/>
                    </a:ext>
                  </a:extLst>
                </a:gridCol>
                <a:gridCol w="825559">
                  <a:extLst>
                    <a:ext uri="{9D8B030D-6E8A-4147-A177-3AD203B41FA5}">
                      <a16:colId xmlns:a16="http://schemas.microsoft.com/office/drawing/2014/main" val="20003"/>
                    </a:ext>
                  </a:extLst>
                </a:gridCol>
                <a:gridCol w="642942">
                  <a:extLst>
                    <a:ext uri="{9D8B030D-6E8A-4147-A177-3AD203B41FA5}">
                      <a16:colId xmlns:a16="http://schemas.microsoft.com/office/drawing/2014/main" val="20004"/>
                    </a:ext>
                  </a:extLst>
                </a:gridCol>
                <a:gridCol w="642942">
                  <a:extLst>
                    <a:ext uri="{9D8B030D-6E8A-4147-A177-3AD203B41FA5}">
                      <a16:colId xmlns:a16="http://schemas.microsoft.com/office/drawing/2014/main" val="20005"/>
                    </a:ext>
                  </a:extLst>
                </a:gridCol>
                <a:gridCol w="642942">
                  <a:extLst>
                    <a:ext uri="{9D8B030D-6E8A-4147-A177-3AD203B41FA5}">
                      <a16:colId xmlns:a16="http://schemas.microsoft.com/office/drawing/2014/main" val="20006"/>
                    </a:ext>
                  </a:extLst>
                </a:gridCol>
                <a:gridCol w="642942">
                  <a:extLst>
                    <a:ext uri="{9D8B030D-6E8A-4147-A177-3AD203B41FA5}">
                      <a16:colId xmlns:a16="http://schemas.microsoft.com/office/drawing/2014/main" val="20007"/>
                    </a:ext>
                  </a:extLst>
                </a:gridCol>
                <a:gridCol w="642942">
                  <a:extLst>
                    <a:ext uri="{9D8B030D-6E8A-4147-A177-3AD203B41FA5}">
                      <a16:colId xmlns:a16="http://schemas.microsoft.com/office/drawing/2014/main" val="20008"/>
                    </a:ext>
                  </a:extLst>
                </a:gridCol>
                <a:gridCol w="571504">
                  <a:extLst>
                    <a:ext uri="{9D8B030D-6E8A-4147-A177-3AD203B41FA5}">
                      <a16:colId xmlns:a16="http://schemas.microsoft.com/office/drawing/2014/main" val="20009"/>
                    </a:ext>
                  </a:extLst>
                </a:gridCol>
                <a:gridCol w="642942">
                  <a:extLst>
                    <a:ext uri="{9D8B030D-6E8A-4147-A177-3AD203B41FA5}">
                      <a16:colId xmlns:a16="http://schemas.microsoft.com/office/drawing/2014/main" val="20010"/>
                    </a:ext>
                  </a:extLst>
                </a:gridCol>
                <a:gridCol w="642943">
                  <a:extLst>
                    <a:ext uri="{9D8B030D-6E8A-4147-A177-3AD203B41FA5}">
                      <a16:colId xmlns:a16="http://schemas.microsoft.com/office/drawing/2014/main" val="20011"/>
                    </a:ext>
                  </a:extLst>
                </a:gridCol>
              </a:tblGrid>
              <a:tr h="955849">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chemeClr val="accent5"/>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chemeClr val="accent5"/>
                    </a:solidFill>
                  </a:tcPr>
                </a:tc>
                <a:tc gridSpan="2">
                  <a:txBody>
                    <a:bodyPr/>
                    <a:lstStyle/>
                    <a:p>
                      <a:pPr algn="ctr" fontAlgn="b"/>
                      <a:r>
                        <a:rPr lang="ru-RU" sz="1000" b="1" i="0" u="none" strike="noStrike" dirty="0">
                          <a:solidFill>
                            <a:srgbClr val="000000"/>
                          </a:solidFill>
                          <a:latin typeface="Times New Roman"/>
                        </a:rPr>
                        <a:t> </a:t>
                      </a:r>
                      <a:r>
                        <a:rPr lang="ru-RU" sz="1000" b="1" i="0" u="none" strike="noStrike" dirty="0" err="1" smtClean="0">
                          <a:solidFill>
                            <a:srgbClr val="000000"/>
                          </a:solidFill>
                          <a:latin typeface="Times New Roman"/>
                        </a:rPr>
                        <a:t>Төсек толуы</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Төсек айналымы</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1 науқастың төсекте болуының орташа ұзақтығы</a:t>
                      </a:r>
                      <a:endParaRPr lang="ru-RU" sz="1000" b="1" i="0" u="none" strike="noStrike" dirty="0">
                        <a:solidFill>
                          <a:srgbClr val="000000"/>
                        </a:solidFill>
                        <a:latin typeface="Times New Roman"/>
                      </a:endParaRPr>
                    </a:p>
                  </a:txBody>
                  <a:tcPr marL="9525" marR="9525" marT="9525" marB="0" anchor="b">
                    <a:solidFill>
                      <a:schemeClr val="accent5"/>
                    </a:solidFill>
                  </a:tcPr>
                </a:tc>
                <a:tc hMerge="1">
                  <a:txBody>
                    <a:bodyPr/>
                    <a:lstStyle/>
                    <a:p>
                      <a:endParaRPr lang="ru-RU"/>
                    </a:p>
                  </a:txBody>
                  <a:tcPr/>
                </a:tc>
                <a:tc gridSpan="2">
                  <a:txBody>
                    <a:bodyPr/>
                    <a:lstStyle/>
                    <a:p>
                      <a:pPr algn="ctr" fontAlgn="b"/>
                      <a:r>
                        <a:rPr lang="ru-RU" sz="1000" b="1" i="0" u="none" strike="noStrike" dirty="0">
                          <a:solidFill>
                            <a:srgbClr val="000000"/>
                          </a:solidFill>
                          <a:latin typeface="Times New Roman"/>
                        </a:rPr>
                        <a:t> </a:t>
                      </a:r>
                      <a:r>
                        <a:rPr lang="ru-RU" sz="1000" b="1" i="0" u="none" strike="noStrike" dirty="0" err="1" smtClean="0">
                          <a:solidFill>
                            <a:srgbClr val="000000"/>
                          </a:solidFill>
                          <a:latin typeface="Times New Roman"/>
                        </a:rPr>
                        <a:t>Хирургиялық</a:t>
                      </a:r>
                      <a:r>
                        <a:rPr lang="ru-RU" sz="1000" b="1" i="0" u="none" strike="noStrike" baseline="0" dirty="0" err="1" smtClean="0">
                          <a:solidFill>
                            <a:srgbClr val="000000"/>
                          </a:solidFill>
                          <a:latin typeface="Times New Roman"/>
                        </a:rPr>
                        <a:t> белсенділік</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Қайтыс </a:t>
                      </a:r>
                      <a:r>
                        <a:rPr lang="ru-RU" sz="1000" b="1" i="0" u="none" strike="noStrike" dirty="0" smtClean="0">
                          <a:solidFill>
                            <a:srgbClr val="000000"/>
                          </a:solidFill>
                          <a:latin typeface="Times New Roman"/>
                        </a:rPr>
                        <a:t>болу</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extLst>
                  <a:ext uri="{0D108BD9-81ED-4DB2-BD59-A6C34878D82A}">
                    <a16:rowId xmlns:a16="http://schemas.microsoft.com/office/drawing/2014/main" val="10000"/>
                  </a:ext>
                </a:extLst>
              </a:tr>
              <a:tr h="197937">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203536">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Терапиялық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a:t>
                      </a:r>
                      <a:r>
                        <a:rPr lang="ru-RU" sz="1000" dirty="0" smtClean="0">
                          <a:solidFill>
                            <a:srgbClr val="C00000"/>
                          </a:solidFill>
                        </a:rPr>
                        <a:t>66,1</a:t>
                      </a:r>
                      <a:endParaRPr lang="ru-RU" sz="1000" dirty="0">
                        <a:solidFill>
                          <a:srgbClr val="C00000"/>
                        </a:solidFill>
                      </a:endParaRPr>
                    </a:p>
                  </a:txBody>
                  <a:tcPr marL="9525" marR="9525" marT="9525" marB="0" anchor="b"/>
                </a:tc>
                <a:tc>
                  <a:txBody>
                    <a:bodyPr/>
                    <a:lstStyle/>
                    <a:p>
                      <a:r>
                        <a:rPr lang="kk-KZ" sz="1000" dirty="0" smtClean="0">
                          <a:solidFill>
                            <a:srgbClr val="C00000"/>
                          </a:solidFill>
                        </a:rPr>
                        <a:t>289,1</a:t>
                      </a:r>
                      <a:endParaRPr lang="ru-RU" sz="1000" dirty="0">
                        <a:solidFill>
                          <a:srgbClr val="C00000"/>
                        </a:solidFill>
                      </a:endParaRPr>
                    </a:p>
                  </a:txBody>
                  <a:tcPr marL="9525" marR="9525" marT="9525" marB="0" anchor="b"/>
                </a:tc>
                <a:tc>
                  <a:txBody>
                    <a:bodyPr/>
                    <a:lstStyle/>
                    <a:p>
                      <a:r>
                        <a:rPr lang="en-US" sz="1000" dirty="0" smtClean="0">
                          <a:solidFill>
                            <a:srgbClr val="C00000"/>
                          </a:solidFill>
                        </a:rPr>
                        <a:t>3</a:t>
                      </a:r>
                      <a:r>
                        <a:rPr lang="ru-RU" sz="1000" dirty="0" smtClean="0">
                          <a:solidFill>
                            <a:srgbClr val="C00000"/>
                          </a:solidFill>
                        </a:rPr>
                        <a:t>2,5</a:t>
                      </a:r>
                      <a:endParaRPr lang="ru-RU" sz="1000" dirty="0">
                        <a:solidFill>
                          <a:srgbClr val="C00000"/>
                        </a:solidFill>
                      </a:endParaRPr>
                    </a:p>
                  </a:txBody>
                  <a:tcPr marL="9525" marR="9525" marT="9525" marB="0" anchor="b"/>
                </a:tc>
                <a:tc>
                  <a:txBody>
                    <a:bodyPr/>
                    <a:lstStyle/>
                    <a:p>
                      <a:r>
                        <a:rPr lang="kk-KZ" sz="1000" dirty="0" smtClean="0">
                          <a:solidFill>
                            <a:srgbClr val="C00000"/>
                          </a:solidFill>
                        </a:rPr>
                        <a:t>43,6</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8,0</a:t>
                      </a:r>
                    </a:p>
                  </a:txBody>
                  <a:tcPr marL="9525" marR="9525" marT="9525" marB="0" anchor="b"/>
                </a:tc>
                <a:tc>
                  <a:txBody>
                    <a:bodyPr/>
                    <a:lstStyle/>
                    <a:p>
                      <a:r>
                        <a:rPr lang="kk-KZ" sz="1000" dirty="0" smtClean="0">
                          <a:solidFill>
                            <a:srgbClr val="C00000"/>
                          </a:solidFill>
                        </a:rPr>
                        <a:t>6,</a:t>
                      </a:r>
                      <a:r>
                        <a:rPr lang="en-US" sz="1000" dirty="0" smtClean="0">
                          <a:solidFill>
                            <a:srgbClr val="C00000"/>
                          </a:solidFill>
                        </a:rPr>
                        <a:t>8</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3,4</a:t>
                      </a:r>
                    </a:p>
                  </a:txBody>
                  <a:tcPr marL="9525" marR="9525" marT="9525" marB="0" anchor="b"/>
                </a:tc>
                <a:tc>
                  <a:txBody>
                    <a:bodyPr/>
                    <a:lstStyle/>
                    <a:p>
                      <a:r>
                        <a:rPr lang="kk-KZ" sz="1000" dirty="0" smtClean="0">
                          <a:solidFill>
                            <a:srgbClr val="C00000"/>
                          </a:solidFill>
                        </a:rPr>
                        <a:t>0,8</a:t>
                      </a:r>
                      <a:endParaRPr lang="ru-RU" sz="1000" dirty="0">
                        <a:solidFill>
                          <a:srgbClr val="C00000"/>
                        </a:solidFill>
                      </a:endParaRPr>
                    </a:p>
                  </a:txBody>
                  <a:tcPr marL="9525" marR="9525" marT="9525" marB="0" anchor="b"/>
                </a:tc>
                <a:extLst>
                  <a:ext uri="{0D108BD9-81ED-4DB2-BD59-A6C34878D82A}">
                    <a16:rowId xmlns:a16="http://schemas.microsoft.com/office/drawing/2014/main" val="10002"/>
                  </a:ext>
                </a:extLst>
              </a:tr>
              <a:tr h="130336">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Кардиологиялық</a:t>
                      </a:r>
                      <a:r>
                        <a:rPr lang="ru-RU" sz="1000" b="0" i="0" u="none" strike="noStrike" baseline="0"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325,5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335,9</a:t>
                      </a:r>
                      <a:endParaRPr lang="ru-RU" sz="1000" dirty="0">
                        <a:solidFill>
                          <a:srgbClr val="C00000"/>
                        </a:solidFill>
                      </a:endParaRPr>
                    </a:p>
                  </a:txBody>
                  <a:tcPr marL="9525" marR="9525" marT="9525" marB="0" anchor="b"/>
                </a:tc>
                <a:tc>
                  <a:txBody>
                    <a:bodyPr/>
                    <a:lstStyle/>
                    <a:p>
                      <a:r>
                        <a:rPr lang="kk-KZ" sz="1000" dirty="0" smtClean="0">
                          <a:solidFill>
                            <a:srgbClr val="C00000"/>
                          </a:solidFill>
                        </a:rPr>
                        <a:t>41,8</a:t>
                      </a:r>
                      <a:endParaRPr lang="ru-RU" sz="1000" dirty="0">
                        <a:solidFill>
                          <a:srgbClr val="C00000"/>
                        </a:solidFill>
                      </a:endParaRPr>
                    </a:p>
                  </a:txBody>
                  <a:tcPr marL="9525" marR="9525" marT="9525" marB="0" anchor="b"/>
                </a:tc>
                <a:tc>
                  <a:txBody>
                    <a:bodyPr/>
                    <a:lstStyle/>
                    <a:p>
                      <a:r>
                        <a:rPr lang="kk-KZ" sz="1000" dirty="0" smtClean="0">
                          <a:solidFill>
                            <a:srgbClr val="C00000"/>
                          </a:solidFill>
                        </a:rPr>
                        <a:t>43,5</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7,7</a:t>
                      </a:r>
                    </a:p>
                  </a:txBody>
                  <a:tcPr marL="9525" marR="9525" marT="9525" marB="0" anchor="b"/>
                </a:tc>
                <a:tc>
                  <a:txBody>
                    <a:bodyPr/>
                    <a:lstStyle/>
                    <a:p>
                      <a:r>
                        <a:rPr lang="kk-KZ" sz="1000" dirty="0" smtClean="0">
                          <a:solidFill>
                            <a:srgbClr val="C00000"/>
                          </a:solidFill>
                        </a:rPr>
                        <a:t>7,7</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1,3</a:t>
                      </a:r>
                    </a:p>
                  </a:txBody>
                  <a:tcPr marL="9525" marR="9525" marT="9525" marB="0" anchor="b"/>
                </a:tc>
                <a:tc>
                  <a:txBody>
                    <a:bodyPr/>
                    <a:lstStyle/>
                    <a:p>
                      <a:r>
                        <a:rPr lang="kk-KZ" sz="1000" dirty="0" smtClean="0">
                          <a:solidFill>
                            <a:srgbClr val="C00000"/>
                          </a:solidFill>
                        </a:rPr>
                        <a:t>0,9</a:t>
                      </a:r>
                      <a:endParaRPr lang="ru-RU" sz="1000" dirty="0">
                        <a:solidFill>
                          <a:srgbClr val="C00000"/>
                        </a:solidFill>
                      </a:endParaRPr>
                    </a:p>
                  </a:txBody>
                  <a:tcPr marL="9525" marR="9525" marT="9525" marB="0" anchor="b"/>
                </a:tc>
                <a:extLst>
                  <a:ext uri="{0D108BD9-81ED-4DB2-BD59-A6C34878D82A}">
                    <a16:rowId xmlns:a16="http://schemas.microsoft.com/office/drawing/2014/main" val="10003"/>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Эндокринологиялық</a:t>
                      </a:r>
                      <a:r>
                        <a:rPr lang="ru-RU" sz="1000" b="0" i="0" u="none" strike="noStrike" baseline="0"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237,3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23,7</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8,1</a:t>
                      </a:r>
                    </a:p>
                  </a:txBody>
                  <a:tcPr marL="9525" marR="9525" marT="9525" marB="0" anchor="b"/>
                </a:tc>
                <a:tc>
                  <a:txBody>
                    <a:bodyPr/>
                    <a:lstStyle/>
                    <a:p>
                      <a:r>
                        <a:rPr lang="kk-KZ" sz="1000" dirty="0" smtClean="0">
                          <a:solidFill>
                            <a:srgbClr val="C00000"/>
                          </a:solidFill>
                        </a:rPr>
                        <a:t>7,7</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1,4</a:t>
                      </a:r>
                      <a:endParaRPr lang="ru-RU" sz="1000" dirty="0">
                        <a:solidFill>
                          <a:srgbClr val="C00000"/>
                        </a:solidFill>
                      </a:endParaRPr>
                    </a:p>
                  </a:txBody>
                  <a:tcPr marL="9525" marR="9525" marT="9525" marB="0" anchor="b"/>
                </a:tc>
                <a:extLst>
                  <a:ext uri="{0D108BD9-81ED-4DB2-BD59-A6C34878D82A}">
                    <a16:rowId xmlns:a16="http://schemas.microsoft.com/office/drawing/2014/main" val="10004"/>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Хирургиялық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2</a:t>
                      </a:r>
                      <a:r>
                        <a:rPr lang="kk-KZ" sz="1000" dirty="0" smtClean="0">
                          <a:solidFill>
                            <a:srgbClr val="C00000"/>
                          </a:solidFill>
                        </a:rPr>
                        <a:t>60,9</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kk-KZ" sz="1000" dirty="0" smtClean="0">
                          <a:solidFill>
                            <a:srgbClr val="C00000"/>
                          </a:solidFill>
                        </a:rPr>
                        <a:t>56,7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44,1</a:t>
                      </a:r>
                      <a:endParaRPr lang="ru-RU" sz="1000" dirty="0">
                        <a:solidFill>
                          <a:srgbClr val="C00000"/>
                        </a:solidFill>
                      </a:endParaRPr>
                    </a:p>
                  </a:txBody>
                  <a:tcPr marL="9525" marR="9525" marT="9525" marB="0" anchor="b"/>
                </a:tc>
                <a:tc>
                  <a:txBody>
                    <a:bodyPr/>
                    <a:lstStyle/>
                    <a:p>
                      <a:r>
                        <a:rPr lang="en-US" sz="1000" dirty="0" smtClean="0">
                          <a:solidFill>
                            <a:srgbClr val="C00000"/>
                          </a:solidFill>
                        </a:rPr>
                        <a:t>3</a:t>
                      </a:r>
                      <a:r>
                        <a:rPr lang="kk-KZ" sz="1000" dirty="0" smtClean="0">
                          <a:solidFill>
                            <a:srgbClr val="C00000"/>
                          </a:solidFill>
                        </a:rPr>
                        <a:t>9,1</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6,6</a:t>
                      </a:r>
                    </a:p>
                  </a:txBody>
                  <a:tcPr marL="9525" marR="9525" marT="9525" marB="0" anchor="b"/>
                </a:tc>
                <a:tc>
                  <a:txBody>
                    <a:bodyPr/>
                    <a:lstStyle/>
                    <a:p>
                      <a:r>
                        <a:rPr lang="kk-KZ" sz="1000" dirty="0" smtClean="0">
                          <a:solidFill>
                            <a:srgbClr val="C00000"/>
                          </a:solidFill>
                        </a:rPr>
                        <a:t>6,9</a:t>
                      </a:r>
                      <a:endParaRPr lang="ru-RU" sz="1000" dirty="0">
                        <a:solidFill>
                          <a:srgbClr val="C00000"/>
                        </a:solidFill>
                      </a:endParaRPr>
                    </a:p>
                  </a:txBody>
                  <a:tcPr marL="9525" marR="9525" marT="9525" marB="0" anchor="b"/>
                </a:tc>
                <a:tc>
                  <a:txBody>
                    <a:bodyPr/>
                    <a:lstStyle/>
                    <a:p>
                      <a:pPr algn="l" fontAlgn="ctr"/>
                      <a:r>
                        <a:rPr lang="ru-RU" sz="800" b="0" i="0" u="none" strike="noStrike">
                          <a:solidFill>
                            <a:srgbClr val="FF0000"/>
                          </a:solidFill>
                          <a:latin typeface="Times New Roman"/>
                        </a:rPr>
                        <a:t>78,22</a:t>
                      </a:r>
                    </a:p>
                  </a:txBody>
                  <a:tcPr marL="9525" marR="9525" marT="9525" marB="0" anchor="ctr"/>
                </a:tc>
                <a:tc>
                  <a:txBody>
                    <a:bodyPr/>
                    <a:lstStyle/>
                    <a:p>
                      <a:r>
                        <a:rPr lang="kk-KZ" sz="1000" dirty="0" smtClean="0">
                          <a:solidFill>
                            <a:srgbClr val="C00000"/>
                          </a:solidFill>
                        </a:rPr>
                        <a:t>76,66</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1,1</a:t>
                      </a: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7</a:t>
                      </a:r>
                      <a:endParaRPr lang="ru-RU" sz="1000" dirty="0">
                        <a:solidFill>
                          <a:srgbClr val="C00000"/>
                        </a:solidFill>
                      </a:endParaRPr>
                    </a:p>
                  </a:txBody>
                  <a:tcPr marL="9525" marR="9525" marT="9525" marB="0" anchor="b"/>
                </a:tc>
                <a:extLst>
                  <a:ext uri="{0D108BD9-81ED-4DB2-BD59-A6C34878D82A}">
                    <a16:rowId xmlns:a16="http://schemas.microsoft.com/office/drawing/2014/main" val="10005"/>
                  </a:ext>
                </a:extLst>
              </a:tr>
              <a:tr h="195376">
                <a:tc>
                  <a:txBody>
                    <a:bodyPr/>
                    <a:lstStyle/>
                    <a:p>
                      <a:pPr algn="l" fontAlgn="t"/>
                      <a:r>
                        <a:rPr lang="ru-RU" sz="1000" b="1" i="0" u="none" strike="noStrike" dirty="0" smtClean="0">
                          <a:solidFill>
                            <a:schemeClr val="tx1"/>
                          </a:solidFill>
                          <a:latin typeface="Times New Roman" pitchFamily="18" charset="0"/>
                          <a:cs typeface="Times New Roman" pitchFamily="18" charset="0"/>
                        </a:rPr>
                        <a:t>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Хирургиялық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237,3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244,3</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42,3</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5,7</a:t>
                      </a:r>
                    </a:p>
                  </a:txBody>
                  <a:tcPr marL="9525" marR="9525" marT="9525" marB="0" anchor="b"/>
                </a:tc>
                <a:tc>
                  <a:txBody>
                    <a:bodyPr/>
                    <a:lstStyle/>
                    <a:p>
                      <a:r>
                        <a:rPr lang="kk-KZ" sz="1000" dirty="0" smtClean="0">
                          <a:solidFill>
                            <a:srgbClr val="C00000"/>
                          </a:solidFill>
                        </a:rPr>
                        <a:t>5,8</a:t>
                      </a:r>
                      <a:endParaRPr lang="ru-RU" sz="1000" dirty="0">
                        <a:solidFill>
                          <a:srgbClr val="C00000"/>
                        </a:solidFill>
                      </a:endParaRPr>
                    </a:p>
                  </a:txBody>
                  <a:tcPr marL="9525" marR="9525" marT="9525" marB="0" anchor="b"/>
                </a:tc>
                <a:tc>
                  <a:txBody>
                    <a:bodyPr/>
                    <a:lstStyle/>
                    <a:p>
                      <a:pPr algn="l" fontAlgn="ctr"/>
                      <a:r>
                        <a:rPr lang="ru-RU" sz="800" b="0" i="0" u="none" strike="noStrike">
                          <a:solidFill>
                            <a:srgbClr val="FF0000"/>
                          </a:solidFill>
                          <a:latin typeface="Times New Roman"/>
                        </a:rPr>
                        <a:t>96,03</a:t>
                      </a:r>
                    </a:p>
                  </a:txBody>
                  <a:tcPr marL="9525" marR="9525" marT="9525" marB="0" anchor="ctr"/>
                </a:tc>
                <a:tc>
                  <a:txBody>
                    <a:bodyPr/>
                    <a:lstStyle/>
                    <a:p>
                      <a:r>
                        <a:rPr lang="kk-KZ" sz="1000" dirty="0" smtClean="0">
                          <a:solidFill>
                            <a:srgbClr val="C00000"/>
                          </a:solidFill>
                        </a:rPr>
                        <a:t>90,48</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6"/>
                  </a:ext>
                </a:extLst>
              </a:tr>
              <a:tr h="228122">
                <a:tc>
                  <a:txBody>
                    <a:bodyPr/>
                    <a:lstStyle/>
                    <a:p>
                      <a:pPr algn="l" fontAlgn="t"/>
                      <a:r>
                        <a:rPr lang="ru-RU" sz="1000" b="1" i="0" u="none" strike="noStrike" dirty="0" smtClean="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проктология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145,0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19,5</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7,3</a:t>
                      </a:r>
                    </a:p>
                  </a:txBody>
                  <a:tcPr marL="9525" marR="9525" marT="9525" marB="0" anchor="b"/>
                </a:tc>
                <a:tc>
                  <a:txBody>
                    <a:bodyPr/>
                    <a:lstStyle/>
                    <a:p>
                      <a:r>
                        <a:rPr lang="kk-KZ" sz="1000" dirty="0" smtClean="0">
                          <a:solidFill>
                            <a:srgbClr val="C00000"/>
                          </a:solidFill>
                        </a:rPr>
                        <a:t>8,1</a:t>
                      </a:r>
                      <a:endParaRPr lang="ru-RU" sz="1000" dirty="0">
                        <a:solidFill>
                          <a:srgbClr val="C00000"/>
                        </a:solidFill>
                      </a:endParaRPr>
                    </a:p>
                  </a:txBody>
                  <a:tcPr marL="9525" marR="9525" marT="9525" marB="0" anchor="b"/>
                </a:tc>
                <a:tc>
                  <a:txBody>
                    <a:bodyPr/>
                    <a:lstStyle/>
                    <a:p>
                      <a:pPr algn="l" fontAlgn="ctr"/>
                      <a:r>
                        <a:rPr lang="ru-RU" sz="800" b="0" i="0" u="none" strike="noStrike">
                          <a:solidFill>
                            <a:srgbClr val="FF0000"/>
                          </a:solidFill>
                          <a:latin typeface="Times New Roman"/>
                        </a:rPr>
                        <a:t>60,00</a:t>
                      </a:r>
                    </a:p>
                  </a:txBody>
                  <a:tcPr marL="9525" marR="9525" marT="9525" marB="0" anchor="ctr"/>
                </a:tc>
                <a:tc>
                  <a:txBody>
                    <a:bodyPr/>
                    <a:lstStyle/>
                    <a:p>
                      <a:r>
                        <a:rPr lang="kk-KZ" sz="1000" dirty="0" smtClean="0">
                          <a:solidFill>
                            <a:srgbClr val="C00000"/>
                          </a:solidFill>
                        </a:rPr>
                        <a:t>152,56</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7"/>
                  </a:ext>
                </a:extLst>
              </a:tr>
              <a:tr h="187830">
                <a:tc>
                  <a:txBody>
                    <a:bodyPr/>
                    <a:lstStyle/>
                    <a:p>
                      <a:pPr algn="l" fontAlgn="t"/>
                      <a:r>
                        <a:rPr lang="kk-KZ" sz="1000" b="1" i="0" u="none" strike="noStrike" dirty="0" smtClean="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Нейрохирургия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389,5</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53,0</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7,4</a:t>
                      </a: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pPr algn="l" fontAlgn="ctr"/>
                      <a:r>
                        <a:rPr lang="ru-RU" sz="800" b="0" i="0" u="none" strike="noStrike">
                          <a:solidFill>
                            <a:srgbClr val="FF0000"/>
                          </a:solidFill>
                          <a:latin typeface="Times New Roman"/>
                        </a:rPr>
                        <a:t>9,26</a:t>
                      </a:r>
                    </a:p>
                  </a:txBody>
                  <a:tcPr marL="9525" marR="9525" marT="9525" marB="0" anchor="ctr"/>
                </a:tc>
                <a:tc>
                  <a:txBody>
                    <a:bodyPr/>
                    <a:lstStyle/>
                    <a:p>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1,8</a:t>
                      </a: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27"/>
                  </a:ext>
                </a:extLst>
              </a:tr>
              <a:tr h="233252">
                <a:tc>
                  <a:txBody>
                    <a:bodyPr/>
                    <a:lstStyle/>
                    <a:p>
                      <a:pPr algn="l" fontAlgn="t"/>
                      <a:r>
                        <a:rPr lang="kk-KZ" sz="1000" b="1" i="0" u="none" strike="noStrike" dirty="0" smtClean="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Нейрохирургия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277,0</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48,0</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5,8</a:t>
                      </a: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pPr algn="l" fontAlgn="ctr"/>
                      <a:r>
                        <a:rPr lang="ru-RU" sz="800" b="0" i="0" u="none" strike="noStrike">
                          <a:solidFill>
                            <a:srgbClr val="FF0000"/>
                          </a:solidFill>
                          <a:latin typeface="Times New Roman"/>
                        </a:rPr>
                        <a:t>4,08</a:t>
                      </a:r>
                    </a:p>
                  </a:txBody>
                  <a:tcPr marL="9525" marR="9525" marT="9525" marB="0" anchor="ctr"/>
                </a:tc>
                <a:tc>
                  <a:txBody>
                    <a:bodyPr/>
                    <a:lstStyle/>
                    <a:p>
                      <a:endParaRPr lang="ru-RU" sz="1000" dirty="0">
                        <a:solidFill>
                          <a:srgbClr val="C00000"/>
                        </a:solidFill>
                      </a:endParaRPr>
                    </a:p>
                  </a:txBody>
                  <a:tcPr marL="9525" marR="9525" marT="9525" marB="0" anchor="b"/>
                </a:tc>
                <a:tc>
                  <a:txBody>
                    <a:bodyPr/>
                    <a:lstStyle/>
                    <a:p>
                      <a:pPr algn="l" fontAlgn="b"/>
                      <a:r>
                        <a:rPr lang="ru-RU" sz="1000" b="0" i="0" u="none" strike="noStrike" dirty="0">
                          <a:solidFill>
                            <a:srgbClr val="FF0000"/>
                          </a:solidFill>
                          <a:latin typeface="Times New Roman"/>
                        </a:rPr>
                        <a:t> </a:t>
                      </a: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28"/>
                  </a:ext>
                </a:extLst>
              </a:tr>
              <a:tr h="176438">
                <a:tc>
                  <a:txBody>
                    <a:bodyPr/>
                    <a:lstStyle/>
                    <a:p>
                      <a:pPr algn="l" fontAlgn="t"/>
                      <a:r>
                        <a:rPr lang="kk-KZ" sz="1000" b="1" i="0" u="none" strike="noStrike" dirty="0" smtClean="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a:t>
                      </a:r>
                      <a:r>
                        <a:rPr lang="ru-RU" sz="1000" b="0" i="0" u="none" strike="noStrike" dirty="0" err="1" smtClean="0">
                          <a:solidFill>
                            <a:srgbClr val="FF0000"/>
                          </a:solidFill>
                          <a:latin typeface="Times New Roman"/>
                        </a:rPr>
                        <a:t>Іріңді</a:t>
                      </a:r>
                      <a:r>
                        <a:rPr lang="ru-RU" sz="1000" b="0" i="0" u="none" strike="noStrike" baseline="0" dirty="0" err="1" smtClean="0">
                          <a:solidFill>
                            <a:srgbClr val="FF0000"/>
                          </a:solidFill>
                          <a:latin typeface="Times New Roman"/>
                        </a:rPr>
                        <a:t> </a:t>
                      </a:r>
                      <a:r>
                        <a:rPr lang="ru-RU" sz="1000" b="0" i="0" u="none" strike="noStrike" baseline="0" dirty="0" smtClean="0">
                          <a:solidFill>
                            <a:srgbClr val="FF0000"/>
                          </a:solidFill>
                          <a:latin typeface="Times New Roman"/>
                        </a:rPr>
                        <a:t>хирургия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40,0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244,5</a:t>
                      </a:r>
                      <a:endParaRPr lang="ru-RU" sz="1000" dirty="0">
                        <a:solidFill>
                          <a:srgbClr val="C00000"/>
                        </a:solidFill>
                      </a:endParaRPr>
                    </a:p>
                  </a:txBody>
                  <a:tcPr marL="9525" marR="9525" marT="9525" marB="0" anchor="b"/>
                </a:tc>
                <a:tc>
                  <a:txBody>
                    <a:bodyPr/>
                    <a:lstStyle/>
                    <a:p>
                      <a:r>
                        <a:rPr lang="kk-KZ" sz="1000" dirty="0" smtClean="0">
                          <a:solidFill>
                            <a:srgbClr val="C00000"/>
                          </a:solidFill>
                        </a:rPr>
                        <a:t>63,5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35,5</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6,3</a:t>
                      </a:r>
                    </a:p>
                  </a:txBody>
                  <a:tcPr marL="9525" marR="9525" marT="9525" marB="0" anchor="b"/>
                </a:tc>
                <a:tc>
                  <a:txBody>
                    <a:bodyPr/>
                    <a:lstStyle/>
                    <a:p>
                      <a:r>
                        <a:rPr lang="kk-KZ" sz="1000" dirty="0" smtClean="0">
                          <a:solidFill>
                            <a:srgbClr val="C00000"/>
                          </a:solidFill>
                        </a:rPr>
                        <a:t>6,9</a:t>
                      </a:r>
                      <a:endParaRPr lang="ru-RU" sz="1000" dirty="0">
                        <a:solidFill>
                          <a:srgbClr val="C00000"/>
                        </a:solidFill>
                      </a:endParaRPr>
                    </a:p>
                  </a:txBody>
                  <a:tcPr marL="9525" marR="9525" marT="9525" marB="0" anchor="b"/>
                </a:tc>
                <a:tc>
                  <a:txBody>
                    <a:bodyPr/>
                    <a:lstStyle/>
                    <a:p>
                      <a:pPr algn="l" fontAlgn="ctr"/>
                      <a:r>
                        <a:rPr lang="ru-RU" sz="800" b="0" i="0" u="none" strike="noStrike">
                          <a:solidFill>
                            <a:srgbClr val="FF0000"/>
                          </a:solidFill>
                          <a:latin typeface="Times New Roman"/>
                        </a:rPr>
                        <a:t>98,43</a:t>
                      </a:r>
                    </a:p>
                  </a:txBody>
                  <a:tcPr marL="9525" marR="9525" marT="9525" marB="0" anchor="ctr"/>
                </a:tc>
                <a:tc>
                  <a:txBody>
                    <a:bodyPr/>
                    <a:lstStyle/>
                    <a:p>
                      <a:r>
                        <a:rPr lang="kk-KZ" sz="1000" dirty="0" smtClean="0">
                          <a:solidFill>
                            <a:srgbClr val="C00000"/>
                          </a:solidFill>
                        </a:rPr>
                        <a:t>93,06</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8"/>
                  </a:ext>
                </a:extLst>
              </a:tr>
              <a:tr h="129527">
                <a:tc>
                  <a:txBody>
                    <a:bodyPr/>
                    <a:lstStyle/>
                    <a:p>
                      <a:pPr algn="l" fontAlgn="t"/>
                      <a:r>
                        <a:rPr lang="kk-KZ" sz="1000" b="1" i="0" u="none" strike="noStrike" dirty="0" smtClean="0">
                          <a:solidFill>
                            <a:schemeClr val="tx1"/>
                          </a:solidFill>
                          <a:latin typeface="Times New Roman" pitchFamily="18" charset="0"/>
                          <a:cs typeface="Times New Roman" pitchFamily="18" charset="0"/>
                        </a:rPr>
                        <a:t>10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a:t>
                      </a:r>
                      <a:r>
                        <a:rPr lang="kk-KZ" sz="1000" b="0" i="0" u="none" strike="noStrike" baseline="0" dirty="0" smtClean="0">
                          <a:solidFill>
                            <a:srgbClr val="FF0000"/>
                          </a:solidFill>
                          <a:latin typeface="Times New Roman"/>
                        </a:rPr>
                        <a:t>-сырқат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298,1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370,4</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40,2</a:t>
                      </a:r>
                      <a:endParaRPr lang="ru-RU" sz="1000" dirty="0">
                        <a:solidFill>
                          <a:srgbClr val="C00000"/>
                        </a:solidFill>
                      </a:endParaRPr>
                    </a:p>
                  </a:txBody>
                  <a:tcPr marL="9525" marR="9525" marT="9525" marB="0" anchor="b"/>
                </a:tc>
                <a:tc>
                  <a:txBody>
                    <a:bodyPr/>
                    <a:lstStyle/>
                    <a:p>
                      <a:r>
                        <a:rPr lang="kk-KZ" sz="1000" dirty="0" smtClean="0">
                          <a:solidFill>
                            <a:srgbClr val="C00000"/>
                          </a:solidFill>
                        </a:rPr>
                        <a:t>48,1</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8,1</a:t>
                      </a:r>
                    </a:p>
                  </a:txBody>
                  <a:tcPr marL="9525" marR="9525" marT="9525" marB="0" anchor="b"/>
                </a:tc>
                <a:tc>
                  <a:txBody>
                    <a:bodyPr/>
                    <a:lstStyle/>
                    <a:p>
                      <a:r>
                        <a:rPr lang="en-US" sz="1000" dirty="0" smtClean="0">
                          <a:solidFill>
                            <a:srgbClr val="C00000"/>
                          </a:solidFill>
                        </a:rPr>
                        <a:t>7.</a:t>
                      </a:r>
                      <a:r>
                        <a:rPr lang="ru-RU" sz="1000" dirty="0" smtClean="0">
                          <a:solidFill>
                            <a:srgbClr val="C00000"/>
                          </a:solidFill>
                        </a:rPr>
                        <a:t>8</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25,09</a:t>
                      </a:r>
                    </a:p>
                  </a:txBody>
                  <a:tcPr marL="9525" marR="9525" marT="9525" marB="0" anchor="b"/>
                </a:tc>
                <a:tc>
                  <a:txBody>
                    <a:bodyPr/>
                    <a:lstStyle/>
                    <a:p>
                      <a:r>
                        <a:rPr lang="ru-RU" sz="1000" dirty="0" smtClean="0">
                          <a:solidFill>
                            <a:srgbClr val="C00000"/>
                          </a:solidFill>
                        </a:rPr>
                        <a:t>10,25</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1,2</a:t>
                      </a:r>
                    </a:p>
                  </a:txBody>
                  <a:tcPr marL="9525" marR="9525" marT="9525" marB="0" anchor="b"/>
                </a:tc>
                <a:tc>
                  <a:txBody>
                    <a:bodyPr/>
                    <a:lstStyle/>
                    <a:p>
                      <a:r>
                        <a:rPr lang="kk-KZ" sz="1000" dirty="0" smtClean="0">
                          <a:solidFill>
                            <a:srgbClr val="C00000"/>
                          </a:solidFill>
                        </a:rPr>
                        <a:t>0,6</a:t>
                      </a:r>
                      <a:endParaRPr lang="ru-RU" sz="1000" dirty="0">
                        <a:solidFill>
                          <a:srgbClr val="C00000"/>
                        </a:solidFill>
                      </a:endParaRPr>
                    </a:p>
                  </a:txBody>
                  <a:tcPr marL="9525" marR="9525" marT="9525" marB="0" anchor="b"/>
                </a:tc>
                <a:extLst>
                  <a:ext uri="{0D108BD9-81ED-4DB2-BD59-A6C34878D82A}">
                    <a16:rowId xmlns:a16="http://schemas.microsoft.com/office/drawing/2014/main" val="10009"/>
                  </a:ext>
                </a:extLst>
              </a:tr>
              <a:tr h="214314">
                <a:tc>
                  <a:txBody>
                    <a:bodyPr/>
                    <a:lstStyle/>
                    <a:p>
                      <a:pPr algn="l" fontAlgn="t"/>
                      <a:r>
                        <a:rPr lang="kk-KZ" sz="1000" b="1" i="0" u="none" strike="noStrike" dirty="0" smtClean="0">
                          <a:solidFill>
                            <a:schemeClr val="tx1"/>
                          </a:solidFill>
                          <a:latin typeface="Times New Roman" pitchFamily="18" charset="0"/>
                          <a:cs typeface="Times New Roman" pitchFamily="18" charset="0"/>
                        </a:rPr>
                        <a:t>11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166,6</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234,6</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26,2</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37,5</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6,6</a:t>
                      </a:r>
                    </a:p>
                  </a:txBody>
                  <a:tcPr marL="9525" marR="9525" marT="9525" marB="0" anchor="b"/>
                </a:tc>
                <a:tc>
                  <a:txBody>
                    <a:bodyPr/>
                    <a:lstStyle/>
                    <a:p>
                      <a:r>
                        <a:rPr lang="kk-KZ" sz="1000" dirty="0" smtClean="0">
                          <a:solidFill>
                            <a:srgbClr val="C00000"/>
                          </a:solidFill>
                        </a:rPr>
                        <a:t>6,1</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24,2</a:t>
                      </a:r>
                    </a:p>
                  </a:txBody>
                  <a:tcPr marL="9525" marR="9525" marT="9525" marB="0" anchor="b"/>
                </a:tc>
                <a:tc>
                  <a:txBody>
                    <a:bodyPr/>
                    <a:lstStyle/>
                    <a:p>
                      <a:r>
                        <a:rPr lang="kk-KZ" sz="1000" dirty="0" smtClean="0">
                          <a:solidFill>
                            <a:srgbClr val="C00000"/>
                          </a:solidFill>
                        </a:rPr>
                        <a:t>20,10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0,7</a:t>
                      </a: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0"/>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373,9</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kk-KZ" sz="1000" dirty="0" smtClean="0">
                          <a:solidFill>
                            <a:srgbClr val="C00000"/>
                          </a:solidFill>
                        </a:rPr>
                        <a:t>91,0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56,8</a:t>
                      </a:r>
                      <a:endParaRPr lang="ru-RU" sz="1000" dirty="0">
                        <a:solidFill>
                          <a:srgbClr val="C00000"/>
                        </a:solidFill>
                      </a:endParaRPr>
                    </a:p>
                  </a:txBody>
                  <a:tcPr marL="9525" marR="9525" marT="9525" marB="0" anchor="b"/>
                </a:tc>
                <a:tc>
                  <a:txBody>
                    <a:bodyPr/>
                    <a:lstStyle/>
                    <a:p>
                      <a:r>
                        <a:rPr lang="en-US" sz="1000" dirty="0" smtClean="0">
                          <a:solidFill>
                            <a:srgbClr val="C00000"/>
                          </a:solidFill>
                        </a:rPr>
                        <a:t>4</a:t>
                      </a:r>
                      <a:r>
                        <a:rPr lang="kk-KZ" sz="1000" dirty="0" smtClean="0">
                          <a:solidFill>
                            <a:srgbClr val="C00000"/>
                          </a:solidFill>
                        </a:rPr>
                        <a:t>7,4</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6,6</a:t>
                      </a:r>
                    </a:p>
                  </a:txBody>
                  <a:tcPr marL="9525" marR="9525" marT="9525" marB="0" anchor="b"/>
                </a:tc>
                <a:tc>
                  <a:txBody>
                    <a:bodyPr/>
                    <a:lstStyle/>
                    <a:p>
                      <a:r>
                        <a:rPr lang="en-US" sz="1000" dirty="0" smtClean="0">
                          <a:solidFill>
                            <a:srgbClr val="C00000"/>
                          </a:solidFill>
                        </a:rPr>
                        <a:t>6.</a:t>
                      </a:r>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pPr algn="l" fontAlgn="ctr"/>
                      <a:r>
                        <a:rPr lang="ru-RU" sz="800" b="0" i="0" u="none" strike="noStrike">
                          <a:solidFill>
                            <a:srgbClr val="FF0000"/>
                          </a:solidFill>
                          <a:latin typeface="Times New Roman"/>
                        </a:rPr>
                        <a:t>17,97</a:t>
                      </a:r>
                    </a:p>
                  </a:txBody>
                  <a:tcPr marL="9525" marR="9525" marT="9525" marB="0" anchor="ctr"/>
                </a:tc>
                <a:tc>
                  <a:txBody>
                    <a:bodyPr/>
                    <a:lstStyle/>
                    <a:p>
                      <a:r>
                        <a:rPr lang="kk-KZ" sz="1000" dirty="0" smtClean="0">
                          <a:solidFill>
                            <a:srgbClr val="C00000"/>
                          </a:solidFill>
                        </a:rPr>
                        <a:t>10,15</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0,2</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1"/>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237,0</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kk-KZ" sz="1000" dirty="0" smtClean="0">
                          <a:solidFill>
                            <a:srgbClr val="C00000"/>
                          </a:solidFill>
                        </a:rPr>
                        <a:t>60,0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41,5</a:t>
                      </a:r>
                      <a:endParaRPr lang="ru-RU" sz="1000" dirty="0">
                        <a:solidFill>
                          <a:srgbClr val="C00000"/>
                        </a:solidFill>
                      </a:endParaRPr>
                    </a:p>
                  </a:txBody>
                  <a:tcPr marL="9525" marR="9525" marT="9525" marB="0" anchor="b"/>
                </a:tc>
                <a:tc>
                  <a:txBody>
                    <a:bodyPr/>
                    <a:lstStyle/>
                    <a:p>
                      <a:r>
                        <a:rPr lang="kk-KZ" sz="1000" dirty="0" smtClean="0">
                          <a:solidFill>
                            <a:srgbClr val="C00000"/>
                          </a:solidFill>
                        </a:rPr>
                        <a:t>44,5</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5,6</a:t>
                      </a:r>
                    </a:p>
                  </a:txBody>
                  <a:tcPr marL="9525" marR="9525" marT="9525" marB="0" anchor="b"/>
                </a:tc>
                <a:tc>
                  <a:txBody>
                    <a:bodyPr/>
                    <a:lstStyle/>
                    <a:p>
                      <a:r>
                        <a:rPr lang="kk-KZ" sz="1000" dirty="0" smtClean="0">
                          <a:solidFill>
                            <a:srgbClr val="C00000"/>
                          </a:solidFill>
                        </a:rPr>
                        <a:t>5,8</a:t>
                      </a:r>
                      <a:endParaRPr lang="ru-RU" sz="1000" dirty="0">
                        <a:solidFill>
                          <a:srgbClr val="C00000"/>
                        </a:solidFill>
                      </a:endParaRPr>
                    </a:p>
                  </a:txBody>
                  <a:tcPr marL="9525" marR="9525" marT="9525" marB="0" anchor="b"/>
                </a:tc>
                <a:tc>
                  <a:txBody>
                    <a:bodyPr/>
                    <a:lstStyle/>
                    <a:p>
                      <a:pPr algn="l" fontAlgn="ctr"/>
                      <a:r>
                        <a:rPr lang="ru-RU" sz="800" b="0" i="0" u="none" strike="noStrike">
                          <a:solidFill>
                            <a:srgbClr val="FF0000"/>
                          </a:solidFill>
                          <a:latin typeface="Times New Roman"/>
                        </a:rPr>
                        <a:t>59,52</a:t>
                      </a:r>
                    </a:p>
                  </a:txBody>
                  <a:tcPr marL="9525" marR="9525" marT="9525" marB="0" anchor="ctr"/>
                </a:tc>
                <a:tc>
                  <a:txBody>
                    <a:bodyPr/>
                    <a:lstStyle/>
                    <a:p>
                      <a:r>
                        <a:rPr lang="kk-KZ" sz="1000" dirty="0" smtClean="0">
                          <a:solidFill>
                            <a:srgbClr val="C00000"/>
                          </a:solidFill>
                        </a:rPr>
                        <a:t>63,04</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2"/>
                  </a:ext>
                </a:extLst>
              </a:tr>
              <a:tr h="116748">
                <a:tc>
                  <a:txBody>
                    <a:bodyPr/>
                    <a:lstStyle/>
                    <a:p>
                      <a:pPr algn="l" fontAlgn="t"/>
                      <a:r>
                        <a:rPr lang="ru-RU" sz="1000" b="1" i="0" u="none" strike="noStrike" dirty="0" smtClean="0">
                          <a:solidFill>
                            <a:schemeClr val="tx1"/>
                          </a:solidFill>
                          <a:latin typeface="Times New Roman" pitchFamily="18" charset="0"/>
                          <a:cs typeface="Times New Roman" pitchFamily="18" charset="0"/>
                        </a:rPr>
                        <a:t>14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Босану</a:t>
                      </a:r>
                      <a:r>
                        <a:rPr lang="kk-KZ" sz="1000" b="0" i="0" u="none" strike="noStrike" baseline="0" dirty="0" smtClean="0">
                          <a:solidFill>
                            <a:srgbClr val="FF0000"/>
                          </a:solidFill>
                          <a:latin typeface="Times New Roman"/>
                        </a:rPr>
                        <a:t> бөлімі</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217,3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40,8</a:t>
                      </a:r>
                      <a:endParaRPr lang="ru-RU" sz="1000" dirty="0">
                        <a:solidFill>
                          <a:srgbClr val="C00000"/>
                        </a:solidFill>
                      </a:endParaRPr>
                    </a:p>
                  </a:txBody>
                  <a:tcPr marL="9525" marR="9525" marT="9525" marB="0" anchor="b"/>
                </a:tc>
                <a:tc>
                  <a:txBody>
                    <a:bodyPr/>
                    <a:lstStyle/>
                    <a:p>
                      <a:r>
                        <a:rPr lang="kk-KZ" sz="1000" dirty="0" smtClean="0">
                          <a:solidFill>
                            <a:srgbClr val="C00000"/>
                          </a:solidFill>
                        </a:rPr>
                        <a:t>55,3</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4,1</a:t>
                      </a:r>
                    </a:p>
                  </a:txBody>
                  <a:tcPr marL="9525" marR="9525" marT="9525" marB="0" anchor="b"/>
                </a:tc>
                <a:tc>
                  <a:txBody>
                    <a:bodyPr/>
                    <a:lstStyle/>
                    <a:p>
                      <a:r>
                        <a:rPr lang="kk-KZ" sz="1000" dirty="0" smtClean="0">
                          <a:solidFill>
                            <a:srgbClr val="C00000"/>
                          </a:solidFill>
                        </a:rPr>
                        <a:t>4,3</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21,4</a:t>
                      </a:r>
                    </a:p>
                  </a:txBody>
                  <a:tcPr marL="9525" marR="9525" marT="9525" marB="0" anchor="b"/>
                </a:tc>
                <a:tc>
                  <a:txBody>
                    <a:bodyPr/>
                    <a:lstStyle/>
                    <a:p>
                      <a:r>
                        <a:rPr lang="ru-RU" sz="1000" dirty="0" smtClean="0">
                          <a:solidFill>
                            <a:srgbClr val="C00000"/>
                          </a:solidFill>
                        </a:rPr>
                        <a:t>1</a:t>
                      </a:r>
                      <a:r>
                        <a:rPr lang="en-US" sz="1000" dirty="0" smtClean="0">
                          <a:solidFill>
                            <a:srgbClr val="C00000"/>
                          </a:solidFill>
                        </a:rPr>
                        <a:t>8.</a:t>
                      </a:r>
                      <a:r>
                        <a:rPr lang="kk-KZ" sz="1000" dirty="0" smtClean="0">
                          <a:solidFill>
                            <a:srgbClr val="C00000"/>
                          </a:solidFill>
                        </a:rPr>
                        <a:t>8</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3"/>
                  </a:ext>
                </a:extLst>
              </a:tr>
              <a:tr h="170847">
                <a:tc>
                  <a:txBody>
                    <a:bodyPr/>
                    <a:lstStyle/>
                    <a:p>
                      <a:pPr algn="l" fontAlgn="t"/>
                      <a:r>
                        <a:rPr lang="ru-RU" sz="1000" b="1" i="0" u="none" strike="noStrike" dirty="0" smtClean="0">
                          <a:solidFill>
                            <a:schemeClr val="tx1"/>
                          </a:solidFill>
                          <a:latin typeface="Times New Roman" pitchFamily="18" charset="0"/>
                          <a:cs typeface="Times New Roman" pitchFamily="18" charset="0"/>
                        </a:rPr>
                        <a:t>15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 </a:t>
                      </a:r>
                      <a:r>
                        <a:rPr lang="ru-RU" sz="1000" b="0" i="0" u="none" strike="noStrike" dirty="0" smtClean="0">
                          <a:solidFill>
                            <a:srgbClr val="FF0000"/>
                          </a:solidFill>
                          <a:latin typeface="Times New Roman"/>
                        </a:rPr>
                        <a:t>патология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190,5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360,6</a:t>
                      </a:r>
                      <a:endParaRPr lang="ru-RU" sz="1000" dirty="0">
                        <a:solidFill>
                          <a:srgbClr val="C00000"/>
                        </a:solidFill>
                      </a:endParaRPr>
                    </a:p>
                  </a:txBody>
                  <a:tcPr marL="9525" marR="9525" marT="9525" marB="0" anchor="b"/>
                </a:tc>
                <a:tc>
                  <a:txBody>
                    <a:bodyPr/>
                    <a:lstStyle/>
                    <a:p>
                      <a:r>
                        <a:rPr lang="kk-KZ" sz="1000" dirty="0" smtClean="0">
                          <a:solidFill>
                            <a:srgbClr val="C00000"/>
                          </a:solidFill>
                        </a:rPr>
                        <a:t>64,1</a:t>
                      </a:r>
                      <a:endParaRPr lang="ru-RU" sz="1000" dirty="0">
                        <a:solidFill>
                          <a:srgbClr val="C00000"/>
                        </a:solidFill>
                      </a:endParaRPr>
                    </a:p>
                  </a:txBody>
                  <a:tcPr marL="9525" marR="9525" marT="9525" marB="0" anchor="b"/>
                </a:tc>
                <a:tc>
                  <a:txBody>
                    <a:bodyPr/>
                    <a:lstStyle/>
                    <a:p>
                      <a:r>
                        <a:rPr lang="kk-KZ" sz="1000" dirty="0" smtClean="0">
                          <a:solidFill>
                            <a:srgbClr val="C00000"/>
                          </a:solidFill>
                        </a:rPr>
                        <a:t>83,1</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4,4</a:t>
                      </a:r>
                    </a:p>
                  </a:txBody>
                  <a:tcPr marL="9525" marR="9525" marT="9525" marB="0" anchor="b"/>
                </a:tc>
                <a:tc>
                  <a:txBody>
                    <a:bodyPr/>
                    <a:lstStyle/>
                    <a:p>
                      <a:r>
                        <a:rPr lang="kk-KZ" sz="1000" dirty="0" smtClean="0">
                          <a:solidFill>
                            <a:srgbClr val="C00000"/>
                          </a:solidFill>
                        </a:rPr>
                        <a:t>5,2</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4"/>
                  </a:ext>
                </a:extLst>
              </a:tr>
              <a:tr h="144016">
                <a:tc>
                  <a:txBody>
                    <a:bodyPr/>
                    <a:lstStyle/>
                    <a:p>
                      <a:pPr algn="l" fontAlgn="t"/>
                      <a:r>
                        <a:rPr lang="ru-RU" sz="1000" b="1" i="0" u="none" strike="noStrike" dirty="0" smtClean="0">
                          <a:solidFill>
                            <a:schemeClr val="tx1"/>
                          </a:solidFill>
                          <a:latin typeface="Times New Roman" pitchFamily="18" charset="0"/>
                          <a:cs typeface="Times New Roman" pitchFamily="18" charset="0"/>
                        </a:rPr>
                        <a:t>16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Гинекология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334,1</a:t>
                      </a:r>
                      <a:endParaRPr lang="ru-RU" sz="1000" dirty="0">
                        <a:solidFill>
                          <a:srgbClr val="C00000"/>
                        </a:solidFill>
                      </a:endParaRPr>
                    </a:p>
                  </a:txBody>
                  <a:tcPr marL="9525" marR="9525" marT="9525" marB="0" anchor="b"/>
                </a:tc>
                <a:tc>
                  <a:txBody>
                    <a:bodyPr/>
                    <a:lstStyle/>
                    <a:p>
                      <a:r>
                        <a:rPr lang="ru-RU" sz="1000" dirty="0" smtClean="0">
                          <a:solidFill>
                            <a:srgbClr val="C00000"/>
                          </a:solidFill>
                        </a:rPr>
                        <a:t>309,7</a:t>
                      </a:r>
                      <a:endParaRPr lang="ru-RU" sz="1000" dirty="0">
                        <a:solidFill>
                          <a:srgbClr val="C00000"/>
                        </a:solidFill>
                      </a:endParaRPr>
                    </a:p>
                  </a:txBody>
                  <a:tcPr marL="9525" marR="9525" marT="9525" marB="0" anchor="b"/>
                </a:tc>
                <a:tc>
                  <a:txBody>
                    <a:bodyPr/>
                    <a:lstStyle/>
                    <a:p>
                      <a:r>
                        <a:rPr lang="kk-KZ" sz="1000" dirty="0" smtClean="0">
                          <a:solidFill>
                            <a:srgbClr val="C00000"/>
                          </a:solidFill>
                        </a:rPr>
                        <a:t>57,3</a:t>
                      </a:r>
                      <a:endParaRPr lang="ru-RU" sz="1000" dirty="0">
                        <a:solidFill>
                          <a:srgbClr val="C00000"/>
                        </a:solidFill>
                      </a:endParaRPr>
                    </a:p>
                  </a:txBody>
                  <a:tcPr marL="9525" marR="9525" marT="9525" marB="0" anchor="b"/>
                </a:tc>
                <a:tc>
                  <a:txBody>
                    <a:bodyPr/>
                    <a:lstStyle/>
                    <a:p>
                      <a:r>
                        <a:rPr lang="kk-KZ" sz="1000" dirty="0" smtClean="0">
                          <a:solidFill>
                            <a:srgbClr val="C00000"/>
                          </a:solidFill>
                        </a:rPr>
                        <a:t>55,2</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5,8</a:t>
                      </a:r>
                    </a:p>
                  </a:txBody>
                  <a:tcPr marL="9525" marR="9525" marT="9525" marB="0" anchor="b"/>
                </a:tc>
                <a:tc>
                  <a:txBody>
                    <a:bodyPr/>
                    <a:lstStyle/>
                    <a:p>
                      <a:r>
                        <a:rPr lang="kk-KZ" sz="1000" dirty="0" smtClean="0">
                          <a:solidFill>
                            <a:srgbClr val="C00000"/>
                          </a:solidFill>
                        </a:rPr>
                        <a:t>5,7</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15,8</a:t>
                      </a:r>
                    </a:p>
                  </a:txBody>
                  <a:tcPr marL="9525" marR="9525" marT="9525" marB="0" anchor="b"/>
                </a:tc>
                <a:tc>
                  <a:txBody>
                    <a:bodyPr/>
                    <a:lstStyle/>
                    <a:p>
                      <a:r>
                        <a:rPr lang="kk-KZ" sz="1000" dirty="0" smtClean="0">
                          <a:solidFill>
                            <a:srgbClr val="C00000"/>
                          </a:solidFill>
                        </a:rPr>
                        <a:t>19</a:t>
                      </a:r>
                      <a:r>
                        <a:rPr lang="en-US" sz="1000" dirty="0" smtClean="0">
                          <a:solidFill>
                            <a:srgbClr val="C00000"/>
                          </a:solidFill>
                        </a:rPr>
                        <a:t>.7</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5"/>
                  </a:ext>
                </a:extLst>
              </a:tr>
              <a:tr h="142876">
                <a:tc>
                  <a:txBody>
                    <a:bodyPr/>
                    <a:lstStyle/>
                    <a:p>
                      <a:pPr algn="l" fontAlgn="t"/>
                      <a:r>
                        <a:rPr lang="ru-RU" sz="1000" b="1" i="0" u="none" strike="noStrike" dirty="0" smtClean="0">
                          <a:solidFill>
                            <a:schemeClr val="tx1"/>
                          </a:solidFill>
                          <a:latin typeface="Times New Roman" pitchFamily="18" charset="0"/>
                          <a:cs typeface="Times New Roman" pitchFamily="18" charset="0"/>
                        </a:rPr>
                        <a:t>17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гинекология </a:t>
                      </a:r>
                      <a:r>
                        <a:rPr lang="ru-RU" sz="1000" b="0" i="0" u="none" strike="noStrike"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5,8</a:t>
                      </a:r>
                    </a:p>
                  </a:txBody>
                  <a:tcPr marL="9525" marR="9525" marT="9525" marB="0" anchor="b"/>
                </a:tc>
                <a:tc>
                  <a:txBody>
                    <a:bodyPr/>
                    <a:lstStyle/>
                    <a:p>
                      <a:r>
                        <a:rPr lang="kk-KZ" sz="1000" dirty="0" smtClean="0">
                          <a:solidFill>
                            <a:srgbClr val="C00000"/>
                          </a:solidFill>
                        </a:rPr>
                        <a:t>7,1</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 </a:t>
                      </a: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16"/>
                  </a:ext>
                </a:extLst>
              </a:tr>
              <a:tr h="142876">
                <a:tc>
                  <a:txBody>
                    <a:bodyPr/>
                    <a:lstStyle/>
                    <a:p>
                      <a:pPr algn="l" fontAlgn="t"/>
                      <a:r>
                        <a:rPr lang="kk-KZ" sz="1000" b="1" i="0" u="none" strike="noStrike" dirty="0" smtClean="0">
                          <a:solidFill>
                            <a:schemeClr val="tx1"/>
                          </a:solidFill>
                          <a:latin typeface="Times New Roman" pitchFamily="18" charset="0"/>
                          <a:cs typeface="Times New Roman" pitchFamily="18" charset="0"/>
                        </a:rPr>
                        <a:t>18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kk-KZ" sz="1000" b="0" i="0" u="none" strike="noStrike" dirty="0" smtClean="0">
                          <a:solidFill>
                            <a:srgbClr val="FF0000"/>
                          </a:solidFill>
                          <a:latin typeface="+mn-lt"/>
                        </a:rPr>
                        <a:t>Жаңа</a:t>
                      </a:r>
                      <a:r>
                        <a:rPr lang="kk-KZ" sz="1000" b="0" i="0" u="none" strike="noStrike" baseline="0" dirty="0" smtClean="0">
                          <a:solidFill>
                            <a:srgbClr val="FF0000"/>
                          </a:solidFill>
                          <a:latin typeface="+mn-lt"/>
                        </a:rPr>
                        <a:t> туылған нәресте патологиясы</a:t>
                      </a:r>
                      <a:endParaRPr lang="ru-RU" sz="1000" b="0" i="0" u="none" strike="noStrike" dirty="0" smtClean="0">
                        <a:solidFill>
                          <a:srgbClr val="FF0000"/>
                        </a:solidFill>
                        <a:latin typeface="+mn-lt"/>
                      </a:endParaRPr>
                    </a:p>
                  </a:txBody>
                  <a:tcPr marL="9525" marR="9525" marT="9525" marB="0" anchor="ctr"/>
                </a:tc>
                <a:tc>
                  <a:txBody>
                    <a:bodyPr/>
                    <a:lstStyle/>
                    <a:p>
                      <a:r>
                        <a:rPr lang="kk-KZ" sz="1000" dirty="0" smtClean="0">
                          <a:solidFill>
                            <a:srgbClr val="C00000"/>
                          </a:solidFill>
                        </a:rPr>
                        <a:t>359,7</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402,7</a:t>
                      </a:r>
                      <a:endParaRPr lang="ru-RU" sz="1000" dirty="0">
                        <a:solidFill>
                          <a:srgbClr val="C00000"/>
                        </a:solidFill>
                      </a:endParaRPr>
                    </a:p>
                  </a:txBody>
                  <a:tcPr marL="9525" marR="9525" marT="9525" marB="0" anchor="b"/>
                </a:tc>
                <a:tc>
                  <a:txBody>
                    <a:bodyPr/>
                    <a:lstStyle/>
                    <a:p>
                      <a:r>
                        <a:rPr lang="kk-KZ" sz="1000" dirty="0" smtClean="0">
                          <a:solidFill>
                            <a:srgbClr val="C00000"/>
                          </a:solidFill>
                        </a:rPr>
                        <a:t>61,0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78,2</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5,9</a:t>
                      </a:r>
                    </a:p>
                  </a:txBody>
                  <a:tcPr marL="9525" marR="9525" marT="9525" marB="0" anchor="b"/>
                </a:tc>
                <a:tc>
                  <a:txBody>
                    <a:bodyPr/>
                    <a:lstStyle/>
                    <a:p>
                      <a:r>
                        <a:rPr lang="kk-KZ" sz="1000" dirty="0" smtClean="0">
                          <a:solidFill>
                            <a:srgbClr val="C00000"/>
                          </a:solidFill>
                        </a:rPr>
                        <a:t>5,2</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0,4</a:t>
                      </a:r>
                      <a:endParaRPr lang="ru-RU" sz="1000" dirty="0">
                        <a:solidFill>
                          <a:srgbClr val="C00000"/>
                        </a:solidFill>
                      </a:endParaRPr>
                    </a:p>
                  </a:txBody>
                  <a:tcPr marL="9525" marR="9525" marT="9525" marB="0" anchor="b"/>
                </a:tc>
                <a:extLst>
                  <a:ext uri="{0D108BD9-81ED-4DB2-BD59-A6C34878D82A}">
                    <a16:rowId xmlns:a16="http://schemas.microsoft.com/office/drawing/2014/main" val="10017"/>
                  </a:ext>
                </a:extLst>
              </a:tr>
              <a:tr h="162297">
                <a:tc>
                  <a:txBody>
                    <a:bodyPr/>
                    <a:lstStyle/>
                    <a:p>
                      <a:pPr algn="l" fontAlgn="t"/>
                      <a:r>
                        <a:rPr lang="ru-RU" sz="1000" b="1" i="0" u="none" strike="noStrike" dirty="0" smtClean="0">
                          <a:solidFill>
                            <a:schemeClr val="tx1"/>
                          </a:solidFill>
                          <a:latin typeface="Times New Roman" pitchFamily="18" charset="0"/>
                          <a:cs typeface="Times New Roman" pitchFamily="18" charset="0"/>
                        </a:rPr>
                        <a:t>19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Невралогия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270,7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253,5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36,5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34,3</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7,4</a:t>
                      </a: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0,1</a:t>
                      </a:r>
                    </a:p>
                  </a:txBody>
                  <a:tcPr marL="9525" marR="9525" marT="9525" marB="0" anchor="b"/>
                </a:tc>
                <a:tc>
                  <a:txBody>
                    <a:bodyPr/>
                    <a:lstStyle/>
                    <a:p>
                      <a:r>
                        <a:rPr lang="kk-KZ" sz="1000" dirty="0" smtClean="0">
                          <a:solidFill>
                            <a:srgbClr val="C00000"/>
                          </a:solidFill>
                        </a:rPr>
                        <a:t>0,8</a:t>
                      </a:r>
                      <a:endParaRPr lang="ru-RU" sz="1000" dirty="0">
                        <a:solidFill>
                          <a:srgbClr val="C00000"/>
                        </a:solidFill>
                      </a:endParaRPr>
                    </a:p>
                  </a:txBody>
                  <a:tcPr marL="9525" marR="9525" marT="9525" marB="0" anchor="b"/>
                </a:tc>
                <a:extLst>
                  <a:ext uri="{0D108BD9-81ED-4DB2-BD59-A6C34878D82A}">
                    <a16:rowId xmlns:a16="http://schemas.microsoft.com/office/drawing/2014/main" val="10018"/>
                  </a:ext>
                </a:extLst>
              </a:tr>
              <a:tr h="144016">
                <a:tc>
                  <a:txBody>
                    <a:bodyPr/>
                    <a:lstStyle/>
                    <a:p>
                      <a:pPr algn="l" fontAlgn="t"/>
                      <a:r>
                        <a:rPr lang="kk-KZ" sz="1000" b="1" i="0" u="none" strike="noStrike" dirty="0" smtClean="0">
                          <a:solidFill>
                            <a:schemeClr val="tx1"/>
                          </a:solidFill>
                          <a:latin typeface="Times New Roman" pitchFamily="18" charset="0"/>
                          <a:cs typeface="Times New Roman" pitchFamily="18" charset="0"/>
                        </a:rPr>
                        <a:t>20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отоларинг</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600,0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38,5</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7,7</a:t>
                      </a: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62,8</a:t>
                      </a:r>
                    </a:p>
                  </a:txBody>
                  <a:tcPr marL="9525" marR="9525" marT="9525" marB="0" anchor="b"/>
                </a:tc>
                <a:tc>
                  <a:txBody>
                    <a:bodyPr/>
                    <a:lstStyle/>
                    <a:p>
                      <a:r>
                        <a:rPr lang="kk-KZ" sz="1000" dirty="0" smtClean="0">
                          <a:solidFill>
                            <a:srgbClr val="C00000"/>
                          </a:solidFill>
                        </a:rPr>
                        <a:t>11,1</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9"/>
                  </a:ext>
                </a:extLst>
              </a:tr>
              <a:tr h="198115">
                <a:tc>
                  <a:txBody>
                    <a:bodyPr/>
                    <a:lstStyle/>
                    <a:p>
                      <a:pPr algn="l" fontAlgn="t"/>
                      <a:r>
                        <a:rPr lang="kk-KZ" sz="1000" b="1" i="0" u="none" strike="noStrike" dirty="0" smtClean="0">
                          <a:solidFill>
                            <a:schemeClr val="tx1"/>
                          </a:solidFill>
                          <a:latin typeface="Times New Roman" pitchFamily="18" charset="0"/>
                          <a:cs typeface="Times New Roman" pitchFamily="18" charset="0"/>
                        </a:rPr>
                        <a:t>21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Отоларингология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60,0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6,7</a:t>
                      </a:r>
                    </a:p>
                  </a:txBody>
                  <a:tcPr marL="9525" marR="9525" marT="9525" marB="0" anchor="b"/>
                </a:tc>
                <a:tc>
                  <a:txBody>
                    <a:bodyPr/>
                    <a:lstStyle/>
                    <a:p>
                      <a:r>
                        <a:rPr lang="kk-KZ" sz="1000" dirty="0" smtClean="0">
                          <a:solidFill>
                            <a:srgbClr val="C00000"/>
                          </a:solidFill>
                        </a:rPr>
                        <a:t>6,6</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60,0</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0"/>
                  </a:ext>
                </a:extLst>
              </a:tr>
              <a:tr h="214314">
                <a:tc>
                  <a:txBody>
                    <a:bodyPr/>
                    <a:lstStyle/>
                    <a:p>
                      <a:pPr algn="l" fontAlgn="t"/>
                      <a:r>
                        <a:rPr lang="kk-KZ" sz="1000" b="1" i="0" u="none" strike="noStrike" dirty="0" smtClean="0">
                          <a:solidFill>
                            <a:schemeClr val="tx1"/>
                          </a:solidFill>
                          <a:latin typeface="Times New Roman" pitchFamily="18" charset="0"/>
                          <a:cs typeface="Times New Roman" pitchFamily="18" charset="0"/>
                        </a:rPr>
                        <a:t>22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a:t>
                      </a:r>
                      <a:r>
                        <a:rPr lang="ru-RU" sz="1000" b="0" i="0" u="none" strike="noStrike"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337,0</a:t>
                      </a:r>
                      <a:endParaRPr lang="ru-RU" sz="1000" dirty="0">
                        <a:solidFill>
                          <a:srgbClr val="C00000"/>
                        </a:solidFill>
                      </a:endParaRPr>
                    </a:p>
                  </a:txBody>
                  <a:tcPr marL="9525" marR="9525" marT="9525" marB="0" anchor="b"/>
                </a:tc>
                <a:tc>
                  <a:txBody>
                    <a:bodyPr/>
                    <a:lstStyle/>
                    <a:p>
                      <a:r>
                        <a:rPr lang="ru-RU" sz="1000" dirty="0" smtClean="0">
                          <a:solidFill>
                            <a:srgbClr val="C00000"/>
                          </a:solidFill>
                        </a:rPr>
                        <a:t>274,3</a:t>
                      </a:r>
                      <a:endParaRPr lang="ru-RU" sz="1000" dirty="0">
                        <a:solidFill>
                          <a:srgbClr val="C00000"/>
                        </a:solidFill>
                      </a:endParaRPr>
                    </a:p>
                  </a:txBody>
                  <a:tcPr marL="9525" marR="9525" marT="9525" marB="0" anchor="b"/>
                </a:tc>
                <a:tc>
                  <a:txBody>
                    <a:bodyPr/>
                    <a:lstStyle/>
                    <a:p>
                      <a:r>
                        <a:rPr lang="kk-KZ" sz="1000" dirty="0" smtClean="0">
                          <a:solidFill>
                            <a:srgbClr val="C00000"/>
                          </a:solidFill>
                        </a:rPr>
                        <a:t>49,7</a:t>
                      </a:r>
                      <a:endParaRPr lang="ru-RU" sz="1000" dirty="0">
                        <a:solidFill>
                          <a:srgbClr val="C00000"/>
                        </a:solidFill>
                      </a:endParaRPr>
                    </a:p>
                  </a:txBody>
                  <a:tcPr marL="9525" marR="9525" marT="9525" marB="0" anchor="b"/>
                </a:tc>
                <a:tc>
                  <a:txBody>
                    <a:bodyPr/>
                    <a:lstStyle/>
                    <a:p>
                      <a:r>
                        <a:rPr lang="ru-RU" sz="1000" dirty="0" smtClean="0">
                          <a:solidFill>
                            <a:srgbClr val="C00000"/>
                          </a:solidFill>
                        </a:rPr>
                        <a:t>33,7</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7,2</a:t>
                      </a:r>
                    </a:p>
                  </a:txBody>
                  <a:tcPr marL="9525" marR="9525" marT="9525" marB="0" anchor="b"/>
                </a:tc>
                <a:tc>
                  <a:txBody>
                    <a:bodyPr/>
                    <a:lstStyle/>
                    <a:p>
                      <a:r>
                        <a:rPr lang="kk-KZ" sz="1000" dirty="0" smtClean="0">
                          <a:solidFill>
                            <a:srgbClr val="C00000"/>
                          </a:solidFill>
                        </a:rPr>
                        <a:t>8,2</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 </a:t>
                      </a:r>
                    </a:p>
                  </a:txBody>
                  <a:tcPr marL="9525" marR="9525" marT="9525" marB="0" anchor="b"/>
                </a:tc>
                <a:tc>
                  <a:txBody>
                    <a:bodyPr/>
                    <a:lstStyle/>
                    <a:p>
                      <a:r>
                        <a:rPr lang="ru-RU" sz="1000" dirty="0" smtClean="0">
                          <a:solidFill>
                            <a:srgbClr val="C00000"/>
                          </a:solidFill>
                        </a:rPr>
                        <a:t>0,2</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0,2</a:t>
                      </a:r>
                    </a:p>
                  </a:txBody>
                  <a:tcPr marL="9525" marR="9525" marT="9525" marB="0" anchor="b"/>
                </a:tc>
                <a:tc>
                  <a:txBody>
                    <a:bodyPr/>
                    <a:lstStyle/>
                    <a:p>
                      <a:r>
                        <a:rPr lang="kk-KZ" sz="1000" dirty="0" smtClean="0">
                          <a:solidFill>
                            <a:srgbClr val="C00000"/>
                          </a:solidFill>
                        </a:rPr>
                        <a:t>0,04</a:t>
                      </a:r>
                      <a:endParaRPr lang="ru-RU" sz="1000" dirty="0">
                        <a:solidFill>
                          <a:srgbClr val="C00000"/>
                        </a:solidFill>
                      </a:endParaRPr>
                    </a:p>
                  </a:txBody>
                  <a:tcPr marL="9525" marR="9525" marT="9525" marB="0" anchor="b"/>
                </a:tc>
                <a:extLst>
                  <a:ext uri="{0D108BD9-81ED-4DB2-BD59-A6C34878D82A}">
                    <a16:rowId xmlns:a16="http://schemas.microsoft.com/office/drawing/2014/main" val="10021"/>
                  </a:ext>
                </a:extLst>
              </a:tr>
              <a:tr h="145726">
                <a:tc>
                  <a:txBody>
                    <a:bodyPr/>
                    <a:lstStyle/>
                    <a:p>
                      <a:pPr algn="l" fontAlgn="t"/>
                      <a:r>
                        <a:rPr lang="kk-KZ" sz="1000" b="1" i="0" u="none" strike="noStrike" dirty="0" smtClean="0">
                          <a:solidFill>
                            <a:schemeClr val="tx1"/>
                          </a:solidFill>
                          <a:latin typeface="Times New Roman" pitchFamily="18" charset="0"/>
                          <a:cs typeface="Times New Roman" pitchFamily="18" charset="0"/>
                        </a:rPr>
                        <a:t>23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Пульмонология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293,8</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38,9</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7,6</a:t>
                      </a: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pPr algn="l" fontAlgn="b"/>
                      <a:r>
                        <a:rPr lang="ru-RU" sz="900" b="0" i="0" u="none" strike="noStrike">
                          <a:solidFill>
                            <a:srgbClr val="FF0000"/>
                          </a:solidFill>
                          <a:latin typeface="Times New Roman"/>
                        </a:rPr>
                        <a:t> </a:t>
                      </a: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29"/>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кардио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118,7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12,3</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14,3</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9,9</a:t>
                      </a:r>
                    </a:p>
                  </a:txBody>
                  <a:tcPr marL="9525" marR="9525" marT="9525" marB="0" anchor="b"/>
                </a:tc>
                <a:tc>
                  <a:txBody>
                    <a:bodyPr/>
                    <a:lstStyle/>
                    <a:p>
                      <a:r>
                        <a:rPr lang="kk-KZ" sz="1000" dirty="0" smtClean="0">
                          <a:solidFill>
                            <a:srgbClr val="C00000"/>
                          </a:solidFill>
                        </a:rPr>
                        <a:t>8,7</a:t>
                      </a:r>
                      <a:endParaRPr lang="ru-RU" sz="1000" dirty="0">
                        <a:solidFill>
                          <a:srgbClr val="C00000"/>
                        </a:solidFill>
                      </a:endParaRPr>
                    </a:p>
                  </a:txBody>
                  <a:tcPr marL="9525" marR="9525" marT="9525" marB="0" anchor="b"/>
                </a:tc>
                <a:tc>
                  <a:txBody>
                    <a:bodyPr/>
                    <a:lstStyle/>
                    <a:p>
                      <a:pPr algn="l" fontAlgn="b"/>
                      <a:r>
                        <a:rPr lang="ru-RU" sz="9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2"/>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невро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150,1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164,1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17,1</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10,7</a:t>
                      </a:r>
                    </a:p>
                  </a:txBody>
                  <a:tcPr marL="9525" marR="9525" marT="9525" marB="0" anchor="b"/>
                </a:tc>
                <a:tc>
                  <a:txBody>
                    <a:bodyPr/>
                    <a:lstStyle/>
                    <a:p>
                      <a:r>
                        <a:rPr lang="kk-KZ" sz="1000" dirty="0" smtClean="0">
                          <a:solidFill>
                            <a:srgbClr val="C00000"/>
                          </a:solidFill>
                        </a:rPr>
                        <a:t>9,8</a:t>
                      </a:r>
                      <a:endParaRPr lang="ru-RU" sz="1000" dirty="0">
                        <a:solidFill>
                          <a:srgbClr val="C00000"/>
                        </a:solidFill>
                      </a:endParaRPr>
                    </a:p>
                  </a:txBody>
                  <a:tcPr marL="9525" marR="9525" marT="9525" marB="0" anchor="b"/>
                </a:tc>
                <a:tc>
                  <a:txBody>
                    <a:bodyPr/>
                    <a:lstStyle/>
                    <a:p>
                      <a:pPr algn="l" fontAlgn="b"/>
                      <a:r>
                        <a:rPr lang="ru-RU" sz="9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3"/>
                  </a:ext>
                </a:extLst>
              </a:tr>
              <a:tr h="131237">
                <a:tc>
                  <a:txBody>
                    <a:bodyPr/>
                    <a:lstStyle/>
                    <a:p>
                      <a:pPr algn="l" fontAlgn="t"/>
                      <a:r>
                        <a:rPr lang="ru-RU" sz="1000" b="1" i="0" u="none" strike="noStrike" dirty="0" smtClean="0">
                          <a:solidFill>
                            <a:schemeClr val="tx1"/>
                          </a:solidFill>
                          <a:latin typeface="Times New Roman" pitchFamily="18" charset="0"/>
                          <a:cs typeface="Times New Roman" pitchFamily="18" charset="0"/>
                        </a:rPr>
                        <a:t>26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трав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146,7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132,3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12,5</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14,3</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11,6</a:t>
                      </a:r>
                    </a:p>
                  </a:txBody>
                  <a:tcPr marL="9525" marR="9525" marT="9525" marB="0" anchor="b"/>
                </a:tc>
                <a:tc>
                  <a:txBody>
                    <a:bodyPr/>
                    <a:lstStyle/>
                    <a:p>
                      <a:r>
                        <a:rPr lang="kk-KZ" sz="1000" dirty="0" smtClean="0">
                          <a:solidFill>
                            <a:srgbClr val="C00000"/>
                          </a:solidFill>
                        </a:rPr>
                        <a:t>9,5</a:t>
                      </a:r>
                      <a:endParaRPr lang="ru-RU" sz="1000" dirty="0">
                        <a:solidFill>
                          <a:srgbClr val="C00000"/>
                        </a:solidFill>
                      </a:endParaRPr>
                    </a:p>
                  </a:txBody>
                  <a:tcPr marL="9525" marR="9525" marT="9525" marB="0" anchor="b"/>
                </a:tc>
                <a:tc>
                  <a:txBody>
                    <a:bodyPr/>
                    <a:lstStyle/>
                    <a:p>
                      <a:pPr algn="l" fontAlgn="b"/>
                      <a:r>
                        <a:rPr lang="ru-RU" sz="9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 </a:t>
                      </a: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4"/>
                  </a:ext>
                </a:extLst>
              </a:tr>
              <a:tr h="185336">
                <a:tc>
                  <a:txBody>
                    <a:bodyPr/>
                    <a:lstStyle/>
                    <a:p>
                      <a:pPr algn="l" fontAlgn="t"/>
                      <a:r>
                        <a:rPr lang="ru-RU" sz="1000" b="1" i="0" u="none" strike="noStrike" dirty="0" smtClean="0">
                          <a:solidFill>
                            <a:schemeClr val="tx1"/>
                          </a:solidFill>
                          <a:latin typeface="Times New Roman" pitchFamily="18" charset="0"/>
                          <a:cs typeface="Times New Roman" pitchFamily="18" charset="0"/>
                        </a:rPr>
                        <a:t>27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Инсульт</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196,6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195,6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15,2</a:t>
                      </a:r>
                      <a:endParaRPr lang="ru-RU" sz="1000" dirty="0">
                        <a:solidFill>
                          <a:srgbClr val="C00000"/>
                        </a:solidFill>
                      </a:endParaRPr>
                    </a:p>
                  </a:txBody>
                  <a:tcPr marL="9525" marR="9525" marT="9525" marB="0" anchor="b"/>
                </a:tc>
                <a:tc>
                  <a:txBody>
                    <a:bodyPr/>
                    <a:lstStyle/>
                    <a:p>
                      <a:r>
                        <a:rPr lang="ru-RU" sz="1000" dirty="0" smtClean="0">
                          <a:solidFill>
                            <a:srgbClr val="C00000"/>
                          </a:solidFill>
                        </a:rPr>
                        <a:t>19,8</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10,2</a:t>
                      </a:r>
                    </a:p>
                  </a:txBody>
                  <a:tcPr marL="9525" marR="9525" marT="9525" marB="0" anchor="b"/>
                </a:tc>
                <a:tc>
                  <a:txBody>
                    <a:bodyPr/>
                    <a:lstStyle/>
                    <a:p>
                      <a:r>
                        <a:rPr lang="kk-KZ" sz="1000" dirty="0" smtClean="0">
                          <a:solidFill>
                            <a:srgbClr val="C00000"/>
                          </a:solidFill>
                        </a:rPr>
                        <a:t>9,5</a:t>
                      </a:r>
                      <a:endParaRPr lang="ru-RU" sz="1000" dirty="0">
                        <a:solidFill>
                          <a:srgbClr val="C00000"/>
                        </a:solidFill>
                      </a:endParaRPr>
                    </a:p>
                  </a:txBody>
                  <a:tcPr marL="9525" marR="9525" marT="9525" marB="0" anchor="b"/>
                </a:tc>
                <a:tc>
                  <a:txBody>
                    <a:bodyPr/>
                    <a:lstStyle/>
                    <a:p>
                      <a:pPr algn="l" fontAlgn="b"/>
                      <a:r>
                        <a:rPr lang="ru-RU" sz="800" b="0" i="0" u="none" strike="noStrike">
                          <a:solidFill>
                            <a:srgbClr val="FF0000"/>
                          </a:solidFill>
                          <a:latin typeface="Times New Roman"/>
                        </a:rPr>
                        <a:t>2,22</a:t>
                      </a:r>
                    </a:p>
                  </a:txBody>
                  <a:tcPr marL="9525" marR="9525" marT="9525" marB="0" anchor="b"/>
                </a:tc>
                <a:tc>
                  <a:txBody>
                    <a:bodyPr/>
                    <a:lstStyle/>
                    <a:p>
                      <a:r>
                        <a:rPr lang="kk-KZ" sz="1000" dirty="0" smtClean="0">
                          <a:solidFill>
                            <a:srgbClr val="C00000"/>
                          </a:solidFill>
                        </a:rPr>
                        <a:t>2,63</a:t>
                      </a:r>
                      <a:endParaRPr lang="ru-RU" sz="1000" dirty="0">
                        <a:solidFill>
                          <a:srgbClr val="C00000"/>
                        </a:solidFill>
                      </a:endParaRPr>
                    </a:p>
                  </a:txBody>
                  <a:tcPr marL="9525" marR="9525" marT="9525" marB="0" anchor="b"/>
                </a:tc>
                <a:tc>
                  <a:txBody>
                    <a:bodyPr/>
                    <a:lstStyle/>
                    <a:p>
                      <a:pPr algn="l" fontAlgn="b"/>
                      <a:r>
                        <a:rPr lang="ru-RU" sz="1000" b="0" i="0" u="none" strike="noStrike">
                          <a:solidFill>
                            <a:srgbClr val="FF0000"/>
                          </a:solidFill>
                          <a:latin typeface="Times New Roman"/>
                        </a:rPr>
                        <a:t>6,7</a:t>
                      </a:r>
                    </a:p>
                  </a:txBody>
                  <a:tcPr marL="9525" marR="9525" marT="9525" marB="0" anchor="b"/>
                </a:tc>
                <a:tc>
                  <a:txBody>
                    <a:bodyPr/>
                    <a:lstStyle/>
                    <a:p>
                      <a:r>
                        <a:rPr lang="kk-KZ" sz="1000" dirty="0" smtClean="0">
                          <a:solidFill>
                            <a:srgbClr val="C00000"/>
                          </a:solidFill>
                        </a:rPr>
                        <a:t>1,9</a:t>
                      </a:r>
                      <a:endParaRPr lang="ru-RU" sz="1000" dirty="0">
                        <a:solidFill>
                          <a:srgbClr val="C00000"/>
                        </a:solidFill>
                      </a:endParaRPr>
                    </a:p>
                  </a:txBody>
                  <a:tcPr marL="9525" marR="9525" marT="9525" marB="0" anchor="b"/>
                </a:tc>
                <a:extLst>
                  <a:ext uri="{0D108BD9-81ED-4DB2-BD59-A6C34878D82A}">
                    <a16:rowId xmlns:a16="http://schemas.microsoft.com/office/drawing/2014/main" val="10025"/>
                  </a:ext>
                </a:extLst>
              </a:tr>
              <a:tr h="252073">
                <a:tc>
                  <a:txBody>
                    <a:bodyPr/>
                    <a:lstStyle/>
                    <a:p>
                      <a:pPr algn="l" fontAlgn="t"/>
                      <a:r>
                        <a:rPr lang="ru-RU" sz="1000" b="1" i="0" u="none" strike="noStrike" dirty="0" smtClean="0">
                          <a:solidFill>
                            <a:schemeClr val="tx1"/>
                          </a:solidFill>
                          <a:latin typeface="Times New Roman" pitchFamily="18" charset="0"/>
                          <a:cs typeface="Times New Roman" pitchFamily="18" charset="0"/>
                        </a:rPr>
                        <a:t>28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1" i="0" u="none" strike="noStrike" dirty="0" smtClean="0">
                          <a:solidFill>
                            <a:srgbClr val="FF0000"/>
                          </a:solidFill>
                          <a:latin typeface="Times New Roman"/>
                        </a:rPr>
                        <a:t>Барлығы</a:t>
                      </a:r>
                      <a:endParaRPr lang="ru-RU" sz="1000" b="1"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270,3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263,5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39,6</a:t>
                      </a:r>
                      <a:endParaRPr lang="ru-RU" sz="1000" dirty="0">
                        <a:solidFill>
                          <a:srgbClr val="C00000"/>
                        </a:solidFill>
                      </a:endParaRPr>
                    </a:p>
                  </a:txBody>
                  <a:tcPr marL="9525" marR="9525" marT="9525" marB="0" anchor="b"/>
                </a:tc>
                <a:tc>
                  <a:txBody>
                    <a:bodyPr/>
                    <a:lstStyle/>
                    <a:p>
                      <a:r>
                        <a:rPr lang="kk-KZ" sz="1000" dirty="0" smtClean="0">
                          <a:solidFill>
                            <a:srgbClr val="C00000"/>
                          </a:solidFill>
                        </a:rPr>
                        <a:t>38,1</a:t>
                      </a:r>
                      <a:endParaRPr lang="ru-RU" sz="1000" dirty="0">
                        <a:solidFill>
                          <a:srgbClr val="C00000"/>
                        </a:solidFill>
                      </a:endParaRPr>
                    </a:p>
                  </a:txBody>
                  <a:tcPr marL="9525" marR="9525" marT="9525" marB="0" anchor="b"/>
                </a:tc>
                <a:tc>
                  <a:txBody>
                    <a:bodyPr/>
                    <a:lstStyle/>
                    <a:p>
                      <a:pPr algn="l" fontAlgn="b"/>
                      <a:r>
                        <a:rPr lang="ru-RU" sz="1000" b="1" i="0" u="none" strike="noStrike" dirty="0">
                          <a:solidFill>
                            <a:srgbClr val="FF0000"/>
                          </a:solidFill>
                          <a:latin typeface="Times New Roman"/>
                        </a:rPr>
                        <a:t>6,9</a:t>
                      </a:r>
                    </a:p>
                  </a:txBody>
                  <a:tcPr marL="9525" marR="9525" marT="9525" marB="0" anchor="b"/>
                </a:tc>
                <a:tc>
                  <a:txBody>
                    <a:bodyPr/>
                    <a:lstStyle/>
                    <a:p>
                      <a:r>
                        <a:rPr lang="ru-RU" sz="1000" dirty="0" smtClean="0">
                          <a:solidFill>
                            <a:srgbClr val="C00000"/>
                          </a:solidFill>
                        </a:rPr>
                        <a:t>7,0</a:t>
                      </a:r>
                      <a:endParaRPr lang="ru-RU" sz="1000" dirty="0">
                        <a:solidFill>
                          <a:srgbClr val="C00000"/>
                        </a:solidFill>
                      </a:endParaRPr>
                    </a:p>
                  </a:txBody>
                  <a:tcPr marL="9525" marR="9525" marT="9525" marB="0" anchor="b"/>
                </a:tc>
                <a:tc>
                  <a:txBody>
                    <a:bodyPr/>
                    <a:lstStyle/>
                    <a:p>
                      <a:pPr algn="l" fontAlgn="b"/>
                      <a:r>
                        <a:rPr lang="ru-RU" sz="900" b="1" i="0" u="none" strike="noStrike" dirty="0">
                          <a:solidFill>
                            <a:srgbClr val="FF0000"/>
                          </a:solidFill>
                          <a:latin typeface="Times New Roman"/>
                        </a:rPr>
                        <a:t>32,74</a:t>
                      </a:r>
                    </a:p>
                  </a:txBody>
                  <a:tcPr marL="9525" marR="9525" marT="9525" marB="0" anchor="b"/>
                </a:tc>
                <a:tc>
                  <a:txBody>
                    <a:bodyPr/>
                    <a:lstStyle/>
                    <a:p>
                      <a:r>
                        <a:rPr lang="ru-RU" sz="1000" dirty="0" smtClean="0">
                          <a:solidFill>
                            <a:srgbClr val="C00000"/>
                          </a:solidFill>
                        </a:rPr>
                        <a:t>27,7</a:t>
                      </a:r>
                      <a:endParaRPr lang="ru-RU" sz="1000" dirty="0">
                        <a:solidFill>
                          <a:srgbClr val="C00000"/>
                        </a:solidFill>
                      </a:endParaRPr>
                    </a:p>
                  </a:txBody>
                  <a:tcPr marL="9525" marR="9525" marT="9525" marB="0" anchor="b"/>
                </a:tc>
                <a:tc>
                  <a:txBody>
                    <a:bodyPr/>
                    <a:lstStyle/>
                    <a:p>
                      <a:pPr algn="l" fontAlgn="b"/>
                      <a:r>
                        <a:rPr lang="ru-RU" sz="1000" b="1" i="0" u="none" strike="noStrike" dirty="0">
                          <a:solidFill>
                            <a:srgbClr val="FF0000"/>
                          </a:solidFill>
                          <a:latin typeface="Times New Roman"/>
                        </a:rPr>
                        <a:t>0,8</a:t>
                      </a:r>
                    </a:p>
                  </a:txBody>
                  <a:tcPr marL="9525" marR="9525" marT="9525" marB="0" anchor="b"/>
                </a:tc>
                <a:tc>
                  <a:txBody>
                    <a:bodyPr/>
                    <a:lstStyle/>
                    <a:p>
                      <a:r>
                        <a:rPr lang="kk-KZ" sz="1000" dirty="0" smtClean="0">
                          <a:solidFill>
                            <a:srgbClr val="C00000"/>
                          </a:solidFill>
                        </a:rPr>
                        <a:t>0,5</a:t>
                      </a:r>
                      <a:endParaRPr lang="ru-RU" sz="1000" dirty="0">
                        <a:solidFill>
                          <a:srgbClr val="C00000"/>
                        </a:solidFill>
                      </a:endParaRPr>
                    </a:p>
                  </a:txBody>
                  <a:tcPr marL="9525" marR="9525" marT="9525" marB="0" anchor="b"/>
                </a:tc>
                <a:extLst>
                  <a:ext uri="{0D108BD9-81ED-4DB2-BD59-A6C34878D82A}">
                    <a16:rowId xmlns:a16="http://schemas.microsoft.com/office/drawing/2014/main" val="10026"/>
                  </a:ext>
                </a:extLst>
              </a:tr>
            </a:tbl>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428596" y="0"/>
            <a:ext cx="8229600" cy="404664"/>
          </a:xfrm>
          <a:ln>
            <a:noFill/>
          </a:ln>
        </p:spPr>
        <p:txBody>
          <a:bodyPr>
            <a:noAutofit/>
          </a:bodyPr>
          <a:lstStyle/>
          <a:p>
            <a:pPr algn="ctr"/>
            <a:r>
              <a:rPr lang="ru-RU" sz="28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2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5" name="Содержимое 3"/>
          <p:cNvGraphicFramePr>
            <a:graphicFrameLocks noGrp="1"/>
          </p:cNvGraphicFramePr>
          <p:nvPr>
            <p:ph idx="1"/>
          </p:nvPr>
        </p:nvGraphicFramePr>
        <p:xfrm>
          <a:off x="0" y="0"/>
          <a:ext cx="8929720" cy="2930004"/>
        </p:xfrm>
        <a:graphic>
          <a:graphicData uri="http://schemas.openxmlformats.org/drawingml/2006/table">
            <a:tbl>
              <a:tblPr firstRow="1" bandRow="1">
                <a:tableStyleId>{8799B23B-EC83-4686-B30A-512413B5E67A}</a:tableStyleId>
              </a:tblPr>
              <a:tblGrid>
                <a:gridCol w="237492">
                  <a:extLst>
                    <a:ext uri="{9D8B030D-6E8A-4147-A177-3AD203B41FA5}">
                      <a16:colId xmlns:a16="http://schemas.microsoft.com/office/drawing/2014/main" val="20000"/>
                    </a:ext>
                  </a:extLst>
                </a:gridCol>
                <a:gridCol w="2031535">
                  <a:extLst>
                    <a:ext uri="{9D8B030D-6E8A-4147-A177-3AD203B41FA5}">
                      <a16:colId xmlns:a16="http://schemas.microsoft.com/office/drawing/2014/main" val="20001"/>
                    </a:ext>
                  </a:extLst>
                </a:gridCol>
                <a:gridCol w="658750">
                  <a:extLst>
                    <a:ext uri="{9D8B030D-6E8A-4147-A177-3AD203B41FA5}">
                      <a16:colId xmlns:a16="http://schemas.microsoft.com/office/drawing/2014/main" val="20002"/>
                    </a:ext>
                  </a:extLst>
                </a:gridCol>
                <a:gridCol w="658750">
                  <a:extLst>
                    <a:ext uri="{9D8B030D-6E8A-4147-A177-3AD203B41FA5}">
                      <a16:colId xmlns:a16="http://schemas.microsoft.com/office/drawing/2014/main" val="20003"/>
                    </a:ext>
                  </a:extLst>
                </a:gridCol>
                <a:gridCol w="658750">
                  <a:extLst>
                    <a:ext uri="{9D8B030D-6E8A-4147-A177-3AD203B41FA5}">
                      <a16:colId xmlns:a16="http://schemas.microsoft.com/office/drawing/2014/main" val="20004"/>
                    </a:ext>
                  </a:extLst>
                </a:gridCol>
                <a:gridCol w="585555">
                  <a:extLst>
                    <a:ext uri="{9D8B030D-6E8A-4147-A177-3AD203B41FA5}">
                      <a16:colId xmlns:a16="http://schemas.microsoft.com/office/drawing/2014/main" val="20005"/>
                    </a:ext>
                  </a:extLst>
                </a:gridCol>
                <a:gridCol w="878333">
                  <a:extLst>
                    <a:ext uri="{9D8B030D-6E8A-4147-A177-3AD203B41FA5}">
                      <a16:colId xmlns:a16="http://schemas.microsoft.com/office/drawing/2014/main" val="20006"/>
                    </a:ext>
                  </a:extLst>
                </a:gridCol>
                <a:gridCol w="439166">
                  <a:extLst>
                    <a:ext uri="{9D8B030D-6E8A-4147-A177-3AD203B41FA5}">
                      <a16:colId xmlns:a16="http://schemas.microsoft.com/office/drawing/2014/main" val="20007"/>
                    </a:ext>
                  </a:extLst>
                </a:gridCol>
                <a:gridCol w="731944">
                  <a:extLst>
                    <a:ext uri="{9D8B030D-6E8A-4147-A177-3AD203B41FA5}">
                      <a16:colId xmlns:a16="http://schemas.microsoft.com/office/drawing/2014/main" val="20008"/>
                    </a:ext>
                  </a:extLst>
                </a:gridCol>
                <a:gridCol w="731944">
                  <a:extLst>
                    <a:ext uri="{9D8B030D-6E8A-4147-A177-3AD203B41FA5}">
                      <a16:colId xmlns:a16="http://schemas.microsoft.com/office/drawing/2014/main" val="20009"/>
                    </a:ext>
                  </a:extLst>
                </a:gridCol>
                <a:gridCol w="658750">
                  <a:extLst>
                    <a:ext uri="{9D8B030D-6E8A-4147-A177-3AD203B41FA5}">
                      <a16:colId xmlns:a16="http://schemas.microsoft.com/office/drawing/2014/main" val="20010"/>
                    </a:ext>
                  </a:extLst>
                </a:gridCol>
                <a:gridCol w="658751">
                  <a:extLst>
                    <a:ext uri="{9D8B030D-6E8A-4147-A177-3AD203B41FA5}">
                      <a16:colId xmlns:a16="http://schemas.microsoft.com/office/drawing/2014/main" val="20011"/>
                    </a:ext>
                  </a:extLst>
                </a:gridCol>
              </a:tblGrid>
              <a:tr h="835209">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rgbClr val="FB8DF3"/>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rgbClr val="FB8DF3"/>
                    </a:solidFill>
                  </a:tcPr>
                </a:tc>
                <a:tc gridSpan="2">
                  <a:txBody>
                    <a:bodyPr/>
                    <a:lstStyle/>
                    <a:p>
                      <a:pPr algn="ctr" fontAlgn="b"/>
                      <a:r>
                        <a:rPr lang="kk-KZ" sz="1000" b="1" i="0" u="none" strike="noStrike" dirty="0" smtClean="0">
                          <a:solidFill>
                            <a:srgbClr val="000000"/>
                          </a:solidFill>
                          <a:latin typeface="Times New Roman"/>
                        </a:rPr>
                        <a:t>Түскені</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Шыққаны</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Қайтыс болғаны</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Өткізілген төсек-күндер</a:t>
                      </a:r>
                      <a:endParaRPr lang="ru-RU" sz="1000" b="1" i="0" u="none" strike="noStrike" dirty="0">
                        <a:solidFill>
                          <a:srgbClr val="000000"/>
                        </a:solidFill>
                        <a:latin typeface="+mn-lt"/>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Төсек-күндерінің орындалу%</a:t>
                      </a:r>
                      <a:endParaRPr lang="ru-RU" sz="1000" b="1" i="0" u="none" strike="noStrike" dirty="0">
                        <a:solidFill>
                          <a:srgbClr val="000000"/>
                        </a:solidFill>
                        <a:latin typeface="+mn-lt"/>
                      </a:endParaRPr>
                    </a:p>
                  </a:txBody>
                  <a:tcPr marL="9525" marR="9525" marT="9525" marB="0">
                    <a:solidFill>
                      <a:srgbClr val="FB8DF3"/>
                    </a:solidFill>
                  </a:tcPr>
                </a:tc>
                <a:tc hMerge="1">
                  <a:txBody>
                    <a:bodyPr/>
                    <a:lstStyle/>
                    <a:p>
                      <a:endParaRPr lang="ru-RU"/>
                    </a:p>
                  </a:txBody>
                  <a:tcPr/>
                </a:tc>
                <a:extLst>
                  <a:ext uri="{0D108BD9-81ED-4DB2-BD59-A6C34878D82A}">
                    <a16:rowId xmlns:a16="http://schemas.microsoft.com/office/drawing/2014/main" val="10000"/>
                  </a:ext>
                </a:extLst>
              </a:tr>
              <a:tr h="228014">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5</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342986">
                <a:tc>
                  <a:txBody>
                    <a:bodyPr/>
                    <a:lstStyle/>
                    <a:p>
                      <a:pPr algn="l" fontAlgn="t"/>
                      <a:r>
                        <a:rPr lang="kk-KZ" sz="1000" b="1" i="0" u="none" strike="noStrike" dirty="0" smtClean="0">
                          <a:solidFill>
                            <a:schemeClr val="tx1"/>
                          </a:solidFill>
                          <a:latin typeface="Times New Roman" pitchFamily="18" charset="0"/>
                          <a:cs typeface="Times New Roman" pitchFamily="18" charset="0"/>
                        </a:rPr>
                        <a:t>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0" i="0" u="none" strike="noStrike" dirty="0" err="1" smtClean="0">
                          <a:solidFill>
                            <a:srgbClr val="FF0000"/>
                          </a:solidFill>
                          <a:latin typeface="Times New Roman"/>
                        </a:rPr>
                        <a:t>терапиялық  </a:t>
                      </a:r>
                      <a:r>
                        <a:rPr lang="ru-RU" sz="1000" b="0" i="0" u="none" strike="noStrike" dirty="0" smtClean="0">
                          <a:solidFill>
                            <a:srgbClr val="FF0000"/>
                          </a:solidFill>
                          <a:latin typeface="Times New Roman"/>
                        </a:rPr>
                        <a:t>(</a:t>
                      </a:r>
                      <a:r>
                        <a:rPr lang="ru-RU" sz="1000" b="0" i="0" u="none" strike="noStrike" dirty="0" err="1" smtClean="0">
                          <a:solidFill>
                            <a:srgbClr val="FF0000"/>
                          </a:solidFill>
                          <a:latin typeface="Times New Roman"/>
                        </a:rPr>
                        <a:t>Майдантал</a:t>
                      </a:r>
                      <a:r>
                        <a:rPr lang="ru-RU" sz="1000" b="0" i="0" u="none" strike="noStrike" dirty="0" smtClean="0">
                          <a:solidFill>
                            <a:srgbClr val="FF0000"/>
                          </a:solidFill>
                          <a:latin typeface="Times New Roman"/>
                        </a:rPr>
                        <a:t>)</a:t>
                      </a:r>
                      <a:endParaRPr lang="ru-RU" sz="1000" b="0" i="0" u="none" strike="noStrike" dirty="0">
                        <a:solidFill>
                          <a:srgbClr val="FF0000"/>
                        </a:solidFill>
                        <a:latin typeface="Times New Roman"/>
                      </a:endParaRPr>
                    </a:p>
                  </a:txBody>
                  <a:tcPr marL="9525" marR="9525" marT="9525" marB="0" anchor="b"/>
                </a:tc>
                <a:tc>
                  <a:txBody>
                    <a:bodyPr/>
                    <a:lstStyle/>
                    <a:p>
                      <a:r>
                        <a:rPr lang="kk-KZ" sz="1000" dirty="0" smtClean="0">
                          <a:solidFill>
                            <a:srgbClr val="FF0000"/>
                          </a:solidFill>
                        </a:rPr>
                        <a:t>453</a:t>
                      </a:r>
                      <a:endParaRPr lang="ru-RU" sz="1000" dirty="0">
                        <a:solidFill>
                          <a:srgbClr val="FF0000"/>
                        </a:solidFill>
                      </a:endParaRPr>
                    </a:p>
                  </a:txBody>
                  <a:tcPr marL="9525" marR="9525" marT="9525" marB="0" anchor="b"/>
                </a:tc>
                <a:tc>
                  <a:txBody>
                    <a:bodyPr/>
                    <a:lstStyle/>
                    <a:p>
                      <a:pPr algn="ctr" fontAlgn="b"/>
                      <a:r>
                        <a:rPr lang="kk-KZ" sz="1000" b="0" i="0" u="none" strike="noStrike" dirty="0" smtClean="0">
                          <a:solidFill>
                            <a:srgbClr val="C00000"/>
                          </a:solidFill>
                          <a:latin typeface="Times New Roman"/>
                        </a:rPr>
                        <a:t>679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517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717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5514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9037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180,2</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295,3</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2"/>
                  </a:ext>
                </a:extLst>
              </a:tr>
              <a:tr h="261376">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  </a:t>
                      </a:r>
                      <a:r>
                        <a:rPr lang="ru-RU" sz="1000" b="0" i="0" u="none" strike="noStrike" dirty="0" smtClean="0">
                          <a:solidFill>
                            <a:srgbClr val="FF0000"/>
                          </a:solidFill>
                          <a:latin typeface="+mn-lt"/>
                        </a:rPr>
                        <a:t>(</a:t>
                      </a:r>
                      <a:r>
                        <a:rPr lang="ru-RU" sz="1000" b="0" i="0" u="none" strike="noStrike" dirty="0" err="1" smtClean="0">
                          <a:solidFill>
                            <a:srgbClr val="FF0000"/>
                          </a:solidFill>
                          <a:latin typeface="+mn-lt"/>
                        </a:rPr>
                        <a:t>Майдантал</a:t>
                      </a:r>
                      <a:r>
                        <a:rPr lang="ru-RU" sz="1000" b="0" i="0" u="none" strike="noStrike" dirty="0" smtClean="0">
                          <a:solidFill>
                            <a:srgbClr val="FF0000"/>
                          </a:solidFill>
                          <a:latin typeface="+mn-lt"/>
                        </a:rPr>
                        <a:t>)</a:t>
                      </a:r>
                    </a:p>
                  </a:txBody>
                  <a:tcPr marL="9525" marR="9525" marT="9525" marB="0" anchor="ctr"/>
                </a:tc>
                <a:tc>
                  <a:txBody>
                    <a:bodyPr/>
                    <a:lstStyle/>
                    <a:p>
                      <a:r>
                        <a:rPr lang="kk-KZ" sz="1000" dirty="0" smtClean="0">
                          <a:solidFill>
                            <a:srgbClr val="FF0000"/>
                          </a:solidFill>
                        </a:rPr>
                        <a:t>576</a:t>
                      </a:r>
                      <a:endParaRPr lang="ru-RU" sz="1000" dirty="0">
                        <a:solidFill>
                          <a:srgbClr val="FF0000"/>
                        </a:solidFill>
                      </a:endParaRPr>
                    </a:p>
                  </a:txBody>
                  <a:tcPr marL="9525" marR="9525" marT="9525" marB="0" anchor="b"/>
                </a:tc>
                <a:tc>
                  <a:txBody>
                    <a:bodyPr/>
                    <a:lstStyle/>
                    <a:p>
                      <a:pPr algn="ctr" fontAlgn="b"/>
                      <a:r>
                        <a:rPr lang="kk-KZ" sz="1000" b="0" i="0" u="none" strike="noStrike" dirty="0" smtClean="0">
                          <a:solidFill>
                            <a:srgbClr val="C00000"/>
                          </a:solidFill>
                          <a:latin typeface="Times New Roman"/>
                        </a:rPr>
                        <a:t>406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574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433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4745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en-US" sz="1000" b="0" i="0" u="none" strike="noStrike" dirty="0" smtClean="0">
                          <a:solidFill>
                            <a:srgbClr val="C00000"/>
                          </a:solidFill>
                          <a:latin typeface="Times New Roman"/>
                        </a:rPr>
                        <a:t>5</a:t>
                      </a:r>
                      <a:r>
                        <a:rPr lang="kk-KZ" sz="1000" b="0" i="0" u="none" strike="noStrike" dirty="0" smtClean="0">
                          <a:solidFill>
                            <a:srgbClr val="C00000"/>
                          </a:solidFill>
                          <a:latin typeface="Times New Roman"/>
                        </a:rPr>
                        <a:t>034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9304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987,1</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3"/>
                  </a:ext>
                </a:extLst>
              </a:tr>
              <a:tr h="298786">
                <a:tc>
                  <a:txBody>
                    <a:bodyPr/>
                    <a:lstStyle/>
                    <a:p>
                      <a:pPr algn="l" fontAlgn="t"/>
                      <a:r>
                        <a:rPr lang="ru-RU" sz="1000" b="1" i="0" u="none" strike="noStrike" dirty="0" smtClean="0">
                          <a:solidFill>
                            <a:schemeClr val="tx1"/>
                          </a:solidFill>
                          <a:latin typeface="Times New Roman" pitchFamily="18" charset="0"/>
                          <a:cs typeface="Times New Roman" pitchFamily="18" charset="0"/>
                        </a:rPr>
                        <a:t>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kk-KZ" sz="1000" b="1" i="0" u="none" strike="noStrike" dirty="0" smtClean="0">
                          <a:solidFill>
                            <a:srgbClr val="FF0000"/>
                          </a:solidFill>
                          <a:latin typeface="+mn-lt"/>
                        </a:rPr>
                        <a:t>Барлығы</a:t>
                      </a:r>
                      <a:endParaRPr lang="ru-RU" sz="1000" b="1" i="0" u="none" strike="noStrike" dirty="0" smtClean="0">
                        <a:solidFill>
                          <a:srgbClr val="FF0000"/>
                        </a:solidFill>
                        <a:latin typeface="+mn-lt"/>
                      </a:endParaRPr>
                    </a:p>
                    <a:p>
                      <a:pPr algn="l" fontAlgn="b"/>
                      <a:endParaRPr lang="ru-RU" sz="1000" b="0" i="0" u="none" strike="noStrike" dirty="0">
                        <a:solidFill>
                          <a:srgbClr val="FF0000"/>
                        </a:solidFill>
                        <a:latin typeface="Times New Roman"/>
                      </a:endParaRPr>
                    </a:p>
                  </a:txBody>
                  <a:tcPr marL="9525" marR="9525" marT="9525" marB="0" anchor="b"/>
                </a:tc>
                <a:tc>
                  <a:txBody>
                    <a:bodyPr/>
                    <a:lstStyle/>
                    <a:p>
                      <a:r>
                        <a:rPr lang="kk-KZ" sz="1000" dirty="0" smtClean="0">
                          <a:solidFill>
                            <a:srgbClr val="FF0000"/>
                          </a:solidFill>
                        </a:rPr>
                        <a:t>1029</a:t>
                      </a:r>
                      <a:endParaRPr lang="ru-RU" sz="1000" dirty="0">
                        <a:solidFill>
                          <a:srgbClr val="FF0000"/>
                        </a:solidFill>
                      </a:endParaRPr>
                    </a:p>
                  </a:txBody>
                  <a:tcPr marL="9525" marR="9525" marT="9525" marB="0" anchor="b"/>
                </a:tc>
                <a:tc>
                  <a:txBody>
                    <a:bodyPr/>
                    <a:lstStyle/>
                    <a:p>
                      <a:pPr algn="ctr" fontAlgn="b"/>
                      <a:r>
                        <a:rPr lang="kk-KZ" sz="1000" b="0" i="0" u="none" strike="noStrike" dirty="0" smtClean="0">
                          <a:solidFill>
                            <a:srgbClr val="C00000"/>
                          </a:solidFill>
                          <a:latin typeface="Times New Roman"/>
                        </a:rPr>
                        <a:t>1085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1091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1150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10259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14071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287,4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394,1</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4"/>
                  </a:ext>
                </a:extLst>
              </a:tr>
              <a:tr h="288032">
                <a:tc>
                  <a:txBody>
                    <a:bodyPr/>
                    <a:lstStyle/>
                    <a:p>
                      <a:pPr algn="l" fontAlgn="t"/>
                      <a:r>
                        <a:rPr lang="ru-RU" sz="1000" b="1" i="0" u="none" strike="noStrike" dirty="0" smtClean="0">
                          <a:solidFill>
                            <a:schemeClr val="tx1"/>
                          </a:solidFill>
                          <a:latin typeface="Times New Roman" pitchFamily="18" charset="0"/>
                          <a:cs typeface="Times New Roman" pitchFamily="18" charset="0"/>
                        </a:rPr>
                        <a:t>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smtClean="0">
                          <a:solidFill>
                            <a:srgbClr val="FF0000"/>
                          </a:solidFill>
                          <a:latin typeface="Times New Roman"/>
                        </a:rPr>
                        <a:t>Жұқпалы</a:t>
                      </a:r>
                      <a:r>
                        <a:rPr lang="kk-KZ" sz="1000" b="0" i="0" u="none" strike="noStrike" baseline="0" dirty="0" smtClean="0">
                          <a:solidFill>
                            <a:srgbClr val="FF0000"/>
                          </a:solidFill>
                          <a:latin typeface="Times New Roman"/>
                        </a:rPr>
                        <a:t> аурулар ересектер</a:t>
                      </a:r>
                      <a:endParaRPr lang="ru-RU" sz="1000" b="0" i="0" u="none" strike="noStrike" dirty="0">
                        <a:solidFill>
                          <a:srgbClr val="FF0000"/>
                        </a:solidFill>
                        <a:latin typeface="Times New Roman"/>
                      </a:endParaRPr>
                    </a:p>
                  </a:txBody>
                  <a:tcPr marL="9525" marR="9525" marT="9525" marB="0" anchor="b"/>
                </a:tc>
                <a:tc>
                  <a:txBody>
                    <a:bodyPr/>
                    <a:lstStyle/>
                    <a:p>
                      <a:r>
                        <a:rPr lang="kk-KZ" sz="1000" dirty="0" smtClean="0">
                          <a:solidFill>
                            <a:srgbClr val="FF0000"/>
                          </a:solidFill>
                        </a:rPr>
                        <a:t>532</a:t>
                      </a:r>
                      <a:endParaRPr lang="ru-RU" sz="1000" dirty="0">
                        <a:solidFill>
                          <a:srgbClr val="FF0000"/>
                        </a:solidFill>
                      </a:endParaRPr>
                    </a:p>
                  </a:txBody>
                  <a:tcPr marL="9525" marR="9525" marT="9525" marB="0" anchor="b"/>
                </a:tc>
                <a:tc>
                  <a:txBody>
                    <a:bodyPr/>
                    <a:lstStyle/>
                    <a:p>
                      <a:pPr algn="ctr" fontAlgn="b"/>
                      <a:r>
                        <a:rPr lang="kk-KZ" sz="1000" b="0" i="0" u="none" strike="noStrike" dirty="0" smtClean="0">
                          <a:solidFill>
                            <a:srgbClr val="C00000"/>
                          </a:solidFill>
                          <a:latin typeface="Times New Roman"/>
                        </a:rPr>
                        <a:t>690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539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673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3833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5400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88,4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en-US" sz="1000" b="0" i="0" u="none" strike="noStrike" dirty="0" smtClean="0">
                          <a:solidFill>
                            <a:srgbClr val="C00000"/>
                          </a:solidFill>
                          <a:latin typeface="Times New Roman"/>
                        </a:rPr>
                        <a:t>124.6</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5"/>
                  </a:ext>
                </a:extLst>
              </a:tr>
              <a:tr h="216024">
                <a:tc>
                  <a:txBody>
                    <a:bodyPr/>
                    <a:lstStyle/>
                    <a:p>
                      <a:pPr algn="l" fontAlgn="t"/>
                      <a:r>
                        <a:rPr lang="ru-RU" sz="1000" b="1" i="0" u="none" strike="noStrike" dirty="0" smtClean="0">
                          <a:solidFill>
                            <a:schemeClr val="tx1"/>
                          </a:solidFill>
                          <a:latin typeface="Times New Roman" pitchFamily="18" charset="0"/>
                          <a:cs typeface="Times New Roman" pitchFamily="18" charset="0"/>
                        </a:rPr>
                        <a:t>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smtClean="0">
                          <a:solidFill>
                            <a:srgbClr val="FF0000"/>
                          </a:solidFill>
                          <a:latin typeface="Times New Roman"/>
                        </a:rPr>
                        <a:t>Жұқпалы</a:t>
                      </a:r>
                      <a:r>
                        <a:rPr lang="kk-KZ" sz="1000" b="0" i="0" u="none" strike="noStrike" baseline="0" dirty="0" smtClean="0">
                          <a:solidFill>
                            <a:srgbClr val="FF0000"/>
                          </a:solidFill>
                          <a:latin typeface="Times New Roman"/>
                        </a:rPr>
                        <a:t> аурулар балалар</a:t>
                      </a:r>
                      <a:endParaRPr lang="ru-RU" sz="1000" b="0" i="0" u="none" strike="noStrike" dirty="0">
                        <a:solidFill>
                          <a:srgbClr val="FF0000"/>
                        </a:solidFill>
                        <a:latin typeface="Times New Roman"/>
                      </a:endParaRPr>
                    </a:p>
                  </a:txBody>
                  <a:tcPr marL="9525" marR="9525" marT="9525" marB="0" anchor="b"/>
                </a:tc>
                <a:tc>
                  <a:txBody>
                    <a:bodyPr/>
                    <a:lstStyle/>
                    <a:p>
                      <a:r>
                        <a:rPr lang="kk-KZ" sz="1000" dirty="0" smtClean="0">
                          <a:solidFill>
                            <a:srgbClr val="FF0000"/>
                          </a:solidFill>
                        </a:rPr>
                        <a:t>1028</a:t>
                      </a:r>
                      <a:endParaRPr lang="ru-RU" sz="1000" dirty="0">
                        <a:solidFill>
                          <a:srgbClr val="FF0000"/>
                        </a:solidFill>
                      </a:endParaRPr>
                    </a:p>
                  </a:txBody>
                  <a:tcPr marL="9525" marR="9525" marT="9525" marB="0" anchor="b"/>
                </a:tc>
                <a:tc>
                  <a:txBody>
                    <a:bodyPr/>
                    <a:lstStyle/>
                    <a:p>
                      <a:pPr algn="ctr" fontAlgn="b"/>
                      <a:r>
                        <a:rPr lang="kk-KZ" sz="1000" b="0" i="0" u="none" strike="noStrike" dirty="0" smtClean="0">
                          <a:solidFill>
                            <a:srgbClr val="C00000"/>
                          </a:solidFill>
                          <a:latin typeface="Times New Roman"/>
                        </a:rPr>
                        <a:t>1079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1038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1039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6915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8210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96,8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en-US" sz="1000" b="0" i="0" u="none" strike="noStrike" dirty="0" smtClean="0">
                          <a:solidFill>
                            <a:srgbClr val="C00000"/>
                          </a:solidFill>
                          <a:latin typeface="Times New Roman"/>
                        </a:rPr>
                        <a:t>1</a:t>
                      </a:r>
                      <a:r>
                        <a:rPr lang="kk-KZ" sz="1000" b="0" i="0" u="none" strike="noStrike" dirty="0" smtClean="0">
                          <a:solidFill>
                            <a:srgbClr val="C00000"/>
                          </a:solidFill>
                          <a:latin typeface="Times New Roman"/>
                        </a:rPr>
                        <a:t>15,0</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6"/>
                  </a:ext>
                </a:extLst>
              </a:tr>
              <a:tr h="216024">
                <a:tc>
                  <a:txBody>
                    <a:bodyPr/>
                    <a:lstStyle/>
                    <a:p>
                      <a:pPr algn="l" fontAlgn="t"/>
                      <a:r>
                        <a:rPr lang="kk-KZ" sz="1000" b="1" i="0" u="none" strike="noStrike" dirty="0" smtClean="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smtClean="0">
                          <a:solidFill>
                            <a:srgbClr val="FF0000"/>
                          </a:solidFill>
                          <a:latin typeface="Times New Roman"/>
                        </a:rPr>
                        <a:t>Паллиативті күтім</a:t>
                      </a:r>
                      <a:endParaRPr lang="ru-RU" sz="1000" b="0" i="0" u="none" strike="noStrike" dirty="0">
                        <a:solidFill>
                          <a:srgbClr val="FF0000"/>
                        </a:solidFill>
                        <a:latin typeface="Times New Roman"/>
                      </a:endParaRPr>
                    </a:p>
                  </a:txBody>
                  <a:tcPr marL="9525" marR="9525" marT="9525" marB="0" anchor="b"/>
                </a:tc>
                <a:tc>
                  <a:txBody>
                    <a:bodyPr/>
                    <a:lstStyle/>
                    <a:p>
                      <a:r>
                        <a:rPr lang="kk-KZ" sz="1000" dirty="0" smtClean="0">
                          <a:solidFill>
                            <a:srgbClr val="FF0000"/>
                          </a:solidFill>
                        </a:rPr>
                        <a:t>133</a:t>
                      </a:r>
                      <a:endParaRPr lang="ru-RU" sz="1000" dirty="0">
                        <a:solidFill>
                          <a:srgbClr val="FF0000"/>
                        </a:solidFill>
                      </a:endParaRPr>
                    </a:p>
                  </a:txBody>
                  <a:tcPr marL="9525" marR="9525" marT="9525" marB="0" anchor="b"/>
                </a:tc>
                <a:tc>
                  <a:txBody>
                    <a:bodyPr/>
                    <a:lstStyle/>
                    <a:p>
                      <a:pPr algn="ctr" fontAlgn="b"/>
                      <a:r>
                        <a:rPr lang="kk-KZ" sz="1000" b="0" i="0" u="none" strike="noStrike" dirty="0" smtClean="0">
                          <a:solidFill>
                            <a:srgbClr val="C00000"/>
                          </a:solidFill>
                          <a:latin typeface="Times New Roman"/>
                        </a:rPr>
                        <a:t>96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115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106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2259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2176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126,6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121,9</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8"/>
                  </a:ext>
                </a:extLst>
              </a:tr>
              <a:tr h="228014">
                <a:tc>
                  <a:txBody>
                    <a:bodyPr/>
                    <a:lstStyle/>
                    <a:p>
                      <a:pPr algn="l" fontAlgn="t"/>
                      <a:r>
                        <a:rPr lang="kk-KZ" sz="1000" b="0" i="0" u="none" strike="noStrike" dirty="0" smtClean="0">
                          <a:solidFill>
                            <a:schemeClr val="tx1"/>
                          </a:solidFill>
                          <a:latin typeface="Times New Roman" pitchFamily="18" charset="0"/>
                          <a:cs typeface="Times New Roman" pitchFamily="18" charset="0"/>
                        </a:rPr>
                        <a:t>7</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1" i="0" u="none" strike="noStrike" dirty="0" err="1" smtClean="0">
                          <a:solidFill>
                            <a:srgbClr val="FF0000"/>
                          </a:solidFill>
                          <a:latin typeface="Times New Roman"/>
                        </a:rPr>
                        <a:t>Барлығы </a:t>
                      </a:r>
                      <a:r>
                        <a:rPr lang="ru-RU" sz="1000" b="1" i="0" u="none" strike="noStrike" dirty="0" smtClean="0">
                          <a:solidFill>
                            <a:srgbClr val="FF0000"/>
                          </a:solidFill>
                          <a:latin typeface="Times New Roman"/>
                        </a:rPr>
                        <a:t>ОҚБ</a:t>
                      </a:r>
                      <a:endParaRPr lang="ru-RU" sz="1000" b="1" i="0" u="none" strike="noStrike" dirty="0">
                        <a:solidFill>
                          <a:srgbClr val="FF0000"/>
                        </a:solidFill>
                        <a:latin typeface="Times New Roman"/>
                      </a:endParaRPr>
                    </a:p>
                  </a:txBody>
                  <a:tcPr marL="9525" marR="9525" marT="9525" marB="0" anchor="ctr"/>
                </a:tc>
                <a:tc>
                  <a:txBody>
                    <a:bodyPr/>
                    <a:lstStyle/>
                    <a:p>
                      <a:pPr algn="ctr" fontAlgn="b"/>
                      <a:r>
                        <a:rPr lang="kk-KZ" sz="1000" b="1" i="0" u="none" strike="noStrike" dirty="0" smtClean="0">
                          <a:solidFill>
                            <a:srgbClr val="C00000"/>
                          </a:solidFill>
                          <a:latin typeface="Times New Roman"/>
                        </a:rPr>
                        <a:t>12519</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12427</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12438</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12275</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98</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64</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90038</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94936</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112,8</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118,9</a:t>
                      </a:r>
                      <a:endParaRPr lang="ru-RU" sz="10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7"/>
                  </a:ext>
                </a:extLst>
              </a:tr>
            </a:tbl>
          </a:graphicData>
        </a:graphic>
      </p:graphicFrame>
      <p:graphicFrame>
        <p:nvGraphicFramePr>
          <p:cNvPr id="6" name="Содержимое 3"/>
          <p:cNvGraphicFramePr>
            <a:graphicFrameLocks/>
          </p:cNvGraphicFramePr>
          <p:nvPr/>
        </p:nvGraphicFramePr>
        <p:xfrm>
          <a:off x="0" y="3292547"/>
          <a:ext cx="8929719" cy="3304805"/>
        </p:xfrm>
        <a:graphic>
          <a:graphicData uri="http://schemas.openxmlformats.org/drawingml/2006/table">
            <a:tbl>
              <a:tblPr firstRow="1" bandRow="1">
                <a:tableStyleId>{8799B23B-EC83-4686-B30A-512413B5E67A}</a:tableStyleId>
              </a:tblPr>
              <a:tblGrid>
                <a:gridCol w="237491">
                  <a:extLst>
                    <a:ext uri="{9D8B030D-6E8A-4147-A177-3AD203B41FA5}">
                      <a16:colId xmlns:a16="http://schemas.microsoft.com/office/drawing/2014/main" val="20000"/>
                    </a:ext>
                  </a:extLst>
                </a:gridCol>
                <a:gridCol w="2031535">
                  <a:extLst>
                    <a:ext uri="{9D8B030D-6E8A-4147-A177-3AD203B41FA5}">
                      <a16:colId xmlns:a16="http://schemas.microsoft.com/office/drawing/2014/main" val="20001"/>
                    </a:ext>
                  </a:extLst>
                </a:gridCol>
                <a:gridCol w="658750">
                  <a:extLst>
                    <a:ext uri="{9D8B030D-6E8A-4147-A177-3AD203B41FA5}">
                      <a16:colId xmlns:a16="http://schemas.microsoft.com/office/drawing/2014/main" val="20002"/>
                    </a:ext>
                  </a:extLst>
                </a:gridCol>
                <a:gridCol w="658750">
                  <a:extLst>
                    <a:ext uri="{9D8B030D-6E8A-4147-A177-3AD203B41FA5}">
                      <a16:colId xmlns:a16="http://schemas.microsoft.com/office/drawing/2014/main" val="20003"/>
                    </a:ext>
                  </a:extLst>
                </a:gridCol>
                <a:gridCol w="658750">
                  <a:extLst>
                    <a:ext uri="{9D8B030D-6E8A-4147-A177-3AD203B41FA5}">
                      <a16:colId xmlns:a16="http://schemas.microsoft.com/office/drawing/2014/main" val="20004"/>
                    </a:ext>
                  </a:extLst>
                </a:gridCol>
                <a:gridCol w="658750">
                  <a:extLst>
                    <a:ext uri="{9D8B030D-6E8A-4147-A177-3AD203B41FA5}">
                      <a16:colId xmlns:a16="http://schemas.microsoft.com/office/drawing/2014/main" val="20005"/>
                    </a:ext>
                  </a:extLst>
                </a:gridCol>
                <a:gridCol w="658750">
                  <a:extLst>
                    <a:ext uri="{9D8B030D-6E8A-4147-A177-3AD203B41FA5}">
                      <a16:colId xmlns:a16="http://schemas.microsoft.com/office/drawing/2014/main" val="20006"/>
                    </a:ext>
                  </a:extLst>
                </a:gridCol>
                <a:gridCol w="585554">
                  <a:extLst>
                    <a:ext uri="{9D8B030D-6E8A-4147-A177-3AD203B41FA5}">
                      <a16:colId xmlns:a16="http://schemas.microsoft.com/office/drawing/2014/main" val="20007"/>
                    </a:ext>
                  </a:extLst>
                </a:gridCol>
                <a:gridCol w="731944">
                  <a:extLst>
                    <a:ext uri="{9D8B030D-6E8A-4147-A177-3AD203B41FA5}">
                      <a16:colId xmlns:a16="http://schemas.microsoft.com/office/drawing/2014/main" val="20008"/>
                    </a:ext>
                  </a:extLst>
                </a:gridCol>
                <a:gridCol w="731944">
                  <a:extLst>
                    <a:ext uri="{9D8B030D-6E8A-4147-A177-3AD203B41FA5}">
                      <a16:colId xmlns:a16="http://schemas.microsoft.com/office/drawing/2014/main" val="20009"/>
                    </a:ext>
                  </a:extLst>
                </a:gridCol>
                <a:gridCol w="658750">
                  <a:extLst>
                    <a:ext uri="{9D8B030D-6E8A-4147-A177-3AD203B41FA5}">
                      <a16:colId xmlns:a16="http://schemas.microsoft.com/office/drawing/2014/main" val="20010"/>
                    </a:ext>
                  </a:extLst>
                </a:gridCol>
                <a:gridCol w="658751">
                  <a:extLst>
                    <a:ext uri="{9D8B030D-6E8A-4147-A177-3AD203B41FA5}">
                      <a16:colId xmlns:a16="http://schemas.microsoft.com/office/drawing/2014/main" val="20011"/>
                    </a:ext>
                  </a:extLst>
                </a:gridCol>
              </a:tblGrid>
              <a:tr h="854976">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chemeClr val="accent5"/>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chemeClr val="accent5"/>
                    </a:solidFill>
                  </a:tcPr>
                </a:tc>
                <a:tc gridSpan="2">
                  <a:txBody>
                    <a:bodyPr/>
                    <a:lstStyle/>
                    <a:p>
                      <a:pPr algn="ctr" fontAlgn="b"/>
                      <a:r>
                        <a:rPr lang="ru-RU" sz="1000" b="1" i="0" u="none" strike="noStrike" dirty="0" smtClean="0">
                          <a:solidFill>
                            <a:srgbClr val="000000"/>
                          </a:solidFill>
                          <a:latin typeface="+mn-lt"/>
                        </a:rPr>
                        <a:t> </a:t>
                      </a:r>
                      <a:r>
                        <a:rPr lang="ru-RU" sz="1000" b="1" i="0" u="none" strike="noStrike" dirty="0" err="1" smtClean="0">
                          <a:solidFill>
                            <a:srgbClr val="000000"/>
                          </a:solidFill>
                          <a:latin typeface="+mn-lt"/>
                        </a:rPr>
                        <a:t>Төсек толуы</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Төсек айналымы</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1 науқастың төсекте болуының орташа ұзақтығы</a:t>
                      </a:r>
                      <a:endParaRPr lang="ru-RU" sz="1000" b="1" i="0" u="none" strike="noStrike" dirty="0">
                        <a:solidFill>
                          <a:srgbClr val="000000"/>
                        </a:solidFill>
                        <a:latin typeface="+mn-lt"/>
                      </a:endParaRPr>
                    </a:p>
                  </a:txBody>
                  <a:tcPr marL="9525" marR="9525" marT="9525" marB="0" anchor="b">
                    <a:solidFill>
                      <a:schemeClr val="accent5"/>
                    </a:solidFill>
                  </a:tcPr>
                </a:tc>
                <a:tc hMerge="1">
                  <a:txBody>
                    <a:bodyPr/>
                    <a:lstStyle/>
                    <a:p>
                      <a:endParaRPr lang="ru-RU"/>
                    </a:p>
                  </a:txBody>
                  <a:tcPr/>
                </a:tc>
                <a:tc gridSpan="2">
                  <a:txBody>
                    <a:bodyPr/>
                    <a:lstStyle/>
                    <a:p>
                      <a:pPr algn="ctr" fontAlgn="b"/>
                      <a:r>
                        <a:rPr lang="ru-RU" sz="1000" b="1" i="0" u="none" strike="noStrike" dirty="0" smtClean="0">
                          <a:solidFill>
                            <a:srgbClr val="000000"/>
                          </a:solidFill>
                          <a:latin typeface="+mn-lt"/>
                        </a:rPr>
                        <a:t> </a:t>
                      </a:r>
                      <a:r>
                        <a:rPr lang="ru-RU" sz="1000" b="1" i="0" u="none" strike="noStrike" dirty="0" err="1" smtClean="0">
                          <a:solidFill>
                            <a:srgbClr val="000000"/>
                          </a:solidFill>
                          <a:latin typeface="+mn-lt"/>
                        </a:rPr>
                        <a:t>Хирургиялық</a:t>
                      </a:r>
                      <a:r>
                        <a:rPr lang="ru-RU" sz="1000" b="1" i="0" u="none" strike="noStrike" baseline="0" dirty="0" err="1" smtClean="0">
                          <a:solidFill>
                            <a:srgbClr val="000000"/>
                          </a:solidFill>
                          <a:latin typeface="+mn-lt"/>
                        </a:rPr>
                        <a:t> белсенділік</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Қайтыс </a:t>
                      </a:r>
                      <a:r>
                        <a:rPr lang="ru-RU" sz="1000" b="1" i="0" u="none" strike="noStrike" dirty="0" smtClean="0">
                          <a:solidFill>
                            <a:srgbClr val="000000"/>
                          </a:solidFill>
                          <a:latin typeface="+mn-lt"/>
                        </a:rPr>
                        <a:t>болу</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5</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a:t>
                      </a:r>
                      <a:r>
                        <a:rPr lang="en-US" sz="1400" b="1" i="0" u="none" strike="noStrike" dirty="0" smtClean="0">
                          <a:solidFill>
                            <a:srgbClr val="000000"/>
                          </a:solidFill>
                          <a:latin typeface="Times New Roman"/>
                        </a:rPr>
                        <a:t>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5</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a:t>
                      </a:r>
                      <a:r>
                        <a:rPr lang="en-US" sz="1400" b="1" i="0" u="none" strike="noStrike" dirty="0" smtClean="0">
                          <a:solidFill>
                            <a:srgbClr val="000000"/>
                          </a:solidFill>
                          <a:latin typeface="Times New Roman"/>
                        </a:rPr>
                        <a:t>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5</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a:t>
                      </a:r>
                      <a:r>
                        <a:rPr lang="en-US" sz="1400" b="1" i="0" u="none" strike="noStrike" dirty="0" smtClean="0">
                          <a:solidFill>
                            <a:srgbClr val="000000"/>
                          </a:solidFill>
                          <a:latin typeface="Times New Roman"/>
                        </a:rPr>
                        <a:t>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5</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a:t>
                      </a:r>
                      <a:r>
                        <a:rPr lang="en-US" sz="1400" b="1" i="0" u="none" strike="noStrike" dirty="0" smtClean="0">
                          <a:solidFill>
                            <a:srgbClr val="000000"/>
                          </a:solidFill>
                          <a:latin typeface="Times New Roman"/>
                        </a:rPr>
                        <a:t>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5</a:t>
                      </a:r>
                    </a:p>
                    <a:p>
                      <a:pPr algn="ctr" fontAlgn="b"/>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a:t>
                      </a:r>
                      <a:r>
                        <a:rPr lang="en-US" sz="1400" b="1" i="0" u="none" strike="noStrike" dirty="0" smtClean="0">
                          <a:solidFill>
                            <a:srgbClr val="000000"/>
                          </a:solidFill>
                          <a:latin typeface="Times New Roman"/>
                        </a:rPr>
                        <a:t>4</a:t>
                      </a:r>
                      <a:endParaRPr lang="ru-RU" sz="14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225310">
                <a:tc>
                  <a:txBody>
                    <a:bodyPr/>
                    <a:lstStyle/>
                    <a:p>
                      <a:pPr algn="l" fontAlgn="t"/>
                      <a:r>
                        <a:rPr lang="ru-RU" sz="1200" b="1" i="0" u="none" strike="noStrike" dirty="0" smtClean="0">
                          <a:solidFill>
                            <a:schemeClr val="tx1"/>
                          </a:solidFill>
                          <a:latin typeface="Times New Roman" pitchFamily="18" charset="0"/>
                          <a:cs typeface="Times New Roman" pitchFamily="18" charset="0"/>
                        </a:rPr>
                        <a:t>1</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0" i="0" u="none" strike="noStrike" dirty="0" err="1" smtClean="0">
                          <a:solidFill>
                            <a:srgbClr val="FF0000"/>
                          </a:solidFill>
                          <a:latin typeface="Times New Roman"/>
                        </a:rPr>
                        <a:t>терапиялық  </a:t>
                      </a:r>
                      <a:r>
                        <a:rPr lang="ru-RU" sz="1000" b="0" i="0" u="none" strike="noStrike" dirty="0" smtClean="0">
                          <a:solidFill>
                            <a:srgbClr val="FF0000"/>
                          </a:solidFill>
                          <a:latin typeface="+mn-lt"/>
                        </a:rPr>
                        <a:t>(</a:t>
                      </a:r>
                      <a:r>
                        <a:rPr lang="ru-RU" sz="1000" b="0" i="0" u="none" strike="noStrike" dirty="0" err="1" smtClean="0">
                          <a:solidFill>
                            <a:srgbClr val="FF0000"/>
                          </a:solidFill>
                          <a:latin typeface="+mn-lt"/>
                        </a:rPr>
                        <a:t>Майдантал</a:t>
                      </a:r>
                      <a:r>
                        <a:rPr lang="ru-RU" sz="1000" b="0" i="0" u="none" strike="noStrike" dirty="0" smtClean="0">
                          <a:solidFill>
                            <a:srgbClr val="FF0000"/>
                          </a:solidFill>
                          <a:latin typeface="+mn-lt"/>
                        </a:rPr>
                        <a:t>)</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459,5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753.1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40,4</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58.2</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10,7</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12.6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2"/>
                  </a:ext>
                </a:extLst>
              </a:tr>
              <a:tr h="276106">
                <a:tc>
                  <a:txBody>
                    <a:bodyPr/>
                    <a:lstStyle/>
                    <a:p>
                      <a:pPr algn="l" fontAlgn="t"/>
                      <a:r>
                        <a:rPr lang="ru-RU" sz="1200" b="1" i="0" u="none" strike="noStrike" dirty="0" smtClean="0">
                          <a:solidFill>
                            <a:schemeClr val="tx1"/>
                          </a:solidFill>
                          <a:latin typeface="Times New Roman" pitchFamily="18" charset="0"/>
                          <a:cs typeface="Times New Roman" pitchFamily="18" charset="0"/>
                        </a:rPr>
                        <a:t>2</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  </a:t>
                      </a:r>
                      <a:r>
                        <a:rPr lang="ru-RU" sz="1000" b="0" i="0" u="none" strike="noStrike" dirty="0" smtClean="0">
                          <a:solidFill>
                            <a:srgbClr val="FF0000"/>
                          </a:solidFill>
                          <a:latin typeface="+mn-lt"/>
                        </a:rPr>
                        <a:t>(</a:t>
                      </a:r>
                      <a:r>
                        <a:rPr lang="ru-RU" sz="1000" b="0" i="0" u="none" strike="noStrike" dirty="0" err="1" smtClean="0">
                          <a:solidFill>
                            <a:srgbClr val="FF0000"/>
                          </a:solidFill>
                          <a:latin typeface="+mn-lt"/>
                        </a:rPr>
                        <a:t>Майдантал</a:t>
                      </a:r>
                      <a:r>
                        <a:rPr lang="ru-RU" sz="1000" b="0" i="0" u="none" strike="noStrike" dirty="0" smtClean="0">
                          <a:solidFill>
                            <a:srgbClr val="FF0000"/>
                          </a:solidFill>
                          <a:latin typeface="+mn-lt"/>
                        </a:rPr>
                        <a:t>)</a:t>
                      </a:r>
                      <a:endParaRPr lang="ru-RU" sz="1000" b="0" i="0" u="none" strike="noStrike" dirty="0">
                        <a:solidFill>
                          <a:srgbClr val="FF0000"/>
                        </a:solidFill>
                        <a:latin typeface="Times New Roman"/>
                      </a:endParaRPr>
                    </a:p>
                  </a:txBody>
                  <a:tcPr marL="9525" marR="9525" marT="9525" marB="0" anchor="ctr"/>
                </a:tc>
                <a:tc>
                  <a:txBody>
                    <a:bodyPr/>
                    <a:lstStyle/>
                    <a:p>
                      <a:pPr algn="ctr" fontAlgn="b"/>
                      <a:r>
                        <a:rPr lang="kk-KZ" sz="900" b="0" i="0" u="none" strike="noStrike" dirty="0" smtClean="0">
                          <a:solidFill>
                            <a:srgbClr val="C00000"/>
                          </a:solidFill>
                          <a:latin typeface="Times New Roman"/>
                        </a:rPr>
                        <a:t>2372,5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2517.0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287,5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smtClean="0">
                          <a:solidFill>
                            <a:srgbClr val="C00000"/>
                          </a:solidFill>
                          <a:latin typeface="Times New Roman"/>
                        </a:rPr>
                        <a:t>209.8</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8,3</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11.6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3"/>
                  </a:ext>
                </a:extLst>
              </a:tr>
              <a:tr h="216024">
                <a:tc>
                  <a:txBody>
                    <a:bodyPr/>
                    <a:lstStyle/>
                    <a:p>
                      <a:pPr algn="l" fontAlgn="t"/>
                      <a:r>
                        <a:rPr lang="ru-RU" sz="1200" b="1" i="0" u="none" strike="noStrike" dirty="0" smtClean="0">
                          <a:solidFill>
                            <a:schemeClr val="tx1"/>
                          </a:solidFill>
                          <a:latin typeface="Times New Roman" pitchFamily="18" charset="0"/>
                          <a:cs typeface="Times New Roman" pitchFamily="18" charset="0"/>
                        </a:rPr>
                        <a:t>3</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kk-KZ" sz="1000" b="1" i="0" u="none" strike="noStrike" dirty="0" smtClean="0">
                          <a:solidFill>
                            <a:srgbClr val="FF0000"/>
                          </a:solidFill>
                          <a:latin typeface="+mn-lt"/>
                        </a:rPr>
                        <a:t>Барлығы</a:t>
                      </a:r>
                      <a:endParaRPr lang="ru-RU" sz="1000" b="1" i="0" u="none" strike="noStrike" dirty="0" smtClean="0">
                        <a:solidFill>
                          <a:srgbClr val="FF0000"/>
                        </a:solidFill>
                        <a:latin typeface="+mn-lt"/>
                      </a:endParaRPr>
                    </a:p>
                    <a:p>
                      <a:pPr algn="l" fontAlgn="b"/>
                      <a:endParaRPr lang="ru-RU" sz="1000" b="0" i="0" u="none" strike="noStrike" dirty="0">
                        <a:solidFill>
                          <a:srgbClr val="FF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723,8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en-US" sz="1000" b="0" i="0" u="none" strike="noStrike" dirty="0" smtClean="0">
                          <a:solidFill>
                            <a:srgbClr val="C00000"/>
                          </a:solidFill>
                          <a:latin typeface="Times New Roman"/>
                        </a:rPr>
                        <a:t>1005.1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75,7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en-US" sz="1000" b="0" i="0" u="none" strike="noStrike" dirty="0" smtClean="0">
                          <a:solidFill>
                            <a:srgbClr val="C00000"/>
                          </a:solidFill>
                          <a:latin typeface="Times New Roman"/>
                        </a:rPr>
                        <a:t>79.8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9,4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en-US" sz="1000" b="0" i="0" u="none" strike="noStrike" dirty="0" smtClean="0">
                          <a:solidFill>
                            <a:srgbClr val="C00000"/>
                          </a:solidFill>
                          <a:latin typeface="Times New Roman"/>
                        </a:rPr>
                        <a:t>12.2</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4"/>
                  </a:ext>
                </a:extLst>
              </a:tr>
              <a:tr h="339720">
                <a:tc>
                  <a:txBody>
                    <a:bodyPr/>
                    <a:lstStyle/>
                    <a:p>
                      <a:pPr algn="l" fontAlgn="t"/>
                      <a:r>
                        <a:rPr lang="ru-RU" sz="1200" b="1" i="0" u="none" strike="noStrike" dirty="0" smtClean="0">
                          <a:solidFill>
                            <a:schemeClr val="tx1"/>
                          </a:solidFill>
                          <a:latin typeface="Times New Roman" pitchFamily="18" charset="0"/>
                          <a:cs typeface="Times New Roman" pitchFamily="18" charset="0"/>
                        </a:rPr>
                        <a:t>4</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smtClean="0">
                          <a:solidFill>
                            <a:srgbClr val="FF0000"/>
                          </a:solidFill>
                          <a:latin typeface="+mn-lt"/>
                        </a:rPr>
                        <a:t>Жұқпалы</a:t>
                      </a:r>
                      <a:r>
                        <a:rPr lang="kk-KZ" sz="1000" b="0" i="0" u="none" strike="noStrike" baseline="0" dirty="0" smtClean="0">
                          <a:solidFill>
                            <a:srgbClr val="FF0000"/>
                          </a:solidFill>
                          <a:latin typeface="+mn-lt"/>
                        </a:rPr>
                        <a:t> аурулар ересектер</a:t>
                      </a:r>
                      <a:endParaRPr lang="ru-RU" sz="1000" b="0" i="0" u="none" strike="noStrike" dirty="0">
                        <a:solidFill>
                          <a:srgbClr val="FF0000"/>
                        </a:solidFill>
                        <a:latin typeface="+mn-lt"/>
                      </a:endParaRPr>
                    </a:p>
                  </a:txBody>
                  <a:tcPr marL="9525" marR="9525" marT="9525" marB="0" anchor="b"/>
                </a:tc>
                <a:tc>
                  <a:txBody>
                    <a:bodyPr/>
                    <a:lstStyle/>
                    <a:p>
                      <a:pPr algn="ctr" fontAlgn="b"/>
                      <a:r>
                        <a:rPr lang="kk-KZ" sz="900" b="0" i="0" u="none" strike="noStrike" dirty="0" smtClean="0">
                          <a:solidFill>
                            <a:srgbClr val="C00000"/>
                          </a:solidFill>
                          <a:latin typeface="Times New Roman"/>
                        </a:rPr>
                        <a:t>225,5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317.6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31,5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smtClean="0">
                          <a:solidFill>
                            <a:srgbClr val="C00000"/>
                          </a:solidFill>
                          <a:latin typeface="Times New Roman"/>
                        </a:rPr>
                        <a:t>40.1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7,1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8.0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0,1</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5"/>
                  </a:ext>
                </a:extLst>
              </a:tr>
              <a:tr h="252530">
                <a:tc>
                  <a:txBody>
                    <a:bodyPr/>
                    <a:lstStyle/>
                    <a:p>
                      <a:pPr algn="l" fontAlgn="t"/>
                      <a:r>
                        <a:rPr lang="ru-RU" sz="1200" b="1" i="0" u="none" strike="noStrike" dirty="0" smtClean="0">
                          <a:solidFill>
                            <a:schemeClr val="tx1"/>
                          </a:solidFill>
                          <a:latin typeface="Times New Roman" pitchFamily="18" charset="0"/>
                          <a:cs typeface="Times New Roman" pitchFamily="18" charset="0"/>
                        </a:rPr>
                        <a:t>5</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smtClean="0">
                          <a:solidFill>
                            <a:srgbClr val="FF0000"/>
                          </a:solidFill>
                          <a:latin typeface="+mn-lt"/>
                        </a:rPr>
                        <a:t>Жұқпалы</a:t>
                      </a:r>
                      <a:r>
                        <a:rPr lang="kk-KZ" sz="1000" b="0" i="0" u="none" strike="noStrike" baseline="0" dirty="0" smtClean="0">
                          <a:solidFill>
                            <a:srgbClr val="FF0000"/>
                          </a:solidFill>
                          <a:latin typeface="+mn-lt"/>
                        </a:rPr>
                        <a:t> аурулар балалар</a:t>
                      </a:r>
                      <a:endParaRPr lang="ru-RU" sz="1000" b="0" i="0" u="none" strike="noStrike" dirty="0">
                        <a:solidFill>
                          <a:srgbClr val="FF0000"/>
                        </a:solidFill>
                        <a:latin typeface="+mn-lt"/>
                      </a:endParaRPr>
                    </a:p>
                  </a:txBody>
                  <a:tcPr marL="9525" marR="9525" marT="9525" marB="0" anchor="b"/>
                </a:tc>
                <a:tc>
                  <a:txBody>
                    <a:bodyPr/>
                    <a:lstStyle/>
                    <a:p>
                      <a:pPr algn="ctr" fontAlgn="b"/>
                      <a:r>
                        <a:rPr lang="kk-KZ" sz="900" b="0" i="0" u="none" strike="noStrike" dirty="0" smtClean="0">
                          <a:solidFill>
                            <a:srgbClr val="C00000"/>
                          </a:solidFill>
                          <a:latin typeface="Times New Roman"/>
                        </a:rPr>
                        <a:t>247,0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393.2</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36,9</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37.8</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6,7</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7.9</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0,1</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6"/>
                  </a:ext>
                </a:extLst>
              </a:tr>
              <a:tr h="227009">
                <a:tc>
                  <a:txBody>
                    <a:bodyPr/>
                    <a:lstStyle/>
                    <a:p>
                      <a:pPr algn="l" fontAlgn="t"/>
                      <a:r>
                        <a:rPr lang="kk-KZ" sz="1200" b="1" i="0" u="none" strike="noStrike" dirty="0" smtClean="0">
                          <a:solidFill>
                            <a:schemeClr val="tx1"/>
                          </a:solidFill>
                          <a:latin typeface="Times New Roman" pitchFamily="18" charset="0"/>
                          <a:cs typeface="Times New Roman" pitchFamily="18" charset="0"/>
                        </a:rPr>
                        <a:t>6</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smtClean="0">
                          <a:solidFill>
                            <a:srgbClr val="FF0000"/>
                          </a:solidFill>
                          <a:latin typeface="+mn-lt"/>
                        </a:rPr>
                        <a:t>Паллиативті күтім</a:t>
                      </a:r>
                      <a:endParaRPr lang="ru-RU" sz="1000" b="0" i="0" u="none" strike="noStrike" dirty="0">
                        <a:solidFill>
                          <a:srgbClr val="FF0000"/>
                        </a:solidFill>
                        <a:latin typeface="+mn-lt"/>
                      </a:endParaRPr>
                    </a:p>
                  </a:txBody>
                  <a:tcPr marL="9525" marR="9525" marT="9525" marB="0" anchor="b"/>
                </a:tc>
                <a:tc>
                  <a:txBody>
                    <a:bodyPr/>
                    <a:lstStyle/>
                    <a:p>
                      <a:pPr algn="ctr" fontAlgn="b"/>
                      <a:r>
                        <a:rPr lang="kk-KZ" sz="900" b="0" i="0" u="none" strike="noStrike" dirty="0" smtClean="0">
                          <a:solidFill>
                            <a:srgbClr val="C00000"/>
                          </a:solidFill>
                          <a:latin typeface="Times New Roman"/>
                        </a:rPr>
                        <a:t>322,7</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310,9</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18,5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15,1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19,6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20,5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8,7</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7,8</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8"/>
                  </a:ext>
                </a:extLst>
              </a:tr>
              <a:tr h="378584">
                <a:tc>
                  <a:txBody>
                    <a:bodyPr/>
                    <a:lstStyle/>
                    <a:p>
                      <a:pPr algn="l" fontAlgn="t"/>
                      <a:r>
                        <a:rPr lang="kk-KZ" sz="1200" b="0" i="0" u="none" strike="noStrike" dirty="0" smtClean="0">
                          <a:solidFill>
                            <a:schemeClr val="tx1"/>
                          </a:solidFill>
                          <a:latin typeface="Times New Roman" pitchFamily="18" charset="0"/>
                          <a:cs typeface="Times New Roman" pitchFamily="18" charset="0"/>
                        </a:rPr>
                        <a:t>7</a:t>
                      </a:r>
                      <a:endParaRPr lang="ru-RU" sz="12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1" i="0" u="none" strike="noStrike" dirty="0" smtClean="0">
                          <a:solidFill>
                            <a:srgbClr val="FF0000"/>
                          </a:solidFill>
                          <a:latin typeface="Times New Roman"/>
                        </a:rPr>
                        <a:t>Барлығы</a:t>
                      </a:r>
                      <a:endParaRPr lang="ru-RU" sz="1000" b="1" i="0" u="none" strike="noStrike" dirty="0">
                        <a:solidFill>
                          <a:srgbClr val="FF0000"/>
                        </a:solidFill>
                        <a:latin typeface="Times New Roman"/>
                      </a:endParaRPr>
                    </a:p>
                  </a:txBody>
                  <a:tcPr marL="9525" marR="9525" marT="9525" marB="0" anchor="ctr"/>
                </a:tc>
                <a:tc>
                  <a:txBody>
                    <a:bodyPr/>
                    <a:lstStyle/>
                    <a:p>
                      <a:pPr algn="ctr" fontAlgn="b"/>
                      <a:r>
                        <a:rPr lang="kk-KZ" sz="900" b="1" i="0" u="none" strike="noStrike" dirty="0" smtClean="0">
                          <a:solidFill>
                            <a:srgbClr val="C00000"/>
                          </a:solidFill>
                          <a:latin typeface="Times New Roman"/>
                        </a:rPr>
                        <a:t>287,7</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en-US" sz="900" b="1" i="0" u="none" strike="noStrike" dirty="0" smtClean="0">
                          <a:solidFill>
                            <a:srgbClr val="C00000"/>
                          </a:solidFill>
                          <a:latin typeface="Times New Roman"/>
                        </a:rPr>
                        <a:t>303.3</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40,0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en-US" sz="900" b="1" i="0" u="none" strike="noStrike" dirty="0" smtClean="0">
                          <a:solidFill>
                            <a:srgbClr val="C00000"/>
                          </a:solidFill>
                          <a:latin typeface="Times New Roman"/>
                        </a:rPr>
                        <a:t>39.6</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7,2</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en-US" sz="900" b="1" i="0" u="none" strike="noStrike" dirty="0" smtClean="0">
                          <a:solidFill>
                            <a:srgbClr val="C00000"/>
                          </a:solidFill>
                          <a:latin typeface="Times New Roman"/>
                        </a:rPr>
                        <a:t>7.7</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32,74</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en-US" sz="900" b="1" i="0" u="none" strike="noStrike" dirty="0" smtClean="0">
                          <a:solidFill>
                            <a:srgbClr val="C00000"/>
                          </a:solidFill>
                          <a:latin typeface="Times New Roman"/>
                        </a:rPr>
                        <a:t>27.7</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r>
                        <a:rPr lang="en-US" sz="900" b="1" i="0" u="none" strike="noStrike" dirty="0" smtClean="0">
                          <a:solidFill>
                            <a:srgbClr val="C00000"/>
                          </a:solidFill>
                          <a:latin typeface="Times New Roman"/>
                        </a:rPr>
                        <a:t>.</a:t>
                      </a:r>
                      <a:r>
                        <a:rPr lang="kk-KZ" sz="900" b="1" i="0" u="none" strike="noStrike" dirty="0" smtClean="0">
                          <a:solidFill>
                            <a:srgbClr val="C00000"/>
                          </a:solidFill>
                          <a:latin typeface="Times New Roman"/>
                        </a:rPr>
                        <a:t>7</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r>
                        <a:rPr lang="en-US" sz="900" b="1" i="0" u="none" strike="noStrike" dirty="0" smtClean="0">
                          <a:solidFill>
                            <a:srgbClr val="C00000"/>
                          </a:solidFill>
                          <a:latin typeface="Times New Roman"/>
                        </a:rPr>
                        <a:t>.5</a:t>
                      </a:r>
                    </a:p>
                  </a:txBody>
                  <a:tcPr marL="9525" marR="9525" marT="9525" marB="0" anchor="b"/>
                </a:tc>
                <a:extLst>
                  <a:ext uri="{0D108BD9-81ED-4DB2-BD59-A6C34878D82A}">
                    <a16:rowId xmlns:a16="http://schemas.microsoft.com/office/drawing/2014/main" val="10007"/>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85720" y="285728"/>
          <a:ext cx="8715436" cy="5689278"/>
        </p:xfrm>
        <a:graphic>
          <a:graphicData uri="http://schemas.openxmlformats.org/drawingml/2006/table">
            <a:tbl>
              <a:tblPr/>
              <a:tblGrid>
                <a:gridCol w="1178424">
                  <a:extLst>
                    <a:ext uri="{9D8B030D-6E8A-4147-A177-3AD203B41FA5}">
                      <a16:colId xmlns:a16="http://schemas.microsoft.com/office/drawing/2014/main" val="20000"/>
                    </a:ext>
                  </a:extLst>
                </a:gridCol>
                <a:gridCol w="1129324">
                  <a:extLst>
                    <a:ext uri="{9D8B030D-6E8A-4147-A177-3AD203B41FA5}">
                      <a16:colId xmlns:a16="http://schemas.microsoft.com/office/drawing/2014/main" val="20001"/>
                    </a:ext>
                  </a:extLst>
                </a:gridCol>
                <a:gridCol w="1865839">
                  <a:extLst>
                    <a:ext uri="{9D8B030D-6E8A-4147-A177-3AD203B41FA5}">
                      <a16:colId xmlns:a16="http://schemas.microsoft.com/office/drawing/2014/main" val="20002"/>
                    </a:ext>
                  </a:extLst>
                </a:gridCol>
                <a:gridCol w="675141">
                  <a:extLst>
                    <a:ext uri="{9D8B030D-6E8A-4147-A177-3AD203B41FA5}">
                      <a16:colId xmlns:a16="http://schemas.microsoft.com/office/drawing/2014/main" val="20003"/>
                    </a:ext>
                  </a:extLst>
                </a:gridCol>
                <a:gridCol w="794874">
                  <a:extLst>
                    <a:ext uri="{9D8B030D-6E8A-4147-A177-3AD203B41FA5}">
                      <a16:colId xmlns:a16="http://schemas.microsoft.com/office/drawing/2014/main" val="20004"/>
                    </a:ext>
                  </a:extLst>
                </a:gridCol>
                <a:gridCol w="571504">
                  <a:extLst>
                    <a:ext uri="{9D8B030D-6E8A-4147-A177-3AD203B41FA5}">
                      <a16:colId xmlns:a16="http://schemas.microsoft.com/office/drawing/2014/main" val="20005"/>
                    </a:ext>
                  </a:extLst>
                </a:gridCol>
                <a:gridCol w="642942">
                  <a:extLst>
                    <a:ext uri="{9D8B030D-6E8A-4147-A177-3AD203B41FA5}">
                      <a16:colId xmlns:a16="http://schemas.microsoft.com/office/drawing/2014/main" val="20006"/>
                    </a:ext>
                  </a:extLst>
                </a:gridCol>
                <a:gridCol w="642942">
                  <a:extLst>
                    <a:ext uri="{9D8B030D-6E8A-4147-A177-3AD203B41FA5}">
                      <a16:colId xmlns:a16="http://schemas.microsoft.com/office/drawing/2014/main" val="20007"/>
                    </a:ext>
                  </a:extLst>
                </a:gridCol>
                <a:gridCol w="928694">
                  <a:extLst>
                    <a:ext uri="{9D8B030D-6E8A-4147-A177-3AD203B41FA5}">
                      <a16:colId xmlns:a16="http://schemas.microsoft.com/office/drawing/2014/main" val="20008"/>
                    </a:ext>
                  </a:extLst>
                </a:gridCol>
                <a:gridCol w="285752">
                  <a:extLst>
                    <a:ext uri="{9D8B030D-6E8A-4147-A177-3AD203B41FA5}">
                      <a16:colId xmlns:a16="http://schemas.microsoft.com/office/drawing/2014/main" val="20009"/>
                    </a:ext>
                  </a:extLst>
                </a:gridCol>
              </a:tblGrid>
              <a:tr h="1064638">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i="0" u="none" strike="noStrike" dirty="0" smtClean="0">
                          <a:solidFill>
                            <a:srgbClr val="000000"/>
                          </a:solidFill>
                          <a:latin typeface="+mn-lt"/>
                        </a:rPr>
                        <a:t>Есеп соңындағы төсек саны</a:t>
                      </a:r>
                      <a:endParaRPr lang="ru-RU" sz="1400" b="1" i="0" u="none" strike="noStrike" dirty="0" smtClean="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a:txBody>
                    <a:bodyPr/>
                    <a:lstStyle/>
                    <a:p>
                      <a:pPr algn="ctr" fontAlgn="b"/>
                      <a:r>
                        <a:rPr lang="kk-KZ" sz="1400" b="1" i="0" u="none" strike="noStrike" dirty="0" smtClean="0">
                          <a:solidFill>
                            <a:srgbClr val="000000"/>
                          </a:solidFill>
                          <a:latin typeface="+mn-lt"/>
                        </a:rPr>
                        <a:t>Орта</a:t>
                      </a:r>
                      <a:r>
                        <a:rPr lang="kk-KZ" sz="1400" b="1" i="0" u="none" strike="noStrike" baseline="0" dirty="0" smtClean="0">
                          <a:solidFill>
                            <a:srgbClr val="000000"/>
                          </a:solidFill>
                          <a:latin typeface="+mn-lt"/>
                        </a:rPr>
                        <a:t> айлық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dirty="0" smtClean="0">
                          <a:latin typeface="+mn-lt"/>
                        </a:rPr>
                        <a:t>Құрылымдық бөлімдер және төсек профилі</a:t>
                      </a:r>
                      <a:endParaRPr lang="ru-RU" sz="1400" b="1" i="0" u="none" strike="noStrike" dirty="0" smtClean="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gridSpan="2">
                  <a:txBody>
                    <a:bodyPr/>
                    <a:lstStyle/>
                    <a:p>
                      <a:pPr algn="ctr" fontAlgn="b"/>
                      <a:r>
                        <a:rPr lang="kk-KZ" sz="1400" b="1" i="0" u="none" strike="noStrike" dirty="0" smtClean="0">
                          <a:solidFill>
                            <a:srgbClr val="000000"/>
                          </a:solidFill>
                          <a:latin typeface="+mn-lt"/>
                        </a:rPr>
                        <a:t>Шыққаны</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err="1" smtClean="0">
                          <a:solidFill>
                            <a:srgbClr val="000000"/>
                          </a:solidFill>
                          <a:latin typeface="+mn-lt"/>
                        </a:rPr>
                        <a:t>Өткізілген төсек-күндер</a:t>
                      </a:r>
                      <a:endParaRPr lang="ru-RU" sz="1400" b="1" i="0" u="none" strike="noStrike" dirty="0" smtClean="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a:solidFill>
                            <a:srgbClr val="000000"/>
                          </a:solidFill>
                          <a:latin typeface="+mn-lt"/>
                        </a:rPr>
                        <a:t> </a:t>
                      </a:r>
                      <a:r>
                        <a:rPr lang="kk-KZ" sz="1400" b="1" dirty="0" smtClean="0">
                          <a:latin typeface="+mn-lt"/>
                        </a:rPr>
                        <a:t>1 науқастың төсекте болуының орташа ұзақтығы</a:t>
                      </a:r>
                      <a:endParaRPr lang="ru-RU" sz="1400" b="1" i="0" u="none" strike="noStrike" dirty="0" smtClean="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hMerge="1">
                  <a:txBody>
                    <a:bodyPr/>
                    <a:lstStyle/>
                    <a:p>
                      <a:endParaRPr lang="ru-RU"/>
                    </a:p>
                  </a:txBody>
                  <a:tcPr/>
                </a:tc>
                <a:tc>
                  <a:txBody>
                    <a:bodyPr/>
                    <a:lstStyle/>
                    <a:p>
                      <a:pPr algn="ctr"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462885">
                <a:tc>
                  <a:txBody>
                    <a:bodyPr/>
                    <a:lstStyle/>
                    <a:p>
                      <a:pPr algn="ctr" fontAlgn="b"/>
                      <a:r>
                        <a:rPr lang="ru-RU" sz="1400" b="1" i="0" u="none" strike="noStrike" dirty="0" smtClean="0">
                          <a:solidFill>
                            <a:srgbClr val="000000"/>
                          </a:solidFill>
                          <a:latin typeface="+mn-lt"/>
                        </a:rPr>
                        <a:t>2025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a:t>
                      </a:r>
                      <a:r>
                        <a:rPr lang="en-US" sz="1400" b="1" i="0" u="none" strike="noStrike" dirty="0" smtClean="0">
                          <a:solidFill>
                            <a:srgbClr val="000000"/>
                          </a:solidFill>
                          <a:latin typeface="+mn-lt"/>
                        </a:rPr>
                        <a:t>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ru-RU" sz="1400" b="0"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a:t>
                      </a:r>
                      <a:r>
                        <a:rPr lang="en-US" sz="1400" b="1" i="0" u="none" strike="noStrike" dirty="0" smtClean="0">
                          <a:solidFill>
                            <a:srgbClr val="000000"/>
                          </a:solidFill>
                          <a:latin typeface="+mn-lt"/>
                        </a:rPr>
                        <a:t>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a:t>
                      </a:r>
                      <a:r>
                        <a:rPr lang="en-US" sz="1400" b="1" i="0" u="none" strike="noStrike" dirty="0" smtClean="0">
                          <a:solidFill>
                            <a:srgbClr val="000000"/>
                          </a:solidFill>
                          <a:latin typeface="+mn-lt"/>
                        </a:rPr>
                        <a:t>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a:t>
                      </a:r>
                      <a:r>
                        <a:rPr lang="en-US" sz="1400" b="1" i="0" u="none" strike="noStrike" dirty="0" smtClean="0">
                          <a:solidFill>
                            <a:srgbClr val="000000"/>
                          </a:solidFill>
                          <a:latin typeface="+mn-lt"/>
                        </a:rPr>
                        <a:t>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1106236">
                <a:tc>
                  <a:txBody>
                    <a:bodyPr/>
                    <a:lstStyle/>
                    <a:p>
                      <a:pPr algn="ctr" fontAlgn="b"/>
                      <a:r>
                        <a:rPr lang="kk-KZ" sz="1400" b="1" i="0" u="none" strike="noStrike" dirty="0" smtClean="0">
                          <a:solidFill>
                            <a:srgbClr val="000000"/>
                          </a:solidFill>
                          <a:latin typeface="+mn-lt"/>
                        </a:rPr>
                        <a:t>Есеп соңындағы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1" i="0" u="none" strike="noStrike" dirty="0" smtClean="0">
                          <a:solidFill>
                            <a:srgbClr val="000000"/>
                          </a:solidFill>
                          <a:latin typeface="+mn-lt"/>
                        </a:rPr>
                        <a:t>Орта</a:t>
                      </a:r>
                      <a:r>
                        <a:rPr lang="kk-KZ" sz="1400" b="1" i="0" u="none" strike="noStrike" baseline="0" dirty="0" smtClean="0">
                          <a:solidFill>
                            <a:srgbClr val="000000"/>
                          </a:solidFill>
                          <a:latin typeface="+mn-lt"/>
                        </a:rPr>
                        <a:t> айлық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dirty="0" smtClean="0">
                          <a:latin typeface="+mn-lt"/>
                        </a:rPr>
                        <a:t>Құрылымдық бөлімдер және төсек профилі</a:t>
                      </a:r>
                      <a:endParaRPr lang="ru-RU" sz="1400" b="1" i="0" u="none" strike="noStrike" dirty="0" smtClean="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i="0" u="none" strike="noStrike" dirty="0" smtClean="0">
                          <a:solidFill>
                            <a:srgbClr val="000000"/>
                          </a:solidFill>
                          <a:latin typeface="+mn-lt"/>
                        </a:rPr>
                        <a:t>Шыққаны</a:t>
                      </a:r>
                      <a:endParaRPr lang="ru-RU" sz="1400" b="1" i="0" u="none" strike="noStrike" dirty="0" smtClean="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err="1" smtClean="0">
                          <a:solidFill>
                            <a:srgbClr val="000000"/>
                          </a:solidFill>
                          <a:latin typeface="+mn-lt"/>
                        </a:rPr>
                        <a:t>Өткізілген төсек-күндер</a:t>
                      </a:r>
                      <a:endParaRPr lang="ru-RU" sz="1400" b="1" i="0" u="none" strike="noStrike" dirty="0" smtClean="0">
                        <a:solidFill>
                          <a:srgbClr val="000000"/>
                        </a:solidFill>
                        <a:latin typeface="+mn-lt"/>
                      </a:endParaRPr>
                    </a:p>
                    <a:p>
                      <a:pPr algn="ctr" fontAlgn="b">
                        <a:lnSpc>
                          <a:spcPct val="100000"/>
                        </a:lnSpc>
                      </a:pPr>
                      <a:r>
                        <a:rPr lang="ru-RU" sz="1400" b="1" i="0" u="none" strike="noStrike" dirty="0" smtClean="0">
                          <a:solidFill>
                            <a:srgbClr val="000000"/>
                          </a:solidFill>
                          <a:latin typeface="+mn-lt"/>
                        </a:rPr>
                        <a:t>  </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smtClean="0">
                          <a:solidFill>
                            <a:srgbClr val="000000"/>
                          </a:solidFill>
                          <a:latin typeface="+mn-lt"/>
                        </a:rPr>
                        <a:t> </a:t>
                      </a:r>
                      <a:r>
                        <a:rPr lang="kk-KZ" sz="1400" b="1" dirty="0" smtClean="0">
                          <a:latin typeface="+mn-lt"/>
                        </a:rPr>
                        <a:t>1 науқастың төсекте болуының орташа ұзақтығы</a:t>
                      </a:r>
                      <a:endParaRPr lang="ru-RU" sz="1400" b="1" i="0" u="none" strike="noStrike" dirty="0" smtClean="0">
                        <a:solidFill>
                          <a:srgbClr val="000000"/>
                        </a:solidFill>
                        <a:latin typeface="+mn-lt"/>
                      </a:endParaRPr>
                    </a:p>
                    <a:p>
                      <a:pPr algn="ctr" fontAlgn="b">
                        <a:lnSpc>
                          <a:spcPct val="100000"/>
                        </a:lnSpc>
                      </a:pPr>
                      <a:endParaRPr lang="ru-RU" sz="1400" b="1" i="0" u="none" strike="noStrike" dirty="0" smtClean="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endParaRPr lang="ru-RU" sz="1000" b="1"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385739">
                <a:tc>
                  <a:txBody>
                    <a:bodyPr/>
                    <a:lstStyle/>
                    <a:p>
                      <a:pPr algn="ctr" fontAlgn="b"/>
                      <a:r>
                        <a:rPr lang="ru-RU" sz="1400" b="0" i="0" u="none" strike="noStrike" dirty="0">
                          <a:solidFill>
                            <a:srgbClr val="000000"/>
                          </a:solidFill>
                          <a:latin typeface="Times New Roman"/>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mn-lt"/>
                        </a:rPr>
                        <a:t>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smtClean="0">
                          <a:solidFill>
                            <a:srgbClr val="000000"/>
                          </a:solidFill>
                          <a:latin typeface="+mn-lt"/>
                        </a:rPr>
                        <a:t>терапия</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236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Calibri"/>
                        </a:rPr>
                        <a:t>1010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1648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354879">
                <a:tc>
                  <a:txBody>
                    <a:bodyPr/>
                    <a:lstStyle/>
                    <a:p>
                      <a:pPr algn="ctr" fontAlgn="b"/>
                      <a:r>
                        <a:rPr lang="ru-RU" sz="1400" b="0" i="0" u="none" strike="noStrike" dirty="0">
                          <a:solidFill>
                            <a:srgbClr val="000000"/>
                          </a:solidFill>
                          <a:latin typeface="Times New Roman"/>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mn-lt"/>
                        </a:rPr>
                        <a:t>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latin typeface="+mn-lt"/>
                        </a:rPr>
                        <a:t>кардиология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Calibri"/>
                        </a:rPr>
                        <a:t>312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272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370309">
                <a:tc>
                  <a:txBody>
                    <a:bodyPr/>
                    <a:lstStyle/>
                    <a:p>
                      <a:pPr algn="ctr" fontAlgn="b"/>
                      <a:r>
                        <a:rPr lang="ru-RU" sz="1400" b="0" i="0" u="none" strike="noStrike" dirty="0">
                          <a:solidFill>
                            <a:srgbClr val="000000"/>
                          </a:solidFill>
                          <a:latin typeface="Times New Roman"/>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mn-lt"/>
                        </a:rPr>
                        <a:t>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smtClean="0">
                          <a:solidFill>
                            <a:srgbClr val="000000"/>
                          </a:solidFill>
                          <a:latin typeface="+mn-lt"/>
                        </a:rPr>
                        <a:t>неврология</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237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318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Calibri"/>
                        </a:rPr>
                        <a:t>1492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2154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324019">
                <a:tc>
                  <a:txBody>
                    <a:bodyPr/>
                    <a:lstStyle/>
                    <a:p>
                      <a:pPr algn="ctr" fontAlgn="b"/>
                      <a:r>
                        <a:rPr lang="ru-RU" sz="1400" b="0" i="0" u="none" strike="noStrike" dirty="0">
                          <a:solidFill>
                            <a:srgbClr val="000000"/>
                          </a:solidFill>
                          <a:latin typeface="Times New Roman"/>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latin typeface="+mn-lt"/>
                        </a:rPr>
                        <a:t>хирургия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104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Calibri"/>
                        </a:rPr>
                        <a:t>476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596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385739">
                <a:tc>
                  <a:txBody>
                    <a:bodyPr/>
                    <a:lstStyle/>
                    <a:p>
                      <a:pPr algn="ctr" fontAlgn="b"/>
                      <a:r>
                        <a:rPr lang="ru-RU" sz="1400" b="0" i="0" u="none" strike="noStrike" dirty="0">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травматология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357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Calibri"/>
                        </a:rPr>
                        <a:t>2720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2150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354879">
                <a:tc>
                  <a:txBody>
                    <a:bodyPr/>
                    <a:lstStyle/>
                    <a:p>
                      <a:pPr algn="ctr" fontAlgn="b"/>
                      <a:r>
                        <a:rPr lang="ru-RU" sz="1400" b="0" i="0" u="none" strike="noStrike" dirty="0">
                          <a:solidFill>
                            <a:srgbClr val="000000"/>
                          </a:solidFill>
                          <a:latin typeface="Times New Roman"/>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mn-lt"/>
                        </a:rPr>
                        <a:t>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урология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94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Calibri"/>
                        </a:rPr>
                        <a:t>464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514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262775">
                <a:tc>
                  <a:txBody>
                    <a:bodyPr/>
                    <a:lstStyle/>
                    <a:p>
                      <a:pPr algn="ctr" fontAlgn="b"/>
                      <a:r>
                        <a:rPr lang="ru-RU" sz="1400" b="0"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ru-RU" sz="1400" b="0" i="0" u="none" strike="noStrike" dirty="0" smtClean="0">
                          <a:solidFill>
                            <a:srgbClr val="000000"/>
                          </a:solidFill>
                          <a:latin typeface="+mn-lt"/>
                        </a:rPr>
                        <a:t>Урология</a:t>
                      </a:r>
                      <a:r>
                        <a:rPr lang="en-US" sz="1400" b="0" i="0" u="none" strike="noStrike" dirty="0" smtClean="0">
                          <a:solidFill>
                            <a:srgbClr val="000000"/>
                          </a:solidFill>
                          <a:latin typeface="+mn-lt"/>
                        </a:rPr>
                        <a:t> </a:t>
                      </a:r>
                      <a:r>
                        <a:rPr lang="kk-KZ" sz="1400" b="0" i="0" u="none" strike="noStrike" dirty="0" smtClean="0">
                          <a:solidFill>
                            <a:srgbClr val="000000"/>
                          </a:solidFill>
                          <a:latin typeface="+mn-lt"/>
                        </a:rPr>
                        <a:t>балалар</a:t>
                      </a:r>
                      <a:endParaRPr lang="ru-RU" sz="1400" b="0" i="0" u="none" strike="noStrike" dirty="0" smtClean="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308590">
                <a:tc>
                  <a:txBody>
                    <a:bodyPr/>
                    <a:lstStyle/>
                    <a:p>
                      <a:pPr algn="ctr" fontAlgn="b"/>
                      <a:r>
                        <a:rPr lang="ru-RU" sz="1400" b="0" i="0" u="none" strike="noStrike" dirty="0">
                          <a:solidFill>
                            <a:srgbClr val="000000"/>
                          </a:solidFill>
                          <a:latin typeface="Times New Roman"/>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mn-lt"/>
                        </a:rPr>
                        <a:t>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kk-KZ" sz="1400" b="0" i="0" u="none" strike="noStrike" dirty="0" smtClean="0">
                          <a:solidFill>
                            <a:srgbClr val="000000"/>
                          </a:solidFill>
                          <a:latin typeface="+mn-lt"/>
                        </a:rPr>
                        <a:t>балалар</a:t>
                      </a:r>
                      <a:r>
                        <a:rPr lang="kk-KZ" sz="1400" b="0" i="0" u="none" strike="noStrike" baseline="0" dirty="0" smtClean="0">
                          <a:solidFill>
                            <a:srgbClr val="000000"/>
                          </a:solidFill>
                          <a:latin typeface="+mn-lt"/>
                        </a:rPr>
                        <a:t> бөлімшесі</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440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651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Times New Roman"/>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11,4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308590">
                <a:tc>
                  <a:txBody>
                    <a:bodyPr/>
                    <a:lstStyle/>
                    <a:p>
                      <a:pPr algn="ctr" fontAlgn="b"/>
                      <a:r>
                        <a:rPr lang="ru-RU" sz="1400" b="1" i="0" u="none" strike="noStrike" dirty="0">
                          <a:solidFill>
                            <a:srgbClr val="000000"/>
                          </a:solidFill>
                          <a:latin typeface="Times New Roman"/>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400" b="1" i="0" u="none" strike="noStrike" dirty="0" smtClean="0">
                          <a:solidFill>
                            <a:srgbClr val="000000"/>
                          </a:solidFill>
                          <a:latin typeface="+mn-lt"/>
                        </a:rPr>
                        <a:t>35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kk-KZ" sz="1400" b="1" i="0" u="none" strike="noStrike" dirty="0" smtClean="0">
                          <a:solidFill>
                            <a:srgbClr val="000000"/>
                          </a:solidFill>
                          <a:latin typeface="+mn-lt"/>
                        </a:rPr>
                        <a:t>барлығы</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a:solidFill>
                            <a:srgbClr val="000000"/>
                          </a:solidFill>
                          <a:latin typeface="Times New Roman"/>
                        </a:rPr>
                        <a:t>989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400" b="1" i="0" u="none" strike="noStrike" dirty="0" smtClean="0">
                          <a:solidFill>
                            <a:srgbClr val="000000"/>
                          </a:solidFill>
                          <a:latin typeface="+mn-lt"/>
                        </a:rPr>
                        <a:t>1202</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a:solidFill>
                            <a:srgbClr val="000000"/>
                          </a:solidFill>
                          <a:latin typeface="Times New Roman"/>
                        </a:rPr>
                        <a:t>6920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400" b="1" i="0" u="none" strike="noStrike" dirty="0" smtClean="0">
                          <a:solidFill>
                            <a:srgbClr val="000000"/>
                          </a:solidFill>
                          <a:latin typeface="+mn-lt"/>
                        </a:rPr>
                        <a:t>7985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a:solidFill>
                            <a:srgbClr val="000000"/>
                          </a:solidFill>
                          <a:latin typeface="Times New Roman"/>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6,6</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ru-RU" sz="10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1071570"/>
          </a:xfrm>
        </p:spPr>
        <p:txBody>
          <a:bodyPr>
            <a:normAutofit/>
          </a:bodyPr>
          <a:lstStyle/>
          <a:p>
            <a:pPr algn="ctr"/>
            <a:r>
              <a:rPr lang="kk-KZ" sz="2400" dirty="0" smtClean="0">
                <a:solidFill>
                  <a:srgbClr val="0070C0"/>
                </a:solidFill>
              </a:rPr>
              <a:t>3.2 ШЖҚ «Кентау қалалық  орталық ауруханасы»  МКК  </a:t>
            </a:r>
            <a:br>
              <a:rPr lang="kk-KZ" sz="2400" dirty="0" smtClean="0">
                <a:solidFill>
                  <a:srgbClr val="0070C0"/>
                </a:solidFill>
              </a:rPr>
            </a:br>
            <a:r>
              <a:rPr lang="kk-KZ" sz="2400" dirty="0" smtClean="0">
                <a:solidFill>
                  <a:srgbClr val="0070C0"/>
                </a:solidFill>
              </a:rPr>
              <a:t>2025 жылы 9 айда жасалған оталар көрсеткіштері. </a:t>
            </a:r>
            <a:endParaRPr lang="ru-RU" sz="2400" dirty="0">
              <a:solidFill>
                <a:srgbClr val="0070C0"/>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157980523"/>
              </p:ext>
            </p:extLst>
          </p:nvPr>
        </p:nvGraphicFramePr>
        <p:xfrm>
          <a:off x="428596" y="1285860"/>
          <a:ext cx="8229600" cy="4745185"/>
        </p:xfrm>
        <a:graphic>
          <a:graphicData uri="http://schemas.openxmlformats.org/drawingml/2006/table">
            <a:tbl>
              <a:tblPr firstRow="1" bandRow="1">
                <a:tableStyleId>{5C22544A-7EE6-4342-B048-85BDC9FD1C3A}</a:tableStyleId>
              </a:tblPr>
              <a:tblGrid>
                <a:gridCol w="3543296">
                  <a:extLst>
                    <a:ext uri="{9D8B030D-6E8A-4147-A177-3AD203B41FA5}">
                      <a16:colId xmlns:a16="http://schemas.microsoft.com/office/drawing/2014/main" val="20000"/>
                    </a:ext>
                  </a:extLst>
                </a:gridCol>
                <a:gridCol w="1285884">
                  <a:extLst>
                    <a:ext uri="{9D8B030D-6E8A-4147-A177-3AD203B41FA5}">
                      <a16:colId xmlns:a16="http://schemas.microsoft.com/office/drawing/2014/main" val="20001"/>
                    </a:ext>
                  </a:extLst>
                </a:gridCol>
                <a:gridCol w="1857388">
                  <a:extLst>
                    <a:ext uri="{9D8B030D-6E8A-4147-A177-3AD203B41FA5}">
                      <a16:colId xmlns:a16="http://schemas.microsoft.com/office/drawing/2014/main" val="20002"/>
                    </a:ext>
                  </a:extLst>
                </a:gridCol>
                <a:gridCol w="1543032">
                  <a:extLst>
                    <a:ext uri="{9D8B030D-6E8A-4147-A177-3AD203B41FA5}">
                      <a16:colId xmlns:a16="http://schemas.microsoft.com/office/drawing/2014/main" val="20003"/>
                    </a:ext>
                  </a:extLst>
                </a:gridCol>
              </a:tblGrid>
              <a:tr h="6687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t>Бөлімше атауы</a:t>
                      </a:r>
                      <a:endParaRPr lang="ru-RU" dirty="0" smtClean="0"/>
                    </a:p>
                  </a:txBody>
                  <a:tcPr>
                    <a:solidFill>
                      <a:schemeClr val="bg2">
                        <a:lumMod val="50000"/>
                      </a:schemeClr>
                    </a:solidFill>
                  </a:tcPr>
                </a:tc>
                <a:tc>
                  <a:txBody>
                    <a:bodyPr/>
                    <a:lstStyle/>
                    <a:p>
                      <a:r>
                        <a:rPr lang="kk-KZ" dirty="0" smtClean="0"/>
                        <a:t>жоспарлы  ота саны</a:t>
                      </a:r>
                      <a:endParaRPr lang="ru-RU" dirty="0"/>
                    </a:p>
                  </a:txBody>
                  <a:tcPr>
                    <a:solidFill>
                      <a:schemeClr val="bg2">
                        <a:lumMod val="50000"/>
                      </a:schemeClr>
                    </a:solidFill>
                  </a:tcPr>
                </a:tc>
                <a:tc>
                  <a:txBody>
                    <a:bodyPr/>
                    <a:lstStyle/>
                    <a:p>
                      <a:r>
                        <a:rPr lang="kk-KZ" dirty="0" smtClean="0"/>
                        <a:t> жедел ота саны</a:t>
                      </a:r>
                      <a:endParaRPr lang="ru-RU" dirty="0"/>
                    </a:p>
                  </a:txBody>
                  <a:tcPr>
                    <a:solidFill>
                      <a:schemeClr val="bg2">
                        <a:lumMod val="50000"/>
                      </a:schemeClr>
                    </a:solidFill>
                  </a:tcPr>
                </a:tc>
                <a:tc>
                  <a:txBody>
                    <a:bodyPr/>
                    <a:lstStyle/>
                    <a:p>
                      <a:r>
                        <a:rPr lang="kk-KZ" dirty="0" smtClean="0"/>
                        <a:t>жалпы         саны</a:t>
                      </a:r>
                      <a:endParaRPr lang="ru-RU" dirty="0"/>
                    </a:p>
                  </a:txBody>
                  <a:tcPr>
                    <a:solidFill>
                      <a:schemeClr val="bg2">
                        <a:lumMod val="50000"/>
                      </a:schemeClr>
                    </a:solidFill>
                  </a:tcPr>
                </a:tc>
                <a:extLst>
                  <a:ext uri="{0D108BD9-81ED-4DB2-BD59-A6C34878D82A}">
                    <a16:rowId xmlns:a16="http://schemas.microsoft.com/office/drawing/2014/main" val="10000"/>
                  </a:ext>
                </a:extLst>
              </a:tr>
              <a:tr h="3874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smtClean="0"/>
                        <a:t>1. </a:t>
                      </a:r>
                      <a:r>
                        <a:rPr lang="kk-KZ" sz="1800" b="1" dirty="0" smtClean="0"/>
                        <a:t>Хирургия бөлімі</a:t>
                      </a:r>
                    </a:p>
                  </a:txBody>
                  <a:tcPr>
                    <a:solidFill>
                      <a:schemeClr val="bg2">
                        <a:lumMod val="75000"/>
                      </a:schemeClr>
                    </a:solidFill>
                  </a:tcPr>
                </a:tc>
                <a:tc>
                  <a:txBody>
                    <a:bodyPr/>
                    <a:lstStyle/>
                    <a:p>
                      <a:endParaRPr lang="ru-RU" dirty="0"/>
                    </a:p>
                  </a:txBody>
                  <a:tcPr>
                    <a:solidFill>
                      <a:schemeClr val="bg2">
                        <a:lumMod val="75000"/>
                      </a:schemeClr>
                    </a:solidFill>
                  </a:tcPr>
                </a:tc>
                <a:tc>
                  <a:txBody>
                    <a:bodyPr/>
                    <a:lstStyle/>
                    <a:p>
                      <a:endParaRPr lang="ru-RU" dirty="0"/>
                    </a:p>
                  </a:txBody>
                  <a:tcPr>
                    <a:solidFill>
                      <a:schemeClr val="bg2">
                        <a:lumMod val="75000"/>
                      </a:schemeClr>
                    </a:solidFill>
                  </a:tcPr>
                </a:tc>
                <a:tc>
                  <a:txBody>
                    <a:bodyPr/>
                    <a:lstStyle/>
                    <a:p>
                      <a:endParaRPr lang="ru-RU" dirty="0"/>
                    </a:p>
                  </a:txBody>
                  <a:tcPr>
                    <a:solidFill>
                      <a:schemeClr val="bg2">
                        <a:lumMod val="75000"/>
                      </a:schemeClr>
                    </a:solidFill>
                  </a:tcPr>
                </a:tc>
                <a:extLst>
                  <a:ext uri="{0D108BD9-81ED-4DB2-BD59-A6C34878D82A}">
                    <a16:rowId xmlns:a16="http://schemas.microsoft.com/office/drawing/2014/main" val="10001"/>
                  </a:ext>
                </a:extLst>
              </a:tr>
              <a:tr h="387470">
                <a:tc>
                  <a:txBody>
                    <a:bodyPr/>
                    <a:lstStyle/>
                    <a:p>
                      <a:r>
                        <a:rPr kumimoji="0" lang="kk-KZ" sz="1400" kern="1200" dirty="0" smtClean="0">
                          <a:solidFill>
                            <a:schemeClr val="dk1"/>
                          </a:solidFill>
                          <a:latin typeface="+mn-lt"/>
                          <a:ea typeface="+mn-ea"/>
                          <a:cs typeface="+mn-cs"/>
                        </a:rPr>
                        <a:t>        -Хирургиялық профиль бойынша</a:t>
                      </a:r>
                      <a:endParaRPr lang="ru-RU" sz="1400" dirty="0"/>
                    </a:p>
                  </a:txBody>
                  <a:tcPr>
                    <a:solidFill>
                      <a:schemeClr val="bg2">
                        <a:lumMod val="75000"/>
                      </a:schemeClr>
                    </a:solidFill>
                  </a:tcPr>
                </a:tc>
                <a:tc>
                  <a:txBody>
                    <a:bodyPr/>
                    <a:lstStyle/>
                    <a:p>
                      <a:r>
                        <a:rPr lang="kk-KZ" sz="1400" dirty="0" smtClean="0"/>
                        <a:t>    110-</a:t>
                      </a:r>
                      <a:r>
                        <a:rPr lang="kk-KZ" sz="1400" baseline="0" dirty="0" smtClean="0"/>
                        <a:t>  </a:t>
                      </a:r>
                      <a:r>
                        <a:rPr lang="kk-KZ" sz="1400" baseline="0" dirty="0" smtClean="0">
                          <a:solidFill>
                            <a:srgbClr val="FF0000"/>
                          </a:solidFill>
                        </a:rPr>
                        <a:t>17</a:t>
                      </a:r>
                      <a:r>
                        <a:rPr lang="kk-KZ" sz="1400" dirty="0" smtClean="0">
                          <a:solidFill>
                            <a:srgbClr val="FF0000"/>
                          </a:solidFill>
                        </a:rPr>
                        <a:t>,1</a:t>
                      </a:r>
                      <a:r>
                        <a:rPr lang="ru-RU" sz="1400" dirty="0" smtClean="0">
                          <a:solidFill>
                            <a:srgbClr val="FF0000"/>
                          </a:solidFill>
                        </a:rPr>
                        <a:t>%</a:t>
                      </a:r>
                      <a:endParaRPr lang="ru-RU" sz="1400" dirty="0">
                        <a:solidFill>
                          <a:srgbClr val="FF0000"/>
                        </a:solidFill>
                      </a:endParaRPr>
                    </a:p>
                  </a:txBody>
                  <a:tcPr>
                    <a:solidFill>
                      <a:schemeClr val="bg2">
                        <a:lumMod val="75000"/>
                      </a:schemeClr>
                    </a:solidFill>
                  </a:tcPr>
                </a:tc>
                <a:tc>
                  <a:txBody>
                    <a:bodyPr/>
                    <a:lstStyle/>
                    <a:p>
                      <a:r>
                        <a:rPr lang="kk-KZ" sz="1400" dirty="0" smtClean="0"/>
                        <a:t>         533 – </a:t>
                      </a:r>
                      <a:r>
                        <a:rPr lang="kk-KZ" sz="1400" dirty="0" smtClean="0">
                          <a:solidFill>
                            <a:srgbClr val="FF0000"/>
                          </a:solidFill>
                        </a:rPr>
                        <a:t>82,9%</a:t>
                      </a:r>
                      <a:r>
                        <a:rPr lang="kk-KZ" sz="1400" dirty="0" smtClean="0"/>
                        <a:t> </a:t>
                      </a:r>
                      <a:endParaRPr lang="ru-RU" sz="1400" dirty="0"/>
                    </a:p>
                  </a:txBody>
                  <a:tcPr>
                    <a:solidFill>
                      <a:schemeClr val="bg2">
                        <a:lumMod val="75000"/>
                      </a:schemeClr>
                    </a:solidFill>
                  </a:tcPr>
                </a:tc>
                <a:tc>
                  <a:txBody>
                    <a:bodyPr/>
                    <a:lstStyle/>
                    <a:p>
                      <a:pPr algn="ctr"/>
                      <a:r>
                        <a:rPr lang="kk-KZ" sz="1400" dirty="0" smtClean="0"/>
                        <a:t>643</a:t>
                      </a:r>
                      <a:endParaRPr lang="ru-RU" sz="1400" dirty="0"/>
                    </a:p>
                  </a:txBody>
                  <a:tcPr>
                    <a:solidFill>
                      <a:schemeClr val="bg2">
                        <a:lumMod val="75000"/>
                      </a:schemeClr>
                    </a:solidFill>
                  </a:tcPr>
                </a:tc>
                <a:extLst>
                  <a:ext uri="{0D108BD9-81ED-4DB2-BD59-A6C34878D82A}">
                    <a16:rowId xmlns:a16="http://schemas.microsoft.com/office/drawing/2014/main" val="10002"/>
                  </a:ext>
                </a:extLst>
              </a:tr>
              <a:tr h="387470">
                <a:tc>
                  <a:txBody>
                    <a:bodyPr/>
                    <a:lstStyle/>
                    <a:p>
                      <a:r>
                        <a:rPr kumimoji="0" lang="kk-KZ" sz="1400" kern="1200" dirty="0" smtClean="0">
                          <a:solidFill>
                            <a:schemeClr val="dk1"/>
                          </a:solidFill>
                          <a:latin typeface="+mn-lt"/>
                          <a:ea typeface="+mn-ea"/>
                          <a:cs typeface="+mn-cs"/>
                        </a:rPr>
                        <a:t>        -Урологиялық профиль  бойынша</a:t>
                      </a:r>
                      <a:endParaRPr lang="ru-RU" sz="1400" dirty="0"/>
                    </a:p>
                  </a:txBody>
                  <a:tcPr>
                    <a:solidFill>
                      <a:schemeClr val="bg2">
                        <a:lumMod val="75000"/>
                      </a:schemeClr>
                    </a:solidFill>
                  </a:tcPr>
                </a:tc>
                <a:tc>
                  <a:txBody>
                    <a:bodyPr/>
                    <a:lstStyle/>
                    <a:p>
                      <a:r>
                        <a:rPr lang="kk-KZ" sz="1400" dirty="0" smtClean="0"/>
                        <a:t>      14-  </a:t>
                      </a:r>
                      <a:r>
                        <a:rPr lang="kk-KZ" sz="1400" dirty="0" smtClean="0">
                          <a:solidFill>
                            <a:srgbClr val="FF0000"/>
                          </a:solidFill>
                        </a:rPr>
                        <a:t>15,0%</a:t>
                      </a:r>
                      <a:endParaRPr lang="ru-RU" sz="1400" dirty="0">
                        <a:solidFill>
                          <a:srgbClr val="FF0000"/>
                        </a:solidFill>
                      </a:endParaRPr>
                    </a:p>
                  </a:txBody>
                  <a:tcPr>
                    <a:solidFill>
                      <a:schemeClr val="bg2">
                        <a:lumMod val="75000"/>
                      </a:schemeClr>
                    </a:solidFill>
                  </a:tcPr>
                </a:tc>
                <a:tc>
                  <a:txBody>
                    <a:bodyPr/>
                    <a:lstStyle/>
                    <a:p>
                      <a:r>
                        <a:rPr lang="kk-KZ" sz="1400" dirty="0" smtClean="0"/>
                        <a:t>          79- </a:t>
                      </a:r>
                      <a:r>
                        <a:rPr lang="kk-KZ" sz="1400" dirty="0" smtClean="0">
                          <a:solidFill>
                            <a:srgbClr val="FF0000"/>
                          </a:solidFill>
                        </a:rPr>
                        <a:t>85%</a:t>
                      </a:r>
                      <a:endParaRPr lang="ru-RU" sz="1400" dirty="0">
                        <a:solidFill>
                          <a:srgbClr val="FF0000"/>
                        </a:solidFill>
                      </a:endParaRPr>
                    </a:p>
                  </a:txBody>
                  <a:tcPr>
                    <a:solidFill>
                      <a:schemeClr val="bg2">
                        <a:lumMod val="75000"/>
                      </a:schemeClr>
                    </a:solidFill>
                  </a:tcPr>
                </a:tc>
                <a:tc>
                  <a:txBody>
                    <a:bodyPr/>
                    <a:lstStyle/>
                    <a:p>
                      <a:pPr algn="ctr"/>
                      <a:r>
                        <a:rPr lang="kk-KZ" sz="1400" dirty="0" smtClean="0"/>
                        <a:t>93</a:t>
                      </a:r>
                      <a:endParaRPr lang="ru-RU" sz="1400" dirty="0"/>
                    </a:p>
                  </a:txBody>
                  <a:tcPr>
                    <a:solidFill>
                      <a:schemeClr val="bg2">
                        <a:lumMod val="75000"/>
                      </a:schemeClr>
                    </a:solidFill>
                  </a:tcPr>
                </a:tc>
                <a:extLst>
                  <a:ext uri="{0D108BD9-81ED-4DB2-BD59-A6C34878D82A}">
                    <a16:rowId xmlns:a16="http://schemas.microsoft.com/office/drawing/2014/main" val="10003"/>
                  </a:ext>
                </a:extLst>
              </a:tr>
              <a:tr h="387470">
                <a:tc>
                  <a:txBody>
                    <a:bodyPr/>
                    <a:lstStyle/>
                    <a:p>
                      <a:r>
                        <a:rPr lang="kk-KZ" sz="1400" b="1" dirty="0" smtClean="0"/>
                        <a:t>2.  </a:t>
                      </a:r>
                      <a:r>
                        <a:rPr lang="kk-KZ" sz="1600" b="1" dirty="0" smtClean="0"/>
                        <a:t>Травматология</a:t>
                      </a:r>
                      <a:r>
                        <a:rPr lang="kk-KZ" sz="1600" b="1" baseline="0" dirty="0" smtClean="0"/>
                        <a:t> бөлімі </a:t>
                      </a:r>
                      <a:endParaRPr lang="ru-RU" sz="1600" b="1" dirty="0"/>
                    </a:p>
                  </a:txBody>
                  <a:tcPr>
                    <a:solidFill>
                      <a:schemeClr val="bg2">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t>      23-</a:t>
                      </a:r>
                      <a:r>
                        <a:rPr lang="kk-KZ" sz="1400" dirty="0" smtClean="0">
                          <a:solidFill>
                            <a:srgbClr val="FF0000"/>
                          </a:solidFill>
                        </a:rPr>
                        <a:t>26,7%</a:t>
                      </a:r>
                      <a:endParaRPr lang="ru-RU" sz="1400" dirty="0" smtClean="0">
                        <a:solidFill>
                          <a:srgbClr val="FF0000"/>
                        </a:solidFill>
                      </a:endParaRPr>
                    </a:p>
                  </a:txBody>
                  <a:tcPr>
                    <a:solidFill>
                      <a:schemeClr val="bg2">
                        <a:lumMod val="75000"/>
                      </a:schemeClr>
                    </a:solidFill>
                  </a:tcPr>
                </a:tc>
                <a:tc>
                  <a:txBody>
                    <a:bodyPr/>
                    <a:lstStyle/>
                    <a:p>
                      <a:r>
                        <a:rPr lang="kk-KZ" sz="1400" dirty="0" smtClean="0"/>
                        <a:t>           63-</a:t>
                      </a:r>
                      <a:r>
                        <a:rPr lang="kk-KZ" sz="1400" dirty="0" smtClean="0">
                          <a:solidFill>
                            <a:srgbClr val="FF0000"/>
                          </a:solidFill>
                        </a:rPr>
                        <a:t>73,3%</a:t>
                      </a:r>
                      <a:endParaRPr lang="ru-RU" sz="1400" dirty="0">
                        <a:solidFill>
                          <a:srgbClr val="FF0000"/>
                        </a:solidFill>
                      </a:endParaRPr>
                    </a:p>
                  </a:txBody>
                  <a:tcPr>
                    <a:solidFill>
                      <a:schemeClr val="bg2">
                        <a:lumMod val="75000"/>
                      </a:schemeClr>
                    </a:solidFill>
                  </a:tcPr>
                </a:tc>
                <a:tc>
                  <a:txBody>
                    <a:bodyPr/>
                    <a:lstStyle/>
                    <a:p>
                      <a:pPr algn="ctr"/>
                      <a:r>
                        <a:rPr lang="kk-KZ" sz="1400" dirty="0" smtClean="0"/>
                        <a:t>86</a:t>
                      </a:r>
                      <a:endParaRPr lang="ru-RU" sz="1400" dirty="0"/>
                    </a:p>
                  </a:txBody>
                  <a:tcPr>
                    <a:solidFill>
                      <a:schemeClr val="bg2">
                        <a:lumMod val="75000"/>
                      </a:schemeClr>
                    </a:solidFill>
                  </a:tcPr>
                </a:tc>
                <a:extLst>
                  <a:ext uri="{0D108BD9-81ED-4DB2-BD59-A6C34878D82A}">
                    <a16:rowId xmlns:a16="http://schemas.microsoft.com/office/drawing/2014/main" val="10004"/>
                  </a:ext>
                </a:extLst>
              </a:tr>
              <a:tr h="387470">
                <a:tc>
                  <a:txBody>
                    <a:bodyPr/>
                    <a:lstStyle/>
                    <a:p>
                      <a:r>
                        <a:rPr lang="kk-KZ" sz="1600" b="1" dirty="0" smtClean="0"/>
                        <a:t>3. Нейрохирургиялық ота</a:t>
                      </a:r>
                      <a:endParaRPr lang="ru-RU" sz="1600" b="1" dirty="0"/>
                    </a:p>
                  </a:txBody>
                  <a:tcPr>
                    <a:solidFill>
                      <a:schemeClr val="bg2">
                        <a:lumMod val="75000"/>
                      </a:schemeClr>
                    </a:solidFill>
                  </a:tcPr>
                </a:tc>
                <a:tc>
                  <a:txBody>
                    <a:bodyPr/>
                    <a:lstStyle/>
                    <a:p>
                      <a:r>
                        <a:rPr lang="kk-KZ" sz="1400" dirty="0" smtClean="0">
                          <a:solidFill>
                            <a:srgbClr val="FF0000"/>
                          </a:solidFill>
                        </a:rPr>
                        <a:t>       </a:t>
                      </a:r>
                      <a:r>
                        <a:rPr lang="kk-KZ" sz="1400" dirty="0" smtClean="0">
                          <a:solidFill>
                            <a:schemeClr val="tx1"/>
                          </a:solidFill>
                        </a:rPr>
                        <a:t>1-</a:t>
                      </a:r>
                      <a:r>
                        <a:rPr lang="kk-KZ" sz="1400" dirty="0" smtClean="0">
                          <a:solidFill>
                            <a:srgbClr val="FF0000"/>
                          </a:solidFill>
                        </a:rPr>
                        <a:t>3,8%</a:t>
                      </a:r>
                    </a:p>
                  </a:txBody>
                  <a:tcPr>
                    <a:solidFill>
                      <a:schemeClr val="bg2">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solidFill>
                            <a:schemeClr val="tx1"/>
                          </a:solidFill>
                        </a:rPr>
                        <a:t>            25- </a:t>
                      </a:r>
                      <a:r>
                        <a:rPr lang="kk-KZ" sz="1400" dirty="0" smtClean="0">
                          <a:solidFill>
                            <a:srgbClr val="FF0000"/>
                          </a:solidFill>
                        </a:rPr>
                        <a:t>96,2%</a:t>
                      </a:r>
                      <a:endParaRPr lang="ru-RU" sz="1400" dirty="0" smtClean="0">
                        <a:solidFill>
                          <a:srgbClr val="FF0000"/>
                        </a:solidFill>
                      </a:endParaRPr>
                    </a:p>
                  </a:txBody>
                  <a:tcPr>
                    <a:solidFill>
                      <a:schemeClr val="bg2">
                        <a:lumMod val="75000"/>
                      </a:schemeClr>
                    </a:solidFill>
                  </a:tcPr>
                </a:tc>
                <a:tc>
                  <a:txBody>
                    <a:bodyPr/>
                    <a:lstStyle/>
                    <a:p>
                      <a:pPr algn="ctr"/>
                      <a:r>
                        <a:rPr lang="ru-RU" sz="1400" dirty="0" smtClean="0"/>
                        <a:t>26</a:t>
                      </a:r>
                      <a:endParaRPr lang="ru-RU" sz="1400" dirty="0"/>
                    </a:p>
                  </a:txBody>
                  <a:tcPr>
                    <a:solidFill>
                      <a:schemeClr val="bg2">
                        <a:lumMod val="75000"/>
                      </a:schemeClr>
                    </a:solidFill>
                  </a:tcPr>
                </a:tc>
                <a:extLst>
                  <a:ext uri="{0D108BD9-81ED-4DB2-BD59-A6C34878D82A}">
                    <a16:rowId xmlns:a16="http://schemas.microsoft.com/office/drawing/2014/main" val="10005"/>
                  </a:ext>
                </a:extLst>
              </a:tr>
              <a:tr h="541398">
                <a:tc>
                  <a:txBody>
                    <a:bodyPr/>
                    <a:lstStyle/>
                    <a:p>
                      <a:pPr marL="342900" indent="-342900">
                        <a:buNone/>
                      </a:pPr>
                      <a:r>
                        <a:rPr lang="kk-KZ" sz="1400" b="1" dirty="0" smtClean="0"/>
                        <a:t>4.   Босану бөлімі </a:t>
                      </a:r>
                      <a:r>
                        <a:rPr lang="kk-KZ" sz="1400" dirty="0" smtClean="0"/>
                        <a:t>  </a:t>
                      </a:r>
                    </a:p>
                    <a:p>
                      <a:pPr marL="342900" indent="-342900">
                        <a:buNone/>
                      </a:pPr>
                      <a:r>
                        <a:rPr lang="kk-KZ" sz="1400" baseline="0" dirty="0" smtClean="0"/>
                        <a:t>          </a:t>
                      </a:r>
                      <a:endParaRPr lang="ru-RU" sz="1400" dirty="0"/>
                    </a:p>
                  </a:txBody>
                  <a:tcPr>
                    <a:solidFill>
                      <a:schemeClr val="bg2">
                        <a:lumMod val="75000"/>
                      </a:schemeClr>
                    </a:solidFill>
                  </a:tcPr>
                </a:tc>
                <a:tc>
                  <a:txBody>
                    <a:bodyPr/>
                    <a:lstStyle/>
                    <a:p>
                      <a:r>
                        <a:rPr lang="kk-KZ" sz="1400" dirty="0" smtClean="0"/>
                        <a:t>               </a:t>
                      </a:r>
                      <a:endParaRPr lang="ru-RU" sz="1400" dirty="0"/>
                    </a:p>
                  </a:txBody>
                  <a:tcPr>
                    <a:solidFill>
                      <a:schemeClr val="bg2">
                        <a:lumMod val="75000"/>
                      </a:schemeClr>
                    </a:solidFill>
                  </a:tcPr>
                </a:tc>
                <a:tc>
                  <a:txBody>
                    <a:bodyPr/>
                    <a:lstStyle/>
                    <a:p>
                      <a:endParaRPr lang="ru-RU" sz="1400" dirty="0"/>
                    </a:p>
                  </a:txBody>
                  <a:tcPr>
                    <a:solidFill>
                      <a:schemeClr val="bg2">
                        <a:lumMod val="75000"/>
                      </a:schemeClr>
                    </a:solidFill>
                  </a:tcPr>
                </a:tc>
                <a:tc>
                  <a:txBody>
                    <a:bodyPr/>
                    <a:lstStyle/>
                    <a:p>
                      <a:pPr algn="ctr"/>
                      <a:endParaRPr lang="ru-RU" sz="1400" dirty="0"/>
                    </a:p>
                  </a:txBody>
                  <a:tcPr>
                    <a:solidFill>
                      <a:schemeClr val="bg2">
                        <a:lumMod val="75000"/>
                      </a:schemeClr>
                    </a:solidFill>
                  </a:tcPr>
                </a:tc>
                <a:extLst>
                  <a:ext uri="{0D108BD9-81ED-4DB2-BD59-A6C34878D82A}">
                    <a16:rowId xmlns:a16="http://schemas.microsoft.com/office/drawing/2014/main" val="10006"/>
                  </a:ext>
                </a:extLst>
              </a:tr>
              <a:tr h="12101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t>          </a:t>
                      </a:r>
                      <a:r>
                        <a:rPr lang="kk-KZ" sz="1400" baseline="0" dirty="0" smtClean="0"/>
                        <a:t>-</a:t>
                      </a:r>
                      <a:r>
                        <a:rPr lang="kk-KZ" sz="1400" dirty="0" smtClean="0"/>
                        <a:t> Кесар тілігі</a:t>
                      </a:r>
                      <a:endParaRPr lang="ru-RU" sz="1400" dirty="0" smtClean="0"/>
                    </a:p>
                    <a:p>
                      <a:endParaRPr lang="kk-KZ" sz="1400" dirty="0" smtClean="0"/>
                    </a:p>
                    <a:p>
                      <a:r>
                        <a:rPr lang="kk-KZ" sz="1400" dirty="0" smtClean="0"/>
                        <a:t>          -Гинекология ересектер</a:t>
                      </a:r>
                    </a:p>
                    <a:p>
                      <a:r>
                        <a:rPr lang="kk-KZ" sz="1400" dirty="0" smtClean="0"/>
                        <a:t>     </a:t>
                      </a:r>
                    </a:p>
                    <a:p>
                      <a:r>
                        <a:rPr lang="kk-KZ" sz="1400" dirty="0" smtClean="0"/>
                        <a:t>          - гинекология  балалар</a:t>
                      </a:r>
                      <a:endParaRPr lang="ru-RU" sz="1400" dirty="0"/>
                    </a:p>
                  </a:txBody>
                  <a:tcPr>
                    <a:solidFill>
                      <a:schemeClr val="bg2">
                        <a:lumMod val="75000"/>
                      </a:schemeClr>
                    </a:solidFill>
                  </a:tcPr>
                </a:tc>
                <a:tc>
                  <a:txBody>
                    <a:bodyPr/>
                    <a:lstStyle/>
                    <a:p>
                      <a:r>
                        <a:rPr lang="kk-KZ" sz="1400" dirty="0" smtClean="0"/>
                        <a:t>       79-</a:t>
                      </a:r>
                      <a:r>
                        <a:rPr lang="kk-KZ" sz="1400" dirty="0" smtClean="0">
                          <a:solidFill>
                            <a:srgbClr val="FF0000"/>
                          </a:solidFill>
                        </a:rPr>
                        <a:t>51,3%</a:t>
                      </a:r>
                    </a:p>
                    <a:p>
                      <a:endParaRPr lang="kk-KZ" sz="1400" dirty="0" smtClean="0"/>
                    </a:p>
                    <a:p>
                      <a:r>
                        <a:rPr lang="kk-KZ" sz="1400" dirty="0" smtClean="0"/>
                        <a:t>        1-</a:t>
                      </a:r>
                      <a:r>
                        <a:rPr lang="kk-KZ" sz="1400" dirty="0" smtClean="0">
                          <a:solidFill>
                            <a:srgbClr val="FF0000"/>
                          </a:solidFill>
                        </a:rPr>
                        <a:t>3,8%</a:t>
                      </a:r>
                    </a:p>
                    <a:p>
                      <a:r>
                        <a:rPr lang="kk-KZ" sz="1400" dirty="0" smtClean="0"/>
                        <a:t>                 </a:t>
                      </a:r>
                    </a:p>
                    <a:p>
                      <a:r>
                        <a:rPr lang="kk-KZ" sz="1400" dirty="0" smtClean="0"/>
                        <a:t>        -</a:t>
                      </a:r>
                      <a:endParaRPr lang="ru-RU" sz="1400" dirty="0">
                        <a:solidFill>
                          <a:srgbClr val="FF0000"/>
                        </a:solidFill>
                      </a:endParaRPr>
                    </a:p>
                  </a:txBody>
                  <a:tcPr>
                    <a:solidFill>
                      <a:schemeClr val="bg2">
                        <a:lumMod val="75000"/>
                      </a:schemeClr>
                    </a:solidFill>
                  </a:tcPr>
                </a:tc>
                <a:tc>
                  <a:txBody>
                    <a:bodyPr/>
                    <a:lstStyle/>
                    <a:p>
                      <a:r>
                        <a:rPr lang="kk-KZ" sz="1400" dirty="0" smtClean="0"/>
                        <a:t>            75-</a:t>
                      </a:r>
                      <a:r>
                        <a:rPr lang="kk-KZ" sz="1400" dirty="0" smtClean="0">
                          <a:solidFill>
                            <a:srgbClr val="FF0000"/>
                          </a:solidFill>
                        </a:rPr>
                        <a:t>48,7%</a:t>
                      </a:r>
                    </a:p>
                    <a:p>
                      <a:endParaRPr lang="kk-KZ" sz="1400" dirty="0" smtClean="0"/>
                    </a:p>
                    <a:p>
                      <a:r>
                        <a:rPr lang="kk-KZ" sz="1400" dirty="0" smtClean="0"/>
                        <a:t>             25-</a:t>
                      </a:r>
                      <a:r>
                        <a:rPr lang="kk-KZ" sz="1400" dirty="0" smtClean="0">
                          <a:solidFill>
                            <a:srgbClr val="FF0000"/>
                          </a:solidFill>
                        </a:rPr>
                        <a:t>96,2%</a:t>
                      </a:r>
                    </a:p>
                    <a:p>
                      <a:r>
                        <a:rPr lang="kk-KZ" sz="1400" dirty="0" smtClean="0"/>
                        <a:t>                        </a:t>
                      </a:r>
                    </a:p>
                    <a:p>
                      <a:r>
                        <a:rPr lang="kk-KZ" sz="1400" dirty="0" smtClean="0"/>
                        <a:t>                        -</a:t>
                      </a:r>
                      <a:endParaRPr lang="ru-RU" sz="1400" dirty="0"/>
                    </a:p>
                  </a:txBody>
                  <a:tcPr>
                    <a:solidFill>
                      <a:schemeClr val="bg2">
                        <a:lumMod val="75000"/>
                      </a:schemeClr>
                    </a:solidFill>
                  </a:tcPr>
                </a:tc>
                <a:tc>
                  <a:txBody>
                    <a:bodyPr/>
                    <a:lstStyle/>
                    <a:p>
                      <a:pPr algn="ctr"/>
                      <a:r>
                        <a:rPr lang="kk-KZ" sz="1400" dirty="0" smtClean="0"/>
                        <a:t> 154</a:t>
                      </a:r>
                    </a:p>
                    <a:p>
                      <a:pPr algn="ctr"/>
                      <a:endParaRPr lang="kk-KZ" sz="1400" dirty="0" smtClean="0"/>
                    </a:p>
                    <a:p>
                      <a:pPr algn="ctr"/>
                      <a:r>
                        <a:rPr lang="kk-KZ" sz="1400" dirty="0" smtClean="0"/>
                        <a:t>26</a:t>
                      </a:r>
                    </a:p>
                    <a:p>
                      <a:pPr algn="ctr"/>
                      <a:endParaRPr lang="kk-KZ" sz="1400" dirty="0" smtClean="0"/>
                    </a:p>
                    <a:p>
                      <a:pPr algn="ctr"/>
                      <a:r>
                        <a:rPr lang="kk-KZ" sz="1400" dirty="0" smtClean="0"/>
                        <a:t>   -</a:t>
                      </a:r>
                    </a:p>
                  </a:txBody>
                  <a:tcPr>
                    <a:solidFill>
                      <a:schemeClr val="bg2">
                        <a:lumMod val="75000"/>
                      </a:schemeClr>
                    </a:solidFill>
                  </a:tcPr>
                </a:tc>
                <a:extLst>
                  <a:ext uri="{0D108BD9-81ED-4DB2-BD59-A6C34878D82A}">
                    <a16:rowId xmlns:a16="http://schemas.microsoft.com/office/drawing/2014/main" val="10007"/>
                  </a:ext>
                </a:extLst>
              </a:tr>
              <a:tr h="387470">
                <a:tc>
                  <a:txBody>
                    <a:bodyPr/>
                    <a:lstStyle/>
                    <a:p>
                      <a:r>
                        <a:rPr lang="kk-KZ" dirty="0" smtClean="0"/>
                        <a:t>  </a:t>
                      </a:r>
                      <a:endParaRPr lang="ru-RU" dirty="0"/>
                    </a:p>
                  </a:txBody>
                  <a:tcPr>
                    <a:solidFill>
                      <a:schemeClr val="bg2">
                        <a:lumMod val="75000"/>
                      </a:schemeClr>
                    </a:solidFill>
                  </a:tcPr>
                </a:tc>
                <a:tc>
                  <a:txBody>
                    <a:bodyPr/>
                    <a:lstStyle/>
                    <a:p>
                      <a:endParaRPr lang="ru-RU" dirty="0"/>
                    </a:p>
                  </a:txBody>
                  <a:tcPr>
                    <a:solidFill>
                      <a:schemeClr val="bg2">
                        <a:lumMod val="75000"/>
                      </a:schemeClr>
                    </a:solidFill>
                  </a:tcPr>
                </a:tc>
                <a:tc>
                  <a:txBody>
                    <a:bodyPr/>
                    <a:lstStyle/>
                    <a:p>
                      <a:r>
                        <a:rPr lang="kk-KZ" dirty="0" smtClean="0"/>
                        <a:t> </a:t>
                      </a:r>
                      <a:r>
                        <a:rPr lang="kk-KZ" b="1" dirty="0" smtClean="0"/>
                        <a:t>Барлығы </a:t>
                      </a:r>
                      <a:endParaRPr lang="ru-RU" b="1" dirty="0"/>
                    </a:p>
                  </a:txBody>
                  <a:tcPr>
                    <a:solidFill>
                      <a:schemeClr val="bg2">
                        <a:lumMod val="75000"/>
                      </a:schemeClr>
                    </a:solidFill>
                  </a:tcPr>
                </a:tc>
                <a:tc>
                  <a:txBody>
                    <a:bodyPr/>
                    <a:lstStyle/>
                    <a:p>
                      <a:r>
                        <a:rPr lang="kk-KZ" dirty="0" smtClean="0"/>
                        <a:t>        1002</a:t>
                      </a:r>
                    </a:p>
                  </a:txBody>
                  <a:tcPr>
                    <a:solidFill>
                      <a:schemeClr val="bg2">
                        <a:lumMod val="75000"/>
                      </a:scheme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57166"/>
            <a:ext cx="8115328" cy="785818"/>
          </a:xfrm>
        </p:spPr>
        <p:txBody>
          <a:bodyPr>
            <a:noAutofit/>
          </a:bodyPr>
          <a:lstStyle/>
          <a:p>
            <a:r>
              <a:rPr lang="kk-KZ" sz="1800" b="1" dirty="0" smtClean="0"/>
              <a:t> </a:t>
            </a:r>
            <a:br>
              <a:rPr lang="kk-KZ" sz="1800" b="1" dirty="0" smtClean="0"/>
            </a:br>
            <a:r>
              <a:rPr lang="kk-KZ" sz="1800" b="1" dirty="0" smtClean="0"/>
              <a:t/>
            </a:r>
            <a:br>
              <a:rPr lang="kk-KZ" sz="1800" b="1" dirty="0" smtClean="0"/>
            </a:br>
            <a:r>
              <a:rPr lang="kk-KZ" sz="1800" b="1" dirty="0" smtClean="0"/>
              <a:t/>
            </a:r>
            <a:br>
              <a:rPr lang="kk-KZ" sz="1800" b="1" dirty="0" smtClean="0"/>
            </a:br>
            <a:r>
              <a:rPr lang="kk-KZ" sz="1800" b="1" dirty="0" smtClean="0"/>
              <a:t/>
            </a:r>
            <a:br>
              <a:rPr lang="kk-KZ" sz="1800" b="1" dirty="0" smtClean="0"/>
            </a:br>
            <a:r>
              <a:rPr lang="kk-KZ" sz="1800" b="1" dirty="0" smtClean="0"/>
              <a:t/>
            </a:r>
            <a:br>
              <a:rPr lang="kk-KZ" sz="1800" b="1" dirty="0" smtClean="0"/>
            </a:br>
            <a:r>
              <a:rPr lang="kk-KZ" sz="1800" b="1" dirty="0" smtClean="0"/>
              <a:t>    </a:t>
            </a:r>
            <a:r>
              <a:rPr lang="kk-KZ" sz="1800" b="1" dirty="0" smtClean="0">
                <a:solidFill>
                  <a:srgbClr val="FF0000"/>
                </a:solidFill>
              </a:rPr>
              <a:t>3.3 Кентау қалалық ауруханасының 2025 жылғы 9 айында      </a:t>
            </a:r>
            <a:r>
              <a:rPr lang="ru-RU" sz="1800" dirty="0" smtClean="0">
                <a:solidFill>
                  <a:srgbClr val="FF0000"/>
                </a:solidFill>
              </a:rPr>
              <a:t/>
            </a:r>
            <a:br>
              <a:rPr lang="ru-RU" sz="1800" dirty="0" smtClean="0">
                <a:solidFill>
                  <a:srgbClr val="FF0000"/>
                </a:solidFill>
              </a:rPr>
            </a:br>
            <a:r>
              <a:rPr lang="kk-KZ" sz="1800" b="1" dirty="0" smtClean="0">
                <a:solidFill>
                  <a:srgbClr val="FF0000"/>
                </a:solidFill>
              </a:rPr>
              <a:t>      Инсульт орталығының жұмыс есебі. </a:t>
            </a:r>
            <a:endParaRPr lang="ru-RU" sz="1800" dirty="0">
              <a:solidFill>
                <a:srgbClr val="FF0000"/>
              </a:solidFill>
              <a:latin typeface="+mn-lt"/>
            </a:endParaRPr>
          </a:p>
        </p:txBody>
      </p:sp>
      <p:sp>
        <p:nvSpPr>
          <p:cNvPr id="3" name="Содержимое 2"/>
          <p:cNvSpPr>
            <a:spLocks noGrp="1"/>
          </p:cNvSpPr>
          <p:nvPr>
            <p:ph idx="1"/>
          </p:nvPr>
        </p:nvSpPr>
        <p:spPr>
          <a:xfrm>
            <a:off x="457200" y="928670"/>
            <a:ext cx="8229600" cy="5572164"/>
          </a:xfrm>
        </p:spPr>
        <p:txBody>
          <a:bodyPr>
            <a:noAutofit/>
          </a:bodyPr>
          <a:lstStyle/>
          <a:p>
            <a:pPr>
              <a:buNone/>
            </a:pPr>
            <a:r>
              <a:rPr lang="kk-KZ" sz="1000" b="1" dirty="0" smtClean="0"/>
              <a:t> </a:t>
            </a:r>
          </a:p>
          <a:p>
            <a:r>
              <a:rPr lang="kk-KZ" sz="1000" dirty="0" smtClean="0"/>
              <a:t> </a:t>
            </a:r>
            <a:endParaRPr lang="ru-RU" sz="1200" dirty="0" smtClean="0"/>
          </a:p>
          <a:p>
            <a:r>
              <a:rPr lang="kk-KZ" sz="1200" dirty="0" smtClean="0"/>
              <a:t>Кентау қалалық ауруханасының 20 орынға арналған инсульт орталығы, оның ішінде 6 төсектік нейро-реанимация.</a:t>
            </a:r>
          </a:p>
          <a:p>
            <a:r>
              <a:rPr lang="kk-KZ" sz="1200" dirty="0" smtClean="0"/>
              <a:t>Жедел ми қан тамырлары бұзылысымен ауыратын науқастарға медициналық көмек көрсету Қазақстан Республикасы Денсаулық сақтау министрлігінің 2015 жылғы </a:t>
            </a:r>
            <a:r>
              <a:rPr lang="kk-KZ" sz="1200" dirty="0"/>
              <a:t>4</a:t>
            </a:r>
            <a:r>
              <a:rPr lang="kk-KZ" sz="1200" dirty="0" smtClean="0"/>
              <a:t> маусымдағы No 53 «Қазақстан Республикасында неврологиялық көмекті ұйымдастыру стандарты» бұйрығына сәйкес жүзеге асырылады</a:t>
            </a:r>
            <a:r>
              <a:rPr lang="ru-RU" sz="1200" dirty="0" smtClean="0"/>
              <a:t>»</a:t>
            </a:r>
            <a:r>
              <a:rPr lang="kk-KZ" sz="1200" dirty="0" smtClean="0"/>
              <a:t>.</a:t>
            </a:r>
            <a:r>
              <a:rPr lang="ru-RU" sz="1200" dirty="0" smtClean="0"/>
              <a:t> </a:t>
            </a:r>
          </a:p>
          <a:p>
            <a:r>
              <a:rPr lang="kk-KZ" sz="1200" dirty="0" smtClean="0"/>
              <a:t>     </a:t>
            </a:r>
            <a:r>
              <a:rPr lang="kk-KZ" sz="1200" b="1" dirty="0" smtClean="0"/>
              <a:t>1</a:t>
            </a:r>
            <a:r>
              <a:rPr lang="kk-KZ" sz="1200" dirty="0" smtClean="0"/>
              <a:t> 2025жылдың 9 айында ИО 412 науқас инсультпен емделді, оның 162-ы ишемиялық, 36-і геморрагиялық инсультпен ауырды. ТИА-207.  6 – субарахнадойтты қан құюлу, 1 – аралас инсульт</a:t>
            </a:r>
            <a:endParaRPr lang="ru-RU" sz="1200" dirty="0" smtClean="0"/>
          </a:p>
          <a:p>
            <a:r>
              <a:rPr lang="kk-KZ" sz="1200" dirty="0" smtClean="0"/>
              <a:t>     </a:t>
            </a:r>
            <a:r>
              <a:rPr lang="kk-KZ" sz="1200" b="1" dirty="0" smtClean="0"/>
              <a:t>2.</a:t>
            </a:r>
            <a:r>
              <a:rPr lang="kk-KZ" sz="1200" dirty="0" smtClean="0"/>
              <a:t> 9 айда стационарлық өлім: 2025 жылдың 9 айында 28 науқас инсульттан қайтыс болды,</a:t>
            </a:r>
            <a:endParaRPr lang="ru-RU" sz="1200" dirty="0" smtClean="0"/>
          </a:p>
          <a:p>
            <a:r>
              <a:rPr lang="kk-KZ" sz="1200" dirty="0" smtClean="0"/>
              <a:t>           Ауруханадағы өлім деңгейі  13,6</a:t>
            </a:r>
            <a:r>
              <a:rPr lang="kk-KZ" sz="1200" b="1" dirty="0" smtClean="0"/>
              <a:t>%. </a:t>
            </a:r>
            <a:endParaRPr lang="ru-RU" sz="1200" dirty="0" smtClean="0"/>
          </a:p>
          <a:p>
            <a:r>
              <a:rPr lang="kk-KZ" sz="1200" b="1" dirty="0" smtClean="0"/>
              <a:t>     3.</a:t>
            </a:r>
            <a:r>
              <a:rPr lang="kk-KZ" sz="1200" dirty="0" smtClean="0"/>
              <a:t> Тромболиз ишемиялық инсультпен ауыратын 162 науқастың 22-інде жасалды. Ишемиялық инсультпен ауыратын   </a:t>
            </a:r>
          </a:p>
          <a:p>
            <a:r>
              <a:rPr lang="kk-KZ" sz="1200" dirty="0" smtClean="0"/>
              <a:t>           науқастарда жүргізілген тромболиздің үлесі 13,6% құрады.</a:t>
            </a:r>
            <a:r>
              <a:rPr lang="kk-KZ" sz="1200" b="1" dirty="0" smtClean="0"/>
              <a:t> </a:t>
            </a:r>
            <a:endParaRPr lang="ru-RU" sz="1200" dirty="0" smtClean="0"/>
          </a:p>
          <a:p>
            <a:r>
              <a:rPr lang="kk-KZ" sz="1200" b="1" dirty="0" smtClean="0"/>
              <a:t>    4.</a:t>
            </a:r>
            <a:r>
              <a:rPr lang="kk-KZ" sz="1200" dirty="0" smtClean="0"/>
              <a:t>   Ишемиялық инсультпен – 86,4</a:t>
            </a:r>
            <a:r>
              <a:rPr lang="kk-KZ" sz="1200" b="1" dirty="0" smtClean="0"/>
              <a:t>%</a:t>
            </a:r>
            <a:r>
              <a:rPr lang="kk-KZ" sz="1200" dirty="0" smtClean="0"/>
              <a:t>  ТЛТ жасалмаған себептер: </a:t>
            </a:r>
            <a:endParaRPr lang="ru-RU" sz="1200" dirty="0" smtClean="0"/>
          </a:p>
          <a:p>
            <a:r>
              <a:rPr lang="kk-KZ" sz="1200" dirty="0" smtClean="0"/>
              <a:t>    - 4 сағаттан кеш келу - 121 науқас – 74,7%,</a:t>
            </a:r>
            <a:endParaRPr lang="ru-RU" sz="1200" b="1" dirty="0" smtClean="0"/>
          </a:p>
          <a:p>
            <a:r>
              <a:rPr lang="kk-KZ" sz="1200" dirty="0" smtClean="0"/>
              <a:t>    - 14 науқаста – 8,6% пациенттерде ТЛТ </a:t>
            </a:r>
            <a:r>
              <a:rPr lang="ru-RU" sz="1200" dirty="0" err="1" smtClean="0"/>
              <a:t>абсолютті</a:t>
            </a:r>
            <a:r>
              <a:rPr lang="kk-KZ" sz="1200" dirty="0" smtClean="0"/>
              <a:t> қарсы көрсеткіштері болған.</a:t>
            </a:r>
          </a:p>
          <a:p>
            <a:r>
              <a:rPr lang="kk-KZ" sz="1200" dirty="0" smtClean="0"/>
              <a:t>    - Соңғы 3 ай мерзімінде қайта ЖБМҚБ- 5 науқас-3,0 %.</a:t>
            </a:r>
          </a:p>
          <a:p>
            <a:r>
              <a:rPr lang="kk-KZ" sz="1200" b="1" dirty="0" smtClean="0"/>
              <a:t>5.</a:t>
            </a:r>
            <a:r>
              <a:rPr lang="kk-KZ" sz="1200" dirty="0" smtClean="0"/>
              <a:t> Нейрохирургиялық белсенділіктің </a:t>
            </a:r>
            <a:r>
              <a:rPr lang="kk-KZ" sz="1200" smtClean="0"/>
              <a:t>проценті- 3,4 </a:t>
            </a:r>
            <a:r>
              <a:rPr lang="kk-KZ" sz="1200" dirty="0" smtClean="0"/>
              <a:t>%.  </a:t>
            </a:r>
            <a:endParaRPr lang="ru-RU" sz="1200" dirty="0" smtClean="0"/>
          </a:p>
          <a:p>
            <a:r>
              <a:rPr lang="kk-KZ" sz="1200" dirty="0" smtClean="0"/>
              <a:t>БМСК ұйымдарына науқастардың кеш емделуіне байланысты ақаулық хаттар бірнеше рет жіберілді.</a:t>
            </a:r>
            <a:endParaRPr lang="ru-RU" sz="1200" dirty="0" smtClean="0"/>
          </a:p>
          <a:p>
            <a:r>
              <a:rPr lang="kk-KZ" sz="1200" dirty="0" smtClean="0"/>
              <a:t>барлық ТИА немесе инсульт алған науқастар, шыққаннан кейін 100% емханаларға хабарланып отырады</a:t>
            </a:r>
            <a:endParaRPr lang="kk-KZ" sz="1200" b="1"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1311881846"/>
              </p:ext>
            </p:extLst>
          </p:nvPr>
        </p:nvGraphicFramePr>
        <p:xfrm>
          <a:off x="1000100" y="928670"/>
          <a:ext cx="7000924" cy="5119473"/>
        </p:xfrm>
        <a:graphic>
          <a:graphicData uri="http://schemas.openxmlformats.org/drawingml/2006/table">
            <a:tbl>
              <a:tblPr/>
              <a:tblGrid>
                <a:gridCol w="3398024">
                  <a:extLst>
                    <a:ext uri="{9D8B030D-6E8A-4147-A177-3AD203B41FA5}">
                      <a16:colId xmlns:a16="http://schemas.microsoft.com/office/drawing/2014/main" val="20000"/>
                    </a:ext>
                  </a:extLst>
                </a:gridCol>
                <a:gridCol w="1657305">
                  <a:extLst>
                    <a:ext uri="{9D8B030D-6E8A-4147-A177-3AD203B41FA5}">
                      <a16:colId xmlns:a16="http://schemas.microsoft.com/office/drawing/2014/main" val="20001"/>
                    </a:ext>
                  </a:extLst>
                </a:gridCol>
                <a:gridCol w="1945595">
                  <a:extLst>
                    <a:ext uri="{9D8B030D-6E8A-4147-A177-3AD203B41FA5}">
                      <a16:colId xmlns:a16="http://schemas.microsoft.com/office/drawing/2014/main" val="20002"/>
                    </a:ext>
                  </a:extLst>
                </a:gridCol>
              </a:tblGrid>
              <a:tr h="571504">
                <a:tc>
                  <a:txBody>
                    <a:bodyPr/>
                    <a:lstStyle/>
                    <a:p>
                      <a:pPr algn="just">
                        <a:spcAft>
                          <a:spcPts val="0"/>
                        </a:spcAft>
                        <a:tabLst>
                          <a:tab pos="4581525" algn="l"/>
                        </a:tabLst>
                      </a:pPr>
                      <a:r>
                        <a:rPr lang="kk-KZ" sz="1800" dirty="0" smtClean="0">
                          <a:solidFill>
                            <a:srgbClr val="FF0000"/>
                          </a:solidFill>
                          <a:latin typeface="Times New Roman"/>
                          <a:ea typeface="Times New Roman"/>
                          <a:cs typeface="Times New Roman"/>
                        </a:rPr>
                        <a:t>                 Инсульт орталығы</a:t>
                      </a:r>
                      <a:endParaRPr lang="kk-KZ" sz="1800" dirty="0">
                        <a:solidFill>
                          <a:srgbClr val="FF0000"/>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400" b="1" dirty="0" smtClean="0">
                          <a:latin typeface="Times New Roman"/>
                          <a:ea typeface="Times New Roman"/>
                          <a:cs typeface="Times New Roman"/>
                        </a:rPr>
                        <a:t>2025</a:t>
                      </a:r>
                      <a:endParaRPr lang="kk-KZ" sz="1400" b="1" dirty="0" smtClean="0">
                        <a:latin typeface="Times New Roman"/>
                        <a:ea typeface="Times New Roman"/>
                        <a:cs typeface="Times New Roman"/>
                      </a:endParaRPr>
                    </a:p>
                    <a:p>
                      <a:pPr algn="ctr">
                        <a:spcAft>
                          <a:spcPts val="0"/>
                        </a:spcAft>
                        <a:tabLst>
                          <a:tab pos="4581525" algn="l"/>
                        </a:tabLst>
                      </a:pPr>
                      <a:r>
                        <a:rPr lang="kk-KZ" sz="1400" b="1" dirty="0" smtClean="0">
                          <a:latin typeface="Times New Roman"/>
                          <a:ea typeface="Times New Roman"/>
                          <a:cs typeface="Times New Roman"/>
                        </a:rPr>
                        <a:t>9 ай.</a:t>
                      </a:r>
                      <a:endParaRPr lang="ru-RU"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400" b="1" dirty="0" smtClean="0">
                          <a:latin typeface="Times New Roman"/>
                          <a:ea typeface="Times New Roman"/>
                          <a:cs typeface="Times New Roman"/>
                        </a:rPr>
                        <a:t>2024</a:t>
                      </a:r>
                    </a:p>
                    <a:p>
                      <a:pPr algn="ctr">
                        <a:spcAft>
                          <a:spcPts val="0"/>
                        </a:spcAft>
                        <a:tabLst>
                          <a:tab pos="4581525" algn="l"/>
                        </a:tabLst>
                      </a:pPr>
                      <a:r>
                        <a:rPr lang="kk-KZ" sz="1400" b="1" dirty="0" smtClean="0">
                          <a:latin typeface="Times New Roman"/>
                          <a:ea typeface="Times New Roman"/>
                          <a:cs typeface="Times New Roman"/>
                        </a:rPr>
                        <a:t>9 ай.</a:t>
                      </a:r>
                      <a:endParaRPr lang="ru-RU"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Барлық</a:t>
                      </a:r>
                      <a:r>
                        <a:rPr lang="kk-KZ" sz="1200" baseline="0" dirty="0" smtClean="0">
                          <a:latin typeface="Times New Roman"/>
                          <a:ea typeface="Times New Roman"/>
                          <a:cs typeface="Times New Roman"/>
                        </a:rPr>
                        <a:t> науқастар саны</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412</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419</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Ишемиялық </a:t>
                      </a:r>
                      <a:r>
                        <a:rPr lang="kk-KZ" sz="1200" dirty="0">
                          <a:latin typeface="Times New Roman"/>
                          <a:ea typeface="Times New Roman"/>
                          <a:cs typeface="Times New Roman"/>
                        </a:rPr>
                        <a:t>инсульт</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en-US" sz="1100" b="1" dirty="0" smtClean="0">
                          <a:latin typeface="Times New Roman"/>
                          <a:ea typeface="Times New Roman"/>
                          <a:cs typeface="Times New Roman"/>
                        </a:rPr>
                        <a:t>1</a:t>
                      </a:r>
                      <a:r>
                        <a:rPr lang="ru-RU" sz="1100" b="1" dirty="0" smtClean="0">
                          <a:latin typeface="Times New Roman"/>
                          <a:ea typeface="Times New Roman"/>
                          <a:cs typeface="Times New Roman"/>
                        </a:rPr>
                        <a:t>62</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en-US" sz="1100" b="1" dirty="0" smtClean="0">
                          <a:latin typeface="Times New Roman"/>
                          <a:ea typeface="Times New Roman"/>
                          <a:cs typeface="Times New Roman"/>
                        </a:rPr>
                        <a:t>1</a:t>
                      </a:r>
                      <a:r>
                        <a:rPr lang="kk-KZ" sz="1100" b="1" dirty="0" smtClean="0">
                          <a:latin typeface="Times New Roman"/>
                          <a:ea typeface="Times New Roman"/>
                          <a:cs typeface="Times New Roman"/>
                        </a:rPr>
                        <a:t>40</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Геморрагиялық </a:t>
                      </a:r>
                      <a:r>
                        <a:rPr lang="kk-KZ" sz="1200" dirty="0">
                          <a:latin typeface="Times New Roman"/>
                          <a:ea typeface="Times New Roman"/>
                          <a:cs typeface="Times New Roman"/>
                        </a:rPr>
                        <a:t>инсульт</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ru-RU" sz="1100" b="1" dirty="0" smtClean="0">
                          <a:latin typeface="Times New Roman"/>
                          <a:ea typeface="Times New Roman"/>
                          <a:cs typeface="Times New Roman"/>
                        </a:rPr>
                        <a:t>36</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35</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4855">
                <a:tc>
                  <a:txBody>
                    <a:bodyPr/>
                    <a:lstStyle/>
                    <a:p>
                      <a:pPr algn="just">
                        <a:spcAft>
                          <a:spcPts val="0"/>
                        </a:spcAft>
                        <a:tabLst>
                          <a:tab pos="4581525" algn="l"/>
                        </a:tabLst>
                      </a:pPr>
                      <a:r>
                        <a:rPr lang="kk-KZ" sz="1200" dirty="0" smtClean="0"/>
                        <a:t>Субарахнадойтты қан құюлу </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ru-RU" sz="1100" b="1" dirty="0">
                          <a:latin typeface="Times New Roman"/>
                          <a:ea typeface="Times New Roman"/>
                          <a:cs typeface="Times New Roman"/>
                        </a:rPr>
                        <a:t>6</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4855">
                <a:tc>
                  <a:txBody>
                    <a:bodyPr/>
                    <a:lstStyle/>
                    <a:p>
                      <a:pPr algn="just">
                        <a:spcAft>
                          <a:spcPts val="0"/>
                        </a:spcAft>
                        <a:tabLst>
                          <a:tab pos="4581525" algn="l"/>
                        </a:tabLst>
                      </a:pPr>
                      <a:r>
                        <a:rPr lang="kk-KZ" sz="1200" dirty="0" smtClean="0"/>
                        <a:t>аралас инсульт</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Транзиторлы ишеиялық </a:t>
                      </a:r>
                      <a:r>
                        <a:rPr lang="kk-KZ" sz="1200" dirty="0">
                          <a:latin typeface="Times New Roman"/>
                          <a:ea typeface="Times New Roman"/>
                          <a:cs typeface="Times New Roman"/>
                        </a:rPr>
                        <a:t>атака</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ru-RU" sz="1100" b="1" dirty="0" smtClean="0">
                          <a:latin typeface="Times New Roman"/>
                          <a:ea typeface="Times New Roman"/>
                          <a:cs typeface="Times New Roman"/>
                        </a:rPr>
                        <a:t>207</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243</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Өлген</a:t>
                      </a:r>
                      <a:r>
                        <a:rPr lang="kk-KZ" sz="1200" baseline="0" dirty="0" smtClean="0">
                          <a:latin typeface="Times New Roman"/>
                          <a:ea typeface="Times New Roman"/>
                          <a:cs typeface="Times New Roman"/>
                        </a:rPr>
                        <a:t> науқастар</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ru-RU" sz="1100" b="1" dirty="0" smtClean="0">
                          <a:latin typeface="Times New Roman"/>
                          <a:ea typeface="Times New Roman"/>
                          <a:cs typeface="Times New Roman"/>
                        </a:rPr>
                        <a:t>28</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8</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4855">
                <a:tc>
                  <a:txBody>
                    <a:bodyPr/>
                    <a:lstStyle/>
                    <a:p>
                      <a:pPr algn="just">
                        <a:spcAft>
                          <a:spcPts val="0"/>
                        </a:spcAft>
                        <a:tabLst>
                          <a:tab pos="4581525" algn="l"/>
                        </a:tabLst>
                      </a:pPr>
                      <a:r>
                        <a:rPr lang="kk-KZ" sz="1200" dirty="0">
                          <a:latin typeface="Times New Roman"/>
                          <a:ea typeface="Times New Roman"/>
                          <a:cs typeface="Times New Roman"/>
                        </a:rPr>
                        <a:t>% </a:t>
                      </a:r>
                      <a:r>
                        <a:rPr lang="kk-KZ" sz="1200" baseline="0" dirty="0" smtClean="0">
                          <a:latin typeface="Times New Roman"/>
                          <a:ea typeface="Times New Roman"/>
                          <a:cs typeface="Times New Roman"/>
                        </a:rPr>
                        <a:t> өлім деңгейі</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ru-RU" sz="1100" b="1" dirty="0" smtClean="0">
                          <a:latin typeface="Times New Roman"/>
                          <a:ea typeface="Times New Roman"/>
                          <a:cs typeface="Times New Roman"/>
                        </a:rPr>
                        <a:t>13,6%</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4,5%</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 шұғыл</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a:latin typeface="Times New Roman"/>
                          <a:ea typeface="Times New Roman"/>
                          <a:cs typeface="Times New Roman"/>
                        </a:rPr>
                        <a:t>100%</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a:latin typeface="Times New Roman"/>
                          <a:ea typeface="Times New Roman"/>
                          <a:cs typeface="Times New Roman"/>
                        </a:rPr>
                        <a:t>100%</a:t>
                      </a:r>
                      <a:endParaRPr lang="ru-RU"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Нейрохирургиялық</a:t>
                      </a:r>
                      <a:r>
                        <a:rPr lang="kk-KZ" sz="1200" baseline="0" dirty="0" smtClean="0">
                          <a:latin typeface="Times New Roman"/>
                          <a:ea typeface="Times New Roman"/>
                          <a:cs typeface="Times New Roman"/>
                        </a:rPr>
                        <a:t> белсенділік</a:t>
                      </a:r>
                      <a:r>
                        <a:rPr lang="kk-KZ" sz="1200" dirty="0" smtClean="0">
                          <a:latin typeface="Times New Roman"/>
                          <a:ea typeface="Times New Roman"/>
                          <a:cs typeface="Times New Roman"/>
                        </a:rPr>
                        <a:t> </a:t>
                      </a:r>
                      <a:r>
                        <a:rPr lang="kk-KZ" sz="1200" dirty="0">
                          <a:latin typeface="Times New Roman"/>
                          <a:ea typeface="Times New Roman"/>
                          <a:cs typeface="Times New Roman"/>
                        </a:rPr>
                        <a:t>(НХА)</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3,4</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6,2</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Отадан</a:t>
                      </a:r>
                      <a:r>
                        <a:rPr lang="kk-KZ" sz="1200" baseline="0" dirty="0" smtClean="0">
                          <a:latin typeface="Times New Roman"/>
                          <a:ea typeface="Times New Roman"/>
                          <a:cs typeface="Times New Roman"/>
                        </a:rPr>
                        <a:t> кейінгі өлім </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2-28,5</a:t>
                      </a:r>
                      <a:r>
                        <a:rPr lang="ru-RU" sz="1100" b="1" dirty="0" smtClean="0">
                          <a:latin typeface="Times New Roman"/>
                          <a:ea typeface="Times New Roman"/>
                          <a:cs typeface="Times New Roman"/>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1-9,0</a:t>
                      </a:r>
                      <a:r>
                        <a:rPr lang="ru-RU" sz="1100" b="1" dirty="0" smtClean="0">
                          <a:latin typeface="Times New Roman"/>
                          <a:ea typeface="Times New Roman"/>
                          <a:cs typeface="Times New Roman"/>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ТЛТ(тромболизис</a:t>
                      </a:r>
                      <a:r>
                        <a:rPr lang="kk-KZ" sz="1200" dirty="0">
                          <a:latin typeface="Times New Roman"/>
                          <a:ea typeface="Times New Roman"/>
                          <a:cs typeface="Times New Roman"/>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22-13,6%</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18-12,8%</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649709">
                <a:tc>
                  <a:txBody>
                    <a:bodyPr/>
                    <a:lstStyle/>
                    <a:p>
                      <a:pPr algn="just">
                        <a:spcAft>
                          <a:spcPts val="0"/>
                        </a:spcAft>
                        <a:tabLst>
                          <a:tab pos="4581525" algn="l"/>
                        </a:tabLst>
                      </a:pPr>
                      <a:r>
                        <a:rPr lang="kk-KZ" sz="1200" dirty="0" smtClean="0">
                          <a:latin typeface="Times New Roman"/>
                          <a:ea typeface="Times New Roman"/>
                          <a:cs typeface="Times New Roman"/>
                        </a:rPr>
                        <a:t>Ауруханадан шыққан науқастардың үй жағдайында 1 айда</a:t>
                      </a:r>
                      <a:r>
                        <a:rPr lang="kk-KZ" sz="1200" baseline="0" dirty="0" smtClean="0">
                          <a:latin typeface="Times New Roman"/>
                          <a:ea typeface="Times New Roman"/>
                          <a:cs typeface="Times New Roman"/>
                        </a:rPr>
                        <a:t> өлім саны.</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3-</a:t>
                      </a:r>
                      <a:r>
                        <a:rPr lang="kk-KZ" sz="1200" b="1" dirty="0" smtClean="0">
                          <a:latin typeface="+mn-lt"/>
                          <a:ea typeface="Times New Roman"/>
                          <a:cs typeface="Times New Roman"/>
                        </a:rPr>
                        <a:t>(1,5%)</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3(1,7%)</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357166"/>
            <a:ext cx="8329642" cy="5967434"/>
          </a:xfrm>
        </p:spPr>
        <p:txBody>
          <a:bodyPr>
            <a:normAutofit fontScale="55000" lnSpcReduction="20000"/>
          </a:bodyPr>
          <a:lstStyle/>
          <a:p>
            <a:r>
              <a:rPr lang="kk-KZ" sz="2900" b="1" dirty="0" smtClean="0">
                <a:solidFill>
                  <a:srgbClr val="FF0000"/>
                </a:solidFill>
              </a:rPr>
              <a:t>               3.4 </a:t>
            </a:r>
            <a:r>
              <a:rPr lang="kk-KZ" sz="3300" b="1" dirty="0" smtClean="0">
                <a:solidFill>
                  <a:srgbClr val="FF0000"/>
                </a:solidFill>
              </a:rPr>
              <a:t>Кентау қалалық ауруханасында </a:t>
            </a:r>
            <a:r>
              <a:rPr lang="kk-KZ" sz="3300" b="1" dirty="0" smtClean="0">
                <a:solidFill>
                  <a:srgbClr val="FF0000"/>
                </a:solidFill>
              </a:rPr>
              <a:t>2025 </a:t>
            </a:r>
            <a:r>
              <a:rPr lang="kk-KZ" sz="3300" b="1" dirty="0" smtClean="0">
                <a:solidFill>
                  <a:srgbClr val="FF0000"/>
                </a:solidFill>
              </a:rPr>
              <a:t>жылдың 9 айында миокард  </a:t>
            </a:r>
          </a:p>
          <a:p>
            <a:r>
              <a:rPr lang="kk-KZ" sz="3300" b="1" dirty="0" smtClean="0">
                <a:solidFill>
                  <a:srgbClr val="FF0000"/>
                </a:solidFill>
              </a:rPr>
              <a:t>                      инфарктісіне медициналық көмек ету бойынша ақпарат</a:t>
            </a:r>
          </a:p>
          <a:p>
            <a:endParaRPr lang="kk-KZ" sz="2500" b="1" dirty="0" smtClean="0">
              <a:solidFill>
                <a:srgbClr val="FF0000"/>
              </a:solidFill>
            </a:endParaRPr>
          </a:p>
          <a:p>
            <a:endParaRPr lang="ru-RU" sz="2500" b="1" dirty="0" smtClean="0">
              <a:solidFill>
                <a:srgbClr val="FF0000"/>
              </a:solidFill>
            </a:endParaRPr>
          </a:p>
          <a:p>
            <a:pPr algn="just"/>
            <a:r>
              <a:rPr lang="kk-KZ" dirty="0" smtClean="0"/>
              <a:t> Орталық қалалық ауруханада кардиологиялық науқастарға медициналық көмек көрсету «Қазақстан Республикасында кардиологиялық және кардиохирургиялық қызметті қамтамасыз етуді ұйымдастыру стандарты» ҚР ДСМ 05.07.2016 жылғы No479 бұйрығына сәйкес жүзеге асырылады.</a:t>
            </a:r>
            <a:endParaRPr lang="ru-RU" dirty="0" smtClean="0"/>
          </a:p>
          <a:p>
            <a:pPr algn="just"/>
            <a:r>
              <a:rPr lang="kk-KZ" dirty="0" smtClean="0"/>
              <a:t> </a:t>
            </a:r>
            <a:endParaRPr lang="ru-RU" dirty="0" smtClean="0"/>
          </a:p>
          <a:p>
            <a:pPr lvl="0"/>
            <a:r>
              <a:rPr lang="kk-KZ" dirty="0" smtClean="0"/>
              <a:t>2025ж </a:t>
            </a:r>
            <a:r>
              <a:rPr lang="kk-KZ" dirty="0" smtClean="0"/>
              <a:t>9 айында ЖКС, жедел миокард инфарктімен, тұрақсыз стенокардиямен барлығы </a:t>
            </a:r>
            <a:r>
              <a:rPr lang="kk-KZ" dirty="0" smtClean="0"/>
              <a:t>20</a:t>
            </a:r>
            <a:r>
              <a:rPr lang="kk-KZ" dirty="0" smtClean="0"/>
              <a:t> </a:t>
            </a:r>
            <a:r>
              <a:rPr lang="kk-KZ" dirty="0" smtClean="0"/>
              <a:t>науқас ем қабылдады.</a:t>
            </a:r>
            <a:r>
              <a:rPr lang="ru-RU" dirty="0" smtClean="0"/>
              <a:t> </a:t>
            </a:r>
          </a:p>
          <a:p>
            <a:pPr>
              <a:buNone/>
            </a:pPr>
            <a:r>
              <a:rPr lang="kk-KZ" dirty="0" smtClean="0"/>
              <a:t> </a:t>
            </a:r>
          </a:p>
          <a:p>
            <a:pPr>
              <a:buNone/>
            </a:pPr>
            <a:r>
              <a:rPr lang="kk-KZ" dirty="0" smtClean="0"/>
              <a:t>       Q толқынды миокард инфарктісі </a:t>
            </a:r>
            <a:r>
              <a:rPr lang="kk-KZ" dirty="0" smtClean="0"/>
              <a:t>2025 жылы-15. </a:t>
            </a:r>
            <a:r>
              <a:rPr lang="kk-KZ" dirty="0" smtClean="0"/>
              <a:t>Q толқынсыз миокард инфарктісі </a:t>
            </a:r>
            <a:r>
              <a:rPr lang="kk-KZ" dirty="0" smtClean="0"/>
              <a:t>-4.</a:t>
            </a:r>
            <a:endParaRPr lang="kk-KZ" dirty="0" smtClean="0"/>
          </a:p>
          <a:p>
            <a:pPr>
              <a:buNone/>
            </a:pPr>
            <a:r>
              <a:rPr lang="kk-KZ" dirty="0" smtClean="0"/>
              <a:t>        </a:t>
            </a:r>
            <a:r>
              <a:rPr lang="ru-RU" dirty="0" err="1" smtClean="0"/>
              <a:t>Тұрақсыз</a:t>
            </a:r>
            <a:r>
              <a:rPr lang="ru-RU" dirty="0" smtClean="0"/>
              <a:t> стенокардия </a:t>
            </a:r>
            <a:r>
              <a:rPr lang="ru-RU" dirty="0" smtClean="0"/>
              <a:t>-1</a:t>
            </a:r>
            <a:endParaRPr lang="ru-RU" dirty="0" smtClean="0"/>
          </a:p>
          <a:p>
            <a:pPr>
              <a:buNone/>
            </a:pPr>
            <a:r>
              <a:rPr lang="kk-KZ" dirty="0" smtClean="0"/>
              <a:t>  </a:t>
            </a:r>
            <a:endParaRPr lang="ru-RU" dirty="0" smtClean="0"/>
          </a:p>
          <a:p>
            <a:pPr lvl="0"/>
            <a:r>
              <a:rPr lang="kk-KZ" dirty="0" smtClean="0"/>
              <a:t>2025 </a:t>
            </a:r>
            <a:r>
              <a:rPr lang="kk-KZ" dirty="0" smtClean="0"/>
              <a:t>жылы 9 айында ЖМИ нен </a:t>
            </a:r>
            <a:r>
              <a:rPr lang="kk-KZ" dirty="0" smtClean="0"/>
              <a:t>өлім-</a:t>
            </a:r>
            <a:r>
              <a:rPr lang="kk-KZ" dirty="0" smtClean="0"/>
              <a:t>1 </a:t>
            </a:r>
            <a:r>
              <a:rPr lang="kk-KZ" dirty="0" smtClean="0"/>
              <a:t>науқас </a:t>
            </a:r>
            <a:r>
              <a:rPr lang="kk-KZ" dirty="0"/>
              <a:t>10%.</a:t>
            </a:r>
            <a:endParaRPr lang="kk-KZ" dirty="0" smtClean="0"/>
          </a:p>
          <a:p>
            <a:pPr lvl="0">
              <a:buNone/>
            </a:pPr>
            <a:endParaRPr lang="ru-RU" dirty="0" smtClean="0"/>
          </a:p>
          <a:p>
            <a:pPr lvl="0">
              <a:buNone/>
            </a:pPr>
            <a:endParaRPr lang="ru-RU" dirty="0" smtClean="0"/>
          </a:p>
          <a:p>
            <a:pPr lvl="0"/>
            <a:r>
              <a:rPr lang="ru-RU" dirty="0" smtClean="0"/>
              <a:t>2025 </a:t>
            </a:r>
            <a:r>
              <a:rPr lang="ru-RU" dirty="0" err="1" smtClean="0"/>
              <a:t>жылдың</a:t>
            </a:r>
            <a:r>
              <a:rPr lang="ru-RU" dirty="0" smtClean="0"/>
              <a:t> 9 </a:t>
            </a:r>
            <a:r>
              <a:rPr lang="ru-RU" dirty="0" err="1" smtClean="0"/>
              <a:t>айында</a:t>
            </a:r>
            <a:r>
              <a:rPr lang="ru-RU" dirty="0" smtClean="0"/>
              <a:t> ТЛТ- </a:t>
            </a:r>
            <a:r>
              <a:rPr lang="ru-RU" dirty="0" smtClean="0"/>
              <a:t>0 </a:t>
            </a:r>
            <a:r>
              <a:rPr lang="ru-RU" dirty="0" err="1" smtClean="0"/>
              <a:t>науқас</a:t>
            </a:r>
            <a:r>
              <a:rPr lang="ru-RU" dirty="0" smtClean="0"/>
              <a:t>. </a:t>
            </a:r>
          </a:p>
          <a:p>
            <a:pPr lvl="0">
              <a:buNone/>
            </a:pPr>
            <a:endParaRPr lang="ru-RU" dirty="0" smtClean="0"/>
          </a:p>
          <a:p>
            <a:pPr lvl="0"/>
            <a:r>
              <a:rPr lang="ru-RU" dirty="0" smtClean="0"/>
              <a:t>2025 </a:t>
            </a:r>
            <a:r>
              <a:rPr lang="ru-RU" dirty="0" err="1" smtClean="0"/>
              <a:t>жылдың</a:t>
            </a:r>
            <a:r>
              <a:rPr lang="ru-RU" dirty="0" smtClean="0"/>
              <a:t> 9 </a:t>
            </a:r>
            <a:r>
              <a:rPr lang="ru-RU" dirty="0" err="1" smtClean="0"/>
              <a:t>айында</a:t>
            </a:r>
            <a:r>
              <a:rPr lang="ru-RU" dirty="0" smtClean="0"/>
              <a:t> ТЛТ </a:t>
            </a:r>
            <a:r>
              <a:rPr lang="ru-RU" dirty="0" err="1" smtClean="0"/>
              <a:t>жасалынбаған</a:t>
            </a:r>
            <a:r>
              <a:rPr lang="ru-RU" dirty="0" smtClean="0"/>
              <a:t> </a:t>
            </a:r>
            <a:r>
              <a:rPr lang="ru-RU" dirty="0" err="1" smtClean="0"/>
              <a:t>себептер</a:t>
            </a:r>
            <a:r>
              <a:rPr lang="ru-RU" dirty="0" smtClean="0"/>
              <a:t>: </a:t>
            </a:r>
            <a:r>
              <a:rPr lang="ru-RU" dirty="0"/>
              <a:t>0</a:t>
            </a:r>
            <a:r>
              <a:rPr lang="ru-RU" dirty="0" smtClean="0"/>
              <a:t> </a:t>
            </a:r>
            <a:r>
              <a:rPr lang="ru-RU" dirty="0" err="1" smtClean="0"/>
              <a:t>науқаста</a:t>
            </a:r>
            <a:r>
              <a:rPr lang="ru-RU" dirty="0" smtClean="0"/>
              <a:t> ЭКГ </a:t>
            </a:r>
            <a:r>
              <a:rPr lang="ru-RU" dirty="0" err="1" smtClean="0"/>
              <a:t>көрсеткіш</a:t>
            </a:r>
            <a:r>
              <a:rPr lang="ru-RU" dirty="0" smtClean="0"/>
              <a:t> </a:t>
            </a:r>
            <a:r>
              <a:rPr lang="ru-RU" dirty="0" err="1" smtClean="0"/>
              <a:t>жоқ</a:t>
            </a:r>
            <a:r>
              <a:rPr lang="ru-RU" dirty="0" smtClean="0"/>
              <a:t>. </a:t>
            </a:r>
            <a:r>
              <a:rPr lang="ru-RU" dirty="0" smtClean="0"/>
              <a:t>9- </a:t>
            </a:r>
            <a:r>
              <a:rPr lang="ru-RU" dirty="0" err="1" smtClean="0"/>
              <a:t>кеш</a:t>
            </a:r>
            <a:r>
              <a:rPr lang="ru-RU" dirty="0" smtClean="0"/>
              <a:t> </a:t>
            </a:r>
            <a:r>
              <a:rPr lang="ru-RU" dirty="0" err="1" smtClean="0"/>
              <a:t>келу</a:t>
            </a:r>
            <a:r>
              <a:rPr lang="ru-RU" dirty="0" smtClean="0"/>
              <a:t>, </a:t>
            </a:r>
            <a:r>
              <a:rPr lang="ru-RU" dirty="0" smtClean="0"/>
              <a:t>6- </a:t>
            </a:r>
            <a:r>
              <a:rPr lang="ru-RU" dirty="0" err="1" smtClean="0"/>
              <a:t>қарсы</a:t>
            </a:r>
            <a:r>
              <a:rPr lang="ru-RU" dirty="0" smtClean="0"/>
              <a:t> </a:t>
            </a:r>
            <a:r>
              <a:rPr lang="ru-RU" dirty="0" err="1" smtClean="0"/>
              <a:t>көрсеткіш</a:t>
            </a:r>
            <a:r>
              <a:rPr lang="ru-RU" dirty="0" smtClean="0"/>
              <a:t> </a:t>
            </a:r>
            <a:r>
              <a:rPr lang="ru-RU" dirty="0" err="1" smtClean="0"/>
              <a:t>болуына</a:t>
            </a:r>
            <a:r>
              <a:rPr lang="ru-RU" dirty="0" smtClean="0"/>
              <a:t> </a:t>
            </a:r>
            <a:r>
              <a:rPr lang="ru-RU" dirty="0" err="1" smtClean="0"/>
              <a:t>байланысты</a:t>
            </a:r>
            <a:r>
              <a:rPr lang="ru-RU" dirty="0" smtClean="0"/>
              <a:t> </a:t>
            </a:r>
            <a:r>
              <a:rPr lang="ru-RU" dirty="0" err="1" smtClean="0"/>
              <a:t>жасалған</a:t>
            </a:r>
            <a:r>
              <a:rPr lang="ru-RU" dirty="0" smtClean="0"/>
              <a:t> </a:t>
            </a:r>
            <a:r>
              <a:rPr lang="ru-RU" dirty="0" err="1" smtClean="0"/>
              <a:t>жоқ</a:t>
            </a:r>
            <a:r>
              <a:rPr lang="ru-RU" dirty="0" smtClean="0"/>
              <a:t>.</a:t>
            </a:r>
          </a:p>
          <a:p>
            <a:pPr lvl="0">
              <a:buNone/>
            </a:pPr>
            <a:endParaRPr lang="ru-RU" dirty="0" smtClean="0"/>
          </a:p>
          <a:p>
            <a:pPr lvl="0"/>
            <a:r>
              <a:rPr lang="kk-KZ" dirty="0" smtClean="0"/>
              <a:t>Миокард инфарктісін диагностикалауға арналған тропониндік тест ЖКС-мен ауыратын барлық науқастарда жүргізілді.</a:t>
            </a:r>
          </a:p>
          <a:p>
            <a:pPr lvl="0">
              <a:buNone/>
            </a:pPr>
            <a:endParaRPr lang="ru-RU" dirty="0" smtClean="0"/>
          </a:p>
          <a:p>
            <a:pPr lvl="0"/>
            <a:r>
              <a:rPr lang="kk-KZ" dirty="0" smtClean="0"/>
              <a:t>Облыстық кардиологиялық орталықтың ЧКВ-орталығына </a:t>
            </a:r>
            <a:r>
              <a:rPr lang="kk-KZ" dirty="0" smtClean="0"/>
              <a:t>2025 </a:t>
            </a:r>
            <a:r>
              <a:rPr lang="kk-KZ" dirty="0" smtClean="0"/>
              <a:t>жылдың 9 айында маршрут бойынша 9 науқас / </a:t>
            </a:r>
            <a:r>
              <a:rPr lang="kk-KZ" dirty="0" smtClean="0"/>
              <a:t>45</a:t>
            </a:r>
            <a:r>
              <a:rPr lang="kk-KZ" dirty="0" smtClean="0"/>
              <a:t>% </a:t>
            </a:r>
            <a:r>
              <a:rPr lang="kk-KZ" dirty="0" smtClean="0"/>
              <a:t>/ ауыстырылды.</a:t>
            </a:r>
            <a:endParaRPr lang="ru-RU" dirty="0" smtClean="0"/>
          </a:p>
          <a:p>
            <a:pPr lvl="0">
              <a:buNone/>
            </a:pPr>
            <a:endParaRPr lang="ru-RU"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785794"/>
            <a:ext cx="8258204" cy="3429024"/>
          </a:xfrm>
        </p:spPr>
        <p:txBody>
          <a:bodyPr>
            <a:normAutofit fontScale="92500" lnSpcReduction="10000"/>
          </a:bodyPr>
          <a:lstStyle/>
          <a:p>
            <a:r>
              <a:rPr lang="kk-KZ" sz="6600" dirty="0" smtClean="0">
                <a:solidFill>
                  <a:srgbClr val="C00000"/>
                </a:solidFill>
              </a:rPr>
              <a:t>                            </a:t>
            </a:r>
          </a:p>
          <a:p>
            <a:pPr>
              <a:buNone/>
            </a:pPr>
            <a:r>
              <a:rPr lang="kk-KZ" sz="6600" dirty="0" smtClean="0">
                <a:solidFill>
                  <a:srgbClr val="C00000"/>
                </a:solidFill>
              </a:rPr>
              <a:t>     </a:t>
            </a:r>
            <a:r>
              <a:rPr lang="kk-KZ" sz="8000" dirty="0" smtClean="0">
                <a:solidFill>
                  <a:srgbClr val="C00000"/>
                </a:solidFill>
              </a:rPr>
              <a:t>Назарларыңызға   </a:t>
            </a:r>
          </a:p>
          <a:p>
            <a:r>
              <a:rPr lang="kk-KZ" sz="8000" dirty="0" smtClean="0">
                <a:solidFill>
                  <a:srgbClr val="C00000"/>
                </a:solidFill>
              </a:rPr>
              <a:t>         рахмет</a:t>
            </a:r>
            <a:r>
              <a:rPr lang="ru-RU" sz="8000" dirty="0" smtClean="0">
                <a:solidFill>
                  <a:srgbClr val="C00000"/>
                </a:solidFill>
              </a:rPr>
              <a:t>!</a:t>
            </a:r>
            <a:endParaRPr lang="ru-RU" sz="8000" dirty="0">
              <a:solidFill>
                <a:srgbClr val="C0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27734</TotalTime>
  <Words>2950</Words>
  <Application>Microsoft Office PowerPoint</Application>
  <PresentationFormat>Экран (4:3)</PresentationFormat>
  <Paragraphs>1602</Paragraphs>
  <Slides>26</Slides>
  <Notes>8</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26</vt:i4>
      </vt:variant>
    </vt:vector>
  </HeadingPairs>
  <TitlesOfParts>
    <vt:vector size="32" baseType="lpstr">
      <vt:lpstr>Arial</vt:lpstr>
      <vt:lpstr>Bookman Old Style</vt:lpstr>
      <vt:lpstr>Calibri</vt:lpstr>
      <vt:lpstr>Times New Roman</vt:lpstr>
      <vt:lpstr>Wingdings 2</vt:lpstr>
      <vt:lpstr>Поток</vt:lpstr>
      <vt:lpstr>  2025 жылдың 9 айлық есебі</vt:lpstr>
      <vt:lpstr>Презентация PowerPoint</vt:lpstr>
      <vt:lpstr>Презентация PowerPoint</vt:lpstr>
      <vt:lpstr>1.1 Кентау қаласындағы қалалық аурухананың құрылымдық бөлімшелері мен сыйымдылығы</vt:lpstr>
      <vt:lpstr>Кентау қалалық ауруханасы келесі бөлімшелермен ұсынылған:  </vt:lpstr>
      <vt:lpstr>Презентация PowerPoint</vt:lpstr>
      <vt:lpstr>Презентация PowerPoint</vt:lpstr>
      <vt:lpstr>1.2 АДАМИ  РЕСУРСТАР</vt:lpstr>
      <vt:lpstr>АДАМИ РЕСУРСЫН ДАМЫТУ</vt:lpstr>
      <vt:lpstr>Презентация PowerPoint</vt:lpstr>
      <vt:lpstr>2.0 Аурухананың бюджеттік қаражатын пайдалануды талдау</vt:lpstr>
      <vt:lpstr>2.1   Бір науқасқа шығындар</vt:lpstr>
      <vt:lpstr>2.2  Медициналық көмектің кепілдендірілген көлемі шеңберіндегі амбулаториялық-емханалық көмектен түскен кіріс                               </vt:lpstr>
      <vt:lpstr>2.3 Ақылы қызметтер туралы есеп (ш.есеп)        </vt:lpstr>
      <vt:lpstr>2.4   2025 жылғы 9 айға арналған «аурухана» мемлекеттік тапсырысының жоспарын орындау.</vt:lpstr>
      <vt:lpstr>     2.5 Материалдық- техникалық база   Негізгі қаржыны пайдалану тиімділігін бағалау   Медициналық жабдықтармен жабдықтауды талдау  </vt:lpstr>
      <vt:lpstr>2.6 Негізгі медициналық-экономикалық көрсеткіштер</vt:lpstr>
      <vt:lpstr>3.1 Сапалық көрсеткіштер </vt:lpstr>
      <vt:lpstr>Сапалық көрсеткіштер </vt:lpstr>
      <vt:lpstr>Сапалық көрсеткіштер </vt:lpstr>
      <vt:lpstr>Презентация PowerPoint</vt:lpstr>
      <vt:lpstr>3.2 ШЖҚ «Кентау қалалық  орталық ауруханасы»  МКК   2025 жылы 9 айда жасалған оталар көрсеткіштері. </vt:lpstr>
      <vt:lpstr>          3.3 Кентау қалалық ауруханасының 2025 жылғы 9 айында             Инсульт орталығының жұмыс есебі.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Diagram PowerPoint 2002+</dc:title>
  <dc:creator>DOCTOR</dc:creator>
  <cp:lastModifiedBy>USER</cp:lastModifiedBy>
  <cp:revision>1943</cp:revision>
  <cp:lastPrinted>2025-11-13T10:43:02Z</cp:lastPrinted>
  <dcterms:created xsi:type="dcterms:W3CDTF">2017-05-25T03:17:49Z</dcterms:created>
  <dcterms:modified xsi:type="dcterms:W3CDTF">2025-12-11T11:05:50Z</dcterms:modified>
</cp:coreProperties>
</file>