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1"/>
  </p:sldMasterIdLst>
  <p:notesMasterIdLst>
    <p:notesMasterId r:id="rId28"/>
  </p:notesMasterIdLst>
  <p:sldIdLst>
    <p:sldId id="661" r:id="rId2"/>
    <p:sldId id="805" r:id="rId3"/>
    <p:sldId id="912" r:id="rId4"/>
    <p:sldId id="913" r:id="rId5"/>
    <p:sldId id="914" r:id="rId6"/>
    <p:sldId id="915" r:id="rId7"/>
    <p:sldId id="916" r:id="rId8"/>
    <p:sldId id="926" r:id="rId9"/>
    <p:sldId id="918" r:id="rId10"/>
    <p:sldId id="936" r:id="rId11"/>
    <p:sldId id="937" r:id="rId12"/>
    <p:sldId id="938" r:id="rId13"/>
    <p:sldId id="939" r:id="rId14"/>
    <p:sldId id="940" r:id="rId15"/>
    <p:sldId id="941" r:id="rId16"/>
    <p:sldId id="942" r:id="rId17"/>
    <p:sldId id="909" r:id="rId18"/>
    <p:sldId id="895" r:id="rId19"/>
    <p:sldId id="896" r:id="rId20"/>
    <p:sldId id="845" r:id="rId21"/>
    <p:sldId id="887" r:id="rId22"/>
    <p:sldId id="927" r:id="rId23"/>
    <p:sldId id="859" r:id="rId24"/>
    <p:sldId id="884" r:id="rId25"/>
    <p:sldId id="862" r:id="rId26"/>
    <p:sldId id="876" r:id="rId27"/>
  </p:sldIdLst>
  <p:sldSz cx="9144000" cy="6858000" type="screen4x3"/>
  <p:notesSz cx="6858000" cy="9144000"/>
  <p:defaultTextStyle>
    <a:defPPr>
      <a:defRPr lang="en-US"/>
    </a:defPPr>
    <a:lvl1pPr algn="ctr" rtl="0" eaLnBrk="0" fontAlgn="base" hangingPunct="0">
      <a:spcBef>
        <a:spcPct val="0"/>
      </a:spcBef>
      <a:spcAft>
        <a:spcPct val="0"/>
      </a:spcAft>
      <a:defRPr kern="1200">
        <a:solidFill>
          <a:schemeClr val="tx1"/>
        </a:solidFill>
        <a:latin typeface="Arial" charset="0"/>
        <a:ea typeface="+mn-ea"/>
        <a:cs typeface="+mn-cs"/>
      </a:defRPr>
    </a:lvl1pPr>
    <a:lvl2pPr marL="457200" algn="ctr" rtl="0" eaLnBrk="0" fontAlgn="base" hangingPunct="0">
      <a:spcBef>
        <a:spcPct val="0"/>
      </a:spcBef>
      <a:spcAft>
        <a:spcPct val="0"/>
      </a:spcAft>
      <a:defRPr kern="1200">
        <a:solidFill>
          <a:schemeClr val="tx1"/>
        </a:solidFill>
        <a:latin typeface="Arial" charset="0"/>
        <a:ea typeface="+mn-ea"/>
        <a:cs typeface="+mn-cs"/>
      </a:defRPr>
    </a:lvl2pPr>
    <a:lvl3pPr marL="914400" algn="ctr" rtl="0" eaLnBrk="0" fontAlgn="base" hangingPunct="0">
      <a:spcBef>
        <a:spcPct val="0"/>
      </a:spcBef>
      <a:spcAft>
        <a:spcPct val="0"/>
      </a:spcAft>
      <a:defRPr kern="1200">
        <a:solidFill>
          <a:schemeClr val="tx1"/>
        </a:solidFill>
        <a:latin typeface="Arial" charset="0"/>
        <a:ea typeface="+mn-ea"/>
        <a:cs typeface="+mn-cs"/>
      </a:defRPr>
    </a:lvl3pPr>
    <a:lvl4pPr marL="1371600" algn="ctr" rtl="0" eaLnBrk="0" fontAlgn="base" hangingPunct="0">
      <a:spcBef>
        <a:spcPct val="0"/>
      </a:spcBef>
      <a:spcAft>
        <a:spcPct val="0"/>
      </a:spcAft>
      <a:defRPr kern="1200">
        <a:solidFill>
          <a:schemeClr val="tx1"/>
        </a:solidFill>
        <a:latin typeface="Arial" charset="0"/>
        <a:ea typeface="+mn-ea"/>
        <a:cs typeface="+mn-cs"/>
      </a:defRPr>
    </a:lvl4pPr>
    <a:lvl5pPr marL="1828800" algn="ctr"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FB8DF3"/>
    <a:srgbClr val="B3EBFF"/>
    <a:srgbClr val="FFCC00"/>
    <a:srgbClr val="FF9900"/>
    <a:srgbClr val="CC3399"/>
    <a:srgbClr val="0066CC"/>
    <a:srgbClr val="A0ECBF"/>
    <a:srgbClr val="B2B2B2"/>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660B408-B3CF-4A94-85FC-2B1E0A45F4A2}" styleName="Темный стиль 2 - акцент 1/акцент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03447BB-5D67-496B-8E87-E561075AD55C}" styleName="Темный стиль 1 - акцент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74" autoAdjust="0"/>
    <p:restoredTop sz="94599" autoAdjust="0"/>
  </p:normalViewPr>
  <p:slideViewPr>
    <p:cSldViewPr>
      <p:cViewPr varScale="1">
        <p:scale>
          <a:sx n="108" d="100"/>
          <a:sy n="108" d="100"/>
        </p:scale>
        <p:origin x="1326" y="108"/>
      </p:cViewPr>
      <p:guideLst>
        <p:guide orient="horz" pos="2160"/>
        <p:guide pos="2880"/>
      </p:guideLst>
    </p:cSldViewPr>
  </p:slideViewPr>
  <p:outlineViewPr>
    <p:cViewPr>
      <p:scale>
        <a:sx n="33" d="100"/>
        <a:sy n="33" d="100"/>
      </p:scale>
      <p:origin x="0" y="5142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E3FFDF-6D94-4697-91D8-1DC968685087}" type="datetimeFigureOut">
              <a:rPr lang="ru-RU" smtClean="0"/>
              <a:pPr/>
              <a:t>15.10.2025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F93859-8EB5-48F4-A395-B4B70771D975}" type="slidenum">
              <a:rPr lang="ru-RU" smtClean="0"/>
              <a:pPr/>
              <a:t>‹#›</a:t>
            </a:fld>
            <a:endParaRPr lang="ru-RU"/>
          </a:p>
        </p:txBody>
      </p:sp>
    </p:spTree>
    <p:extLst>
      <p:ext uri="{BB962C8B-B14F-4D97-AF65-F5344CB8AC3E}">
        <p14:creationId xmlns:p14="http://schemas.microsoft.com/office/powerpoint/2010/main" val="651635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0F93859-8EB5-48F4-A395-B4B70771D975}" type="slidenum">
              <a:rPr lang="ru-RU" smtClean="0"/>
              <a:pPr/>
              <a:t>3</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Образ слайда 1"/>
          <p:cNvSpPr>
            <a:spLocks noGrp="1" noRot="1" noChangeAspect="1" noTextEdit="1"/>
          </p:cNvSpPr>
          <p:nvPr>
            <p:ph type="sldImg"/>
          </p:nvPr>
        </p:nvSpPr>
        <p:spPr bwMode="auto">
          <a:noFill/>
          <a:ln>
            <a:solidFill>
              <a:srgbClr val="000000"/>
            </a:solidFill>
            <a:miter lim="800000"/>
            <a:headEnd/>
            <a:tailEnd/>
          </a:ln>
        </p:spPr>
      </p:sp>
      <p:sp>
        <p:nvSpPr>
          <p:cNvPr id="614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a:p>
        </p:txBody>
      </p:sp>
      <p:sp>
        <p:nvSpPr>
          <p:cNvPr id="78852"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8D31F8-7364-451A-AB68-C39E225F1520}" type="slidenum">
              <a:rPr lang="ru-RU" smtClean="0"/>
              <a:pPr fontAlgn="base">
                <a:spcBef>
                  <a:spcPct val="0"/>
                </a:spcBef>
                <a:spcAft>
                  <a:spcPct val="0"/>
                </a:spcAft>
                <a:defRPr/>
              </a:pPr>
              <a:t>11</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Образ слайда 1"/>
          <p:cNvSpPr>
            <a:spLocks noGrp="1" noRot="1" noChangeAspect="1" noTextEdit="1"/>
          </p:cNvSpPr>
          <p:nvPr>
            <p:ph type="sldImg"/>
          </p:nvPr>
        </p:nvSpPr>
        <p:spPr bwMode="auto">
          <a:noFill/>
          <a:ln>
            <a:solidFill>
              <a:srgbClr val="000000"/>
            </a:solidFill>
            <a:miter lim="800000"/>
            <a:headEnd/>
            <a:tailEnd/>
          </a:ln>
        </p:spPr>
      </p:sp>
      <p:sp>
        <p:nvSpPr>
          <p:cNvPr id="1741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ru-RU" dirty="0"/>
              <a:t>С второго квартала 2017 года ГКП на ПХВ ОПЦ №4   переходит на «услуги горячего питания» </a:t>
            </a:r>
          </a:p>
        </p:txBody>
      </p:sp>
      <p:sp>
        <p:nvSpPr>
          <p:cNvPr id="4" name="Номер слайда 3"/>
          <p:cNvSpPr>
            <a:spLocks noGrp="1"/>
          </p:cNvSpPr>
          <p:nvPr>
            <p:ph type="sldNum" sz="quarter" idx="5"/>
          </p:nvPr>
        </p:nvSpPr>
        <p:spPr/>
        <p:txBody>
          <a:bodyPr/>
          <a:lstStyle/>
          <a:p>
            <a:pPr>
              <a:defRPr/>
            </a:pPr>
            <a:fld id="{DB332031-32D7-4FB5-BDD8-B994A50DC15E}" type="slidenum">
              <a:rPr lang="ru-RU" smtClean="0"/>
              <a:pPr>
                <a:defRPr/>
              </a:pPr>
              <a:t>12</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Образ слайда 1"/>
          <p:cNvSpPr>
            <a:spLocks noGrp="1" noRot="1" noChangeAspect="1" noTextEdit="1"/>
          </p:cNvSpPr>
          <p:nvPr>
            <p:ph type="sldImg"/>
          </p:nvPr>
        </p:nvSpPr>
        <p:spPr bwMode="auto">
          <a:noFill/>
          <a:ln>
            <a:solidFill>
              <a:srgbClr val="000000"/>
            </a:solidFill>
            <a:miter lim="800000"/>
            <a:headEnd/>
            <a:tailEnd/>
          </a:ln>
        </p:spPr>
      </p:sp>
      <p:sp>
        <p:nvSpPr>
          <p:cNvPr id="717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ru-RU"/>
              <a:t>С конца 2016 года оказываем услуги по неонатальному скринингу</a:t>
            </a:r>
          </a:p>
        </p:txBody>
      </p:sp>
      <p:sp>
        <p:nvSpPr>
          <p:cNvPr id="4" name="Номер слайда 3"/>
          <p:cNvSpPr>
            <a:spLocks noGrp="1"/>
          </p:cNvSpPr>
          <p:nvPr>
            <p:ph type="sldNum" sz="quarter" idx="5"/>
          </p:nvPr>
        </p:nvSpPr>
        <p:spPr/>
        <p:txBody>
          <a:bodyPr/>
          <a:lstStyle/>
          <a:p>
            <a:pPr>
              <a:defRPr/>
            </a:pPr>
            <a:fld id="{15BDE8ED-5EDD-4A24-AF74-89EF345229E8}" type="slidenum">
              <a:rPr lang="ru-RU" smtClean="0"/>
              <a:pPr>
                <a:defRPr/>
              </a:pPr>
              <a:t>13</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Образ слайда 1"/>
          <p:cNvSpPr>
            <a:spLocks noGrp="1" noRot="1" noChangeAspect="1" noTextEdit="1"/>
          </p:cNvSpPr>
          <p:nvPr>
            <p:ph type="sldImg"/>
          </p:nvPr>
        </p:nvSpPr>
        <p:spPr bwMode="auto">
          <a:noFill/>
          <a:ln>
            <a:solidFill>
              <a:srgbClr val="000000"/>
            </a:solidFill>
            <a:miter lim="800000"/>
            <a:headEnd/>
            <a:tailEnd/>
          </a:ln>
        </p:spPr>
      </p:sp>
      <p:sp>
        <p:nvSpPr>
          <p:cNvPr id="2150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ru-RU"/>
          </a:p>
        </p:txBody>
      </p:sp>
      <p:sp>
        <p:nvSpPr>
          <p:cNvPr id="4" name="Номер слайда 3"/>
          <p:cNvSpPr>
            <a:spLocks noGrp="1"/>
          </p:cNvSpPr>
          <p:nvPr>
            <p:ph type="sldNum" sz="quarter" idx="5"/>
          </p:nvPr>
        </p:nvSpPr>
        <p:spPr/>
        <p:txBody>
          <a:bodyPr/>
          <a:lstStyle/>
          <a:p>
            <a:pPr>
              <a:defRPr/>
            </a:pPr>
            <a:fld id="{10BB0939-87E3-4A4C-83F2-801E6E4DC567}" type="slidenum">
              <a:rPr lang="ru-RU" smtClean="0"/>
              <a:pPr>
                <a:defRPr/>
              </a:pPr>
              <a:t>14</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0F93859-8EB5-48F4-A395-B4B70771D975}" type="slidenum">
              <a:rPr lang="ru-RU" smtClean="0"/>
              <a:pPr/>
              <a:t>15</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Образ слайда 1"/>
          <p:cNvSpPr>
            <a:spLocks noGrp="1" noRot="1" noChangeAspect="1" noTextEdit="1"/>
          </p:cNvSpPr>
          <p:nvPr>
            <p:ph type="sldImg"/>
          </p:nvPr>
        </p:nvSpPr>
        <p:spPr bwMode="auto">
          <a:noFill/>
          <a:ln>
            <a:solidFill>
              <a:srgbClr val="000000"/>
            </a:solidFill>
            <a:miter lim="800000"/>
            <a:headEnd/>
            <a:tailEnd/>
          </a:ln>
        </p:spPr>
      </p:sp>
      <p:sp>
        <p:nvSpPr>
          <p:cNvPr id="2355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u="sng" dirty="0"/>
              <a:t>Приобретено медицинское оборудование за счет средств местного бюджета:</a:t>
            </a:r>
            <a:endParaRPr lang="ru-RU" dirty="0"/>
          </a:p>
          <a:p>
            <a:pPr eaLnBrk="1" hangingPunct="1">
              <a:spcBef>
                <a:spcPct val="0"/>
              </a:spcBef>
            </a:pPr>
            <a:r>
              <a:rPr lang="ru-RU" dirty="0"/>
              <a:t>В 2013 году на сумму 449865,1 тыс.тенге в количестве 183 единицы</a:t>
            </a:r>
          </a:p>
          <a:p>
            <a:pPr eaLnBrk="1" hangingPunct="1">
              <a:spcBef>
                <a:spcPct val="0"/>
              </a:spcBef>
            </a:pPr>
            <a:r>
              <a:rPr lang="ru-RU" dirty="0"/>
              <a:t>В 2014 году на сумму 154954,9 тыс.тенге в количестве 61 единица</a:t>
            </a:r>
          </a:p>
          <a:p>
            <a:pPr eaLnBrk="1" hangingPunct="1">
              <a:spcBef>
                <a:spcPct val="0"/>
              </a:spcBef>
            </a:pPr>
            <a:endParaRPr lang="ru-RU" dirty="0"/>
          </a:p>
        </p:txBody>
      </p:sp>
      <p:sp>
        <p:nvSpPr>
          <p:cNvPr id="75780"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B5E3FE-0888-4E91-A133-248F9BA4DC11}" type="slidenum">
              <a:rPr lang="ru-RU" smtClean="0"/>
              <a:pPr fontAlgn="base">
                <a:spcBef>
                  <a:spcPct val="0"/>
                </a:spcBef>
                <a:spcAft>
                  <a:spcPct val="0"/>
                </a:spcAft>
                <a:defRPr/>
              </a:pPr>
              <a:t>16</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BA5FFB13-6884-402B-9F66-B0259C45F3A9}" type="slidenum">
              <a:rPr lang="ru-RU" smtClean="0"/>
              <a:pPr/>
              <a:t>19</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endParaRPr lang="en-US"/>
          </a:p>
        </p:txBody>
      </p:sp>
      <p:sp>
        <p:nvSpPr>
          <p:cNvPr id="19" name="Нижний колонтитул 18"/>
          <p:cNvSpPr>
            <a:spLocks noGrp="1"/>
          </p:cNvSpPr>
          <p:nvPr>
            <p:ph type="ftr" sz="quarter" idx="11"/>
          </p:nvPr>
        </p:nvSpPr>
        <p:spPr/>
        <p:txBody>
          <a:bodyPr/>
          <a:lstStyle/>
          <a:p>
            <a:endParaRPr lang="en-US"/>
          </a:p>
        </p:txBody>
      </p:sp>
      <p:sp>
        <p:nvSpPr>
          <p:cNvPr id="27" name="Номер слайда 26"/>
          <p:cNvSpPr>
            <a:spLocks noGrp="1"/>
          </p:cNvSpPr>
          <p:nvPr>
            <p:ph type="sldNum" sz="quarter" idx="12"/>
          </p:nvPr>
        </p:nvSpPr>
        <p:spPr/>
        <p:txBody>
          <a:bodyPr/>
          <a:lstStyle/>
          <a:p>
            <a:fld id="{F6B0A435-6CC1-49DE-9FF2-249225192D6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08805774-15D4-42F8-AA90-83BB7060E0D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BFC88259-33DA-4D74-A962-DBC7C59CAE5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F12B0F68-51BD-4718-819F-F455988BF4F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6790356B-AF77-4FA0-8A52-291F74786E0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7DA4DA7C-3904-4F57-B2ED-809F36B6C65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B1CCB663-6034-4925-8249-71E9C56337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4364DA71-7E7F-40CB-BEA9-74400939F00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a:xfrm>
            <a:off x="8077200" y="6356350"/>
            <a:ext cx="609600" cy="365125"/>
          </a:xfrm>
        </p:spPr>
        <p:txBody>
          <a:bodyPr/>
          <a:lstStyle/>
          <a:p>
            <a:fld id="{D272214C-92C0-4DAC-9A8A-2052651A0DF9}" type="slidenum">
              <a:rPr lang="en-US" smtClean="0"/>
              <a:pPr/>
              <a:t>‹#›</a:t>
            </a:fld>
            <a:endParaRPr lang="en-US"/>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92F5B7C-E59D-4C75-BF7A-65EF183284A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F1A2ABF6-A232-42A8-A9EE-7C2CE7D6D3A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28600"/>
            <a:ext cx="9144000" cy="762000"/>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457200" y="990600"/>
            <a:ext cx="8229600" cy="609600"/>
          </a:xfrm>
        </p:spPr>
        <p:txBody>
          <a:bodyPr/>
          <a:lstStyle/>
          <a:p>
            <a:r>
              <a:rPr lang="ru-RU" smtClean="0"/>
              <a:t>Вставка диаграммы</a:t>
            </a:r>
            <a:endParaRPr lang="ru-RU"/>
          </a:p>
        </p:txBody>
      </p:sp>
      <p:sp>
        <p:nvSpPr>
          <p:cNvPr id="4" name="Дата 3"/>
          <p:cNvSpPr>
            <a:spLocks noGrp="1"/>
          </p:cNvSpPr>
          <p:nvPr>
            <p:ph type="dt" sz="half" idx="10"/>
          </p:nvPr>
        </p:nvSpPr>
        <p:spPr>
          <a:xfrm>
            <a:off x="457200" y="6243638"/>
            <a:ext cx="2133600" cy="457200"/>
          </a:xfrm>
        </p:spPr>
        <p:txBody>
          <a:bodyPr/>
          <a:lstStyle>
            <a:lvl1pPr>
              <a:defRPr/>
            </a:lvl1pPr>
          </a:lstStyle>
          <a:p>
            <a:endParaRPr lang="en-US"/>
          </a:p>
        </p:txBody>
      </p:sp>
      <p:sp>
        <p:nvSpPr>
          <p:cNvPr id="5" name="Нижний колонтитул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Номер слайда 5"/>
          <p:cNvSpPr>
            <a:spLocks noGrp="1"/>
          </p:cNvSpPr>
          <p:nvPr>
            <p:ph type="sldNum" sz="quarter" idx="12"/>
          </p:nvPr>
        </p:nvSpPr>
        <p:spPr>
          <a:xfrm>
            <a:off x="6553200" y="6243638"/>
            <a:ext cx="2133600" cy="457200"/>
          </a:xfrm>
        </p:spPr>
        <p:txBody>
          <a:bodyPr/>
          <a:lstStyle>
            <a:lvl1pPr>
              <a:defRPr/>
            </a:lvl1pPr>
          </a:lstStyle>
          <a:p>
            <a:fld id="{875BDAB4-1B0B-495B-9A77-0C6BC7B3F1F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2D63AB1-FE94-43B1-84D6-4357C7C52A42}" type="slidenum">
              <a:rPr lang="en-US" smtClean="0"/>
              <a:pPr/>
              <a:t>‹#›</a:t>
            </a:fld>
            <a:endParaRPr lang="en-US"/>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71472" y="1124744"/>
            <a:ext cx="8032976" cy="1872208"/>
          </a:xfrm>
        </p:spPr>
        <p:txBody>
          <a:bodyPr>
            <a:normAutofit fontScale="90000"/>
            <a:scene3d>
              <a:camera prst="orthographicFront"/>
              <a:lightRig rig="freezing" dir="t">
                <a:rot lat="0" lon="0" rev="5640000"/>
              </a:lightRig>
            </a:scene3d>
            <a:sp3d extrusionH="57150" prstMaterial="flat">
              <a:bevelT w="38100" h="38100"/>
              <a:contourClr>
                <a:schemeClr val="tx2"/>
              </a:contourClr>
            </a:sp3d>
          </a:bodyPr>
          <a:lstStyle/>
          <a:p>
            <a:pPr algn="ctr"/>
            <a:r>
              <a:rPr lang="ru-RU" sz="6700" dirty="0" smtClean="0">
                <a:solidFill>
                  <a:srgbClr val="C00000"/>
                </a:solidFill>
                <a:latin typeface="Times New Roman" pitchFamily="18" charset="0"/>
                <a:cs typeface="Times New Roman" pitchFamily="18" charset="0"/>
              </a:rPr>
              <a:t/>
            </a:r>
            <a:br>
              <a:rPr lang="ru-RU" sz="6700" dirty="0" smtClean="0">
                <a:solidFill>
                  <a:srgbClr val="C00000"/>
                </a:solidFill>
                <a:latin typeface="Times New Roman" pitchFamily="18" charset="0"/>
                <a:cs typeface="Times New Roman" pitchFamily="18" charset="0"/>
              </a:rPr>
            </a:br>
            <a:r>
              <a:rPr lang="ru-RU" sz="6700" dirty="0" smtClean="0">
                <a:solidFill>
                  <a:srgbClr val="C00000"/>
                </a:solidFill>
                <a:latin typeface="Times New Roman" pitchFamily="18" charset="0"/>
                <a:cs typeface="Times New Roman" pitchFamily="18" charset="0"/>
              </a:rPr>
              <a:t/>
            </a:r>
            <a:br>
              <a:rPr lang="ru-RU" sz="6700" dirty="0" smtClean="0">
                <a:solidFill>
                  <a:srgbClr val="C00000"/>
                </a:solidFill>
                <a:latin typeface="Times New Roman" pitchFamily="18" charset="0"/>
                <a:cs typeface="Times New Roman" pitchFamily="18" charset="0"/>
              </a:rPr>
            </a:br>
            <a:r>
              <a:rPr lang="ru-RU" sz="6700" dirty="0" smtClean="0">
                <a:solidFill>
                  <a:srgbClr val="C00000"/>
                </a:solidFill>
                <a:latin typeface="Times New Roman" pitchFamily="18" charset="0"/>
                <a:cs typeface="Times New Roman" pitchFamily="18" charset="0"/>
              </a:rPr>
              <a:t>2024 </a:t>
            </a:r>
            <a:r>
              <a:rPr lang="ru-RU" sz="6700" dirty="0" err="1" smtClean="0">
                <a:solidFill>
                  <a:srgbClr val="C00000"/>
                </a:solidFill>
                <a:latin typeface="Times New Roman" pitchFamily="18" charset="0"/>
                <a:cs typeface="Times New Roman" pitchFamily="18" charset="0"/>
              </a:rPr>
              <a:t>жылдың </a:t>
            </a:r>
            <a:r>
              <a:rPr lang="ru-RU" sz="6700" dirty="0" smtClean="0">
                <a:solidFill>
                  <a:srgbClr val="C00000"/>
                </a:solidFill>
                <a:latin typeface="Times New Roman" pitchFamily="18" charset="0"/>
                <a:cs typeface="Times New Roman" pitchFamily="18" charset="0"/>
              </a:rPr>
              <a:t>9 </a:t>
            </a:r>
            <a:r>
              <a:rPr lang="ru-RU" sz="6700" dirty="0" err="1" smtClean="0">
                <a:solidFill>
                  <a:srgbClr val="C00000"/>
                </a:solidFill>
                <a:latin typeface="Times New Roman" pitchFamily="18" charset="0"/>
                <a:cs typeface="Times New Roman" pitchFamily="18" charset="0"/>
              </a:rPr>
              <a:t>айлық есебі</a:t>
            </a:r>
            <a:endParaRPr lang="ru-RU" sz="5300" dirty="0">
              <a:ln>
                <a:solidFill>
                  <a:srgbClr val="C00000"/>
                </a:solidFill>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467544" y="2564904"/>
            <a:ext cx="8358246" cy="2736304"/>
          </a:xfrm>
        </p:spPr>
        <p:txBody>
          <a:bodyPr>
            <a:noAutofit/>
          </a:bodyPr>
          <a:lstStyle/>
          <a:p>
            <a:pPr algn="ctr"/>
            <a:endParaRPr lang="ru-RU" sz="20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ru-RU" sz="20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algn="ctr"/>
            <a:r>
              <a:rPr lang="kk-KZ" sz="2000" b="1" dirty="0" smtClean="0"/>
              <a:t>ШЖҚ «Кентау қалалық ауруханасы»  МКК </a:t>
            </a:r>
          </a:p>
          <a:p>
            <a:pPr algn="ctr"/>
            <a:r>
              <a:rPr lang="ru-RU" sz="2000" b="1" dirty="0" err="1" smtClean="0">
                <a:effectLst>
                  <a:outerShdw blurRad="38100" dist="38100" dir="2700000" algn="tl">
                    <a:srgbClr val="000000">
                      <a:alpha val="43137"/>
                    </a:srgbClr>
                  </a:outerShdw>
                </a:effectLst>
                <a:latin typeface="Times New Roman" pitchFamily="18" charset="0"/>
                <a:cs typeface="Times New Roman" pitchFamily="18" charset="0"/>
              </a:rPr>
              <a:t>Кентау</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2000" b="1" dirty="0" err="1" smtClean="0">
                <a:effectLst>
                  <a:outerShdw blurRad="38100" dist="38100" dir="2700000" algn="tl">
                    <a:srgbClr val="000000">
                      <a:alpha val="43137"/>
                    </a:srgbClr>
                  </a:outerShdw>
                </a:effectLst>
                <a:latin typeface="Times New Roman" pitchFamily="18" charset="0"/>
                <a:cs typeface="Times New Roman" pitchFamily="18" charset="0"/>
              </a:rPr>
              <a:t>қаласы</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                                                                                                   </a:t>
            </a:r>
          </a:p>
          <a:p>
            <a:pPr algn="ct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2000" b="1" dirty="0" err="1" smtClean="0">
                <a:effectLst>
                  <a:outerShdw blurRad="38100" dist="38100" dir="2700000" algn="tl">
                    <a:srgbClr val="000000">
                      <a:alpha val="43137"/>
                    </a:srgbClr>
                  </a:outerShdw>
                </a:effectLst>
                <a:latin typeface="Times New Roman" pitchFamily="18" charset="0"/>
                <a:cs typeface="Times New Roman" pitchFamily="18" charset="0"/>
              </a:rPr>
              <a:t>Конаев</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2000" b="1" dirty="0" err="1" smtClean="0">
                <a:effectLst>
                  <a:outerShdw blurRad="38100" dist="38100" dir="2700000" algn="tl">
                    <a:srgbClr val="000000">
                      <a:alpha val="43137"/>
                    </a:srgbClr>
                  </a:outerShdw>
                </a:effectLst>
                <a:latin typeface="Times New Roman" pitchFamily="18" charset="0"/>
                <a:cs typeface="Times New Roman" pitchFamily="18" charset="0"/>
              </a:rPr>
              <a:t>даңғылы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№26.</a:t>
            </a:r>
          </a:p>
          <a:p>
            <a:endParaRPr lang="ru-RU" sz="4000" b="1" dirty="0">
              <a:solidFill>
                <a:schemeClr val="tx1"/>
              </a:solidFill>
              <a:latin typeface="Times New Roman" pitchFamily="18" charset="0"/>
              <a:cs typeface="Times New Roman" pitchFamily="18" charset="0"/>
            </a:endParaRPr>
          </a:p>
        </p:txBody>
      </p:sp>
      <p:sp>
        <p:nvSpPr>
          <p:cNvPr id="4" name="Прямоугольник 3"/>
          <p:cNvSpPr/>
          <p:nvPr/>
        </p:nvSpPr>
        <p:spPr>
          <a:xfrm>
            <a:off x="4283968" y="6014322"/>
            <a:ext cx="4680520" cy="400110"/>
          </a:xfrm>
          <a:prstGeom prst="rect">
            <a:avLst/>
          </a:prstGeom>
        </p:spPr>
        <p:txBody>
          <a:bodyPr wrap="square">
            <a:spAutoFit/>
          </a:bodyPr>
          <a:lstStyle/>
          <a:p>
            <a:r>
              <a:rPr lang="ru-RU" sz="2000" b="1" dirty="0" err="1" smtClean="0">
                <a:latin typeface="Times New Roman" pitchFamily="18" charset="0"/>
                <a:cs typeface="Times New Roman" pitchFamily="18" charset="0"/>
              </a:rPr>
              <a:t>Басшы</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Утебаев</a:t>
            </a:r>
            <a:r>
              <a:rPr lang="ru-RU" sz="2000" b="1" dirty="0" smtClean="0">
                <a:latin typeface="Times New Roman" pitchFamily="18" charset="0"/>
                <a:cs typeface="Times New Roman" pitchFamily="18" charset="0"/>
              </a:rPr>
              <a:t> А.Б </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5524507" y="4143380"/>
            <a:ext cx="3405211" cy="2500306"/>
          </a:xfrm>
          <a:prstGeom prst="rect">
            <a:avLst/>
          </a:prstGeom>
          <a:noFill/>
          <a:ln w="9525">
            <a:noFill/>
            <a:miter lim="800000"/>
            <a:headEnd/>
            <a:tailEnd/>
          </a:ln>
          <a:effectLst/>
        </p:spPr>
      </p:pic>
      <p:sp>
        <p:nvSpPr>
          <p:cNvPr id="7" name="TextBox 6"/>
          <p:cNvSpPr txBox="1"/>
          <p:nvPr/>
        </p:nvSpPr>
        <p:spPr>
          <a:xfrm>
            <a:off x="428596" y="214290"/>
            <a:ext cx="8501122" cy="5447645"/>
          </a:xfrm>
          <a:prstGeom prst="rect">
            <a:avLst/>
          </a:prstGeom>
          <a:noFill/>
        </p:spPr>
        <p:txBody>
          <a:bodyPr wrap="square" rtlCol="0">
            <a:spAutoFit/>
          </a:bodyPr>
          <a:lstStyle/>
          <a:p>
            <a:endParaRPr lang="en-US" sz="2800" b="1" dirty="0" smtClean="0">
              <a:solidFill>
                <a:srgbClr val="C00000"/>
              </a:solidFill>
              <a:latin typeface="+mn-lt"/>
            </a:endParaRPr>
          </a:p>
          <a:p>
            <a:r>
              <a:rPr lang="kk-KZ" sz="2800" b="1" dirty="0" smtClean="0">
                <a:solidFill>
                  <a:srgbClr val="FF0000"/>
                </a:solidFill>
              </a:rPr>
              <a:t>ШЖҚ «Кентау қалалық ауруханасы»  МКК Түркістан облысы қоғамдық денсаулық басқармасы </a:t>
            </a:r>
            <a:endParaRPr lang="ru-RU" sz="2800" b="1" dirty="0" smtClean="0">
              <a:solidFill>
                <a:srgbClr val="FF0000"/>
              </a:solidFill>
              <a:latin typeface="+mn-lt"/>
            </a:endParaRPr>
          </a:p>
          <a:p>
            <a:endParaRPr lang="en-US" sz="2800" b="1" dirty="0" smtClean="0">
              <a:solidFill>
                <a:srgbClr val="C00000"/>
              </a:solidFill>
              <a:latin typeface="+mn-lt"/>
            </a:endParaRPr>
          </a:p>
          <a:p>
            <a:endParaRPr lang="ru-RU" sz="2800" b="1" dirty="0" smtClean="0">
              <a:solidFill>
                <a:srgbClr val="C00000"/>
              </a:solidFill>
              <a:latin typeface="+mn-lt"/>
            </a:endParaRPr>
          </a:p>
          <a:p>
            <a:pPr algn="l"/>
            <a:r>
              <a:rPr lang="ru-RU" sz="2400" b="1" dirty="0" err="1" smtClean="0">
                <a:solidFill>
                  <a:srgbClr val="C00000"/>
                </a:solidFill>
                <a:latin typeface="+mn-lt"/>
              </a:rPr>
              <a:t>Басшы</a:t>
            </a:r>
            <a:r>
              <a:rPr lang="ru-RU" sz="2400" b="1" dirty="0" smtClean="0">
                <a:solidFill>
                  <a:srgbClr val="C00000"/>
                </a:solidFill>
                <a:latin typeface="+mn-lt"/>
              </a:rPr>
              <a:t>:  </a:t>
            </a:r>
            <a:r>
              <a:rPr lang="ru-RU" sz="2400" b="1" dirty="0" err="1" smtClean="0">
                <a:solidFill>
                  <a:srgbClr val="C00000"/>
                </a:solidFill>
                <a:latin typeface="+mn-lt"/>
              </a:rPr>
              <a:t>Утебаев</a:t>
            </a:r>
            <a:r>
              <a:rPr lang="ru-RU" sz="2400" b="1" dirty="0" smtClean="0">
                <a:solidFill>
                  <a:srgbClr val="C00000"/>
                </a:solidFill>
                <a:latin typeface="+mn-lt"/>
              </a:rPr>
              <a:t> </a:t>
            </a:r>
            <a:r>
              <a:rPr lang="ru-RU" sz="2400" b="1" dirty="0" err="1" smtClean="0">
                <a:solidFill>
                  <a:srgbClr val="C00000"/>
                </a:solidFill>
                <a:latin typeface="+mn-lt"/>
              </a:rPr>
              <a:t>Асылбек</a:t>
            </a:r>
            <a:r>
              <a:rPr lang="ru-RU" sz="2400" b="1" dirty="0" smtClean="0">
                <a:solidFill>
                  <a:srgbClr val="C00000"/>
                </a:solidFill>
                <a:latin typeface="+mn-lt"/>
              </a:rPr>
              <a:t> </a:t>
            </a:r>
            <a:r>
              <a:rPr lang="ru-RU" sz="2400" b="1" dirty="0" err="1" smtClean="0">
                <a:solidFill>
                  <a:srgbClr val="C00000"/>
                </a:solidFill>
                <a:latin typeface="+mn-lt"/>
              </a:rPr>
              <a:t>Бахытбекович</a:t>
            </a:r>
            <a:endParaRPr lang="ru-RU" sz="2400" b="1" dirty="0" smtClean="0">
              <a:solidFill>
                <a:srgbClr val="C00000"/>
              </a:solidFill>
              <a:latin typeface="+mn-lt"/>
            </a:endParaRPr>
          </a:p>
          <a:p>
            <a:pPr algn="l"/>
            <a:r>
              <a:rPr lang="ru-RU" sz="2400" b="1" dirty="0" err="1" smtClean="0">
                <a:solidFill>
                  <a:srgbClr val="C00000"/>
                </a:solidFill>
                <a:latin typeface="+mn-lt"/>
              </a:rPr>
              <a:t>Жалпы</a:t>
            </a:r>
            <a:r>
              <a:rPr lang="ru-RU" sz="2400" b="1" dirty="0" smtClean="0">
                <a:solidFill>
                  <a:srgbClr val="C00000"/>
                </a:solidFill>
                <a:latin typeface="+mn-lt"/>
              </a:rPr>
              <a:t> </a:t>
            </a:r>
            <a:r>
              <a:rPr lang="ru-RU" sz="2400" b="1" dirty="0" err="1" smtClean="0">
                <a:solidFill>
                  <a:srgbClr val="C00000"/>
                </a:solidFill>
                <a:latin typeface="+mn-lt"/>
              </a:rPr>
              <a:t>ауданы</a:t>
            </a:r>
            <a:r>
              <a:rPr lang="ru-RU" sz="2400" b="1" dirty="0" smtClean="0">
                <a:solidFill>
                  <a:srgbClr val="C00000"/>
                </a:solidFill>
                <a:latin typeface="+mn-lt"/>
              </a:rPr>
              <a:t>:         35 637 кв.м</a:t>
            </a:r>
          </a:p>
          <a:p>
            <a:pPr algn="l"/>
            <a:r>
              <a:rPr lang="ru-RU" sz="2400" b="1" dirty="0" err="1" smtClean="0">
                <a:solidFill>
                  <a:srgbClr val="C00000"/>
                </a:solidFill>
                <a:latin typeface="+mn-lt"/>
              </a:rPr>
              <a:t>Ғимараттың жалпы</a:t>
            </a:r>
            <a:r>
              <a:rPr lang="ru-RU" sz="2400" b="1" dirty="0" smtClean="0">
                <a:solidFill>
                  <a:srgbClr val="C00000"/>
                </a:solidFill>
                <a:latin typeface="+mn-lt"/>
              </a:rPr>
              <a:t> </a:t>
            </a:r>
            <a:r>
              <a:rPr lang="ru-RU" sz="2400" b="1" dirty="0" err="1" smtClean="0">
                <a:solidFill>
                  <a:srgbClr val="C00000"/>
                </a:solidFill>
                <a:latin typeface="+mn-lt"/>
              </a:rPr>
              <a:t>ауданы</a:t>
            </a:r>
            <a:r>
              <a:rPr lang="ru-RU" sz="2400" b="1" dirty="0" smtClean="0">
                <a:solidFill>
                  <a:srgbClr val="C00000"/>
                </a:solidFill>
                <a:latin typeface="+mn-lt"/>
              </a:rPr>
              <a:t>:   9695,33 кв.м</a:t>
            </a:r>
          </a:p>
          <a:p>
            <a:pPr algn="l"/>
            <a:r>
              <a:rPr lang="ru-RU" sz="2400" b="1" dirty="0" err="1" smtClean="0">
                <a:solidFill>
                  <a:srgbClr val="C00000"/>
                </a:solidFill>
                <a:latin typeface="+mn-lt"/>
              </a:rPr>
              <a:t>Үй жайлар</a:t>
            </a:r>
            <a:r>
              <a:rPr lang="ru-RU" sz="2400" b="1" dirty="0" smtClean="0">
                <a:solidFill>
                  <a:srgbClr val="C00000"/>
                </a:solidFill>
                <a:latin typeface="+mn-lt"/>
              </a:rPr>
              <a:t> саны:             499</a:t>
            </a:r>
          </a:p>
          <a:p>
            <a:pPr algn="l"/>
            <a:r>
              <a:rPr lang="ru-RU" sz="2400" b="1" dirty="0" err="1" smtClean="0">
                <a:solidFill>
                  <a:srgbClr val="C00000"/>
                </a:solidFill>
                <a:latin typeface="+mn-lt"/>
              </a:rPr>
              <a:t>Соғылған жыл</a:t>
            </a:r>
            <a:r>
              <a:rPr lang="ru-RU" sz="2400" b="1" dirty="0" smtClean="0">
                <a:solidFill>
                  <a:srgbClr val="C00000"/>
                </a:solidFill>
                <a:latin typeface="+mn-lt"/>
              </a:rPr>
              <a:t>:                    1984 ж.</a:t>
            </a:r>
          </a:p>
          <a:p>
            <a:pPr algn="l"/>
            <a:r>
              <a:rPr lang="ru-RU" sz="2400" b="1" dirty="0" err="1" smtClean="0">
                <a:solidFill>
                  <a:srgbClr val="C00000"/>
                </a:solidFill>
                <a:latin typeface="+mn-lt"/>
              </a:rPr>
              <a:t>Қызметкерлер </a:t>
            </a:r>
            <a:r>
              <a:rPr lang="ru-RU" sz="2400" b="1" dirty="0" smtClean="0">
                <a:solidFill>
                  <a:srgbClr val="C00000"/>
                </a:solidFill>
                <a:latin typeface="+mn-lt"/>
              </a:rPr>
              <a:t>саны:  514</a:t>
            </a:r>
            <a:endParaRPr lang="ru-RU" sz="2400" b="1" dirty="0" smtClean="0">
              <a:solidFill>
                <a:srgbClr val="C00000"/>
              </a:solidFill>
            </a:endParaRPr>
          </a:p>
          <a:p>
            <a:endParaRPr lang="ru-RU" dirty="0" smtClean="0"/>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83968" y="548680"/>
            <a:ext cx="1304716" cy="400110"/>
          </a:xfrm>
          <a:prstGeom prst="rect">
            <a:avLst/>
          </a:prstGeom>
          <a:noFill/>
        </p:spPr>
        <p:txBody>
          <a:bodyPr wrap="none" rtlCol="0">
            <a:spAutoFit/>
          </a:bodyPr>
          <a:lstStyle/>
          <a:p>
            <a:r>
              <a:rPr lang="kk-KZ" sz="2000" b="1" dirty="0" smtClean="0">
                <a:latin typeface="Times New Roman" pitchFamily="18" charset="0"/>
                <a:cs typeface="Times New Roman" pitchFamily="18" charset="0"/>
              </a:rPr>
              <a:t>Мазмұны</a:t>
            </a:r>
            <a:endParaRPr lang="ru-RU" sz="2000" b="1" dirty="0">
              <a:latin typeface="Times New Roman" pitchFamily="18" charset="0"/>
              <a:cs typeface="Times New Roman" pitchFamily="18" charset="0"/>
            </a:endParaRPr>
          </a:p>
        </p:txBody>
      </p:sp>
      <p:sp>
        <p:nvSpPr>
          <p:cNvPr id="7" name="TextBox 6"/>
          <p:cNvSpPr txBox="1"/>
          <p:nvPr/>
        </p:nvSpPr>
        <p:spPr>
          <a:xfrm>
            <a:off x="1142976" y="1071546"/>
            <a:ext cx="7560840" cy="7017306"/>
          </a:xfrm>
          <a:prstGeom prst="rect">
            <a:avLst/>
          </a:prstGeom>
          <a:noFill/>
          <a:ln>
            <a:noFill/>
          </a:ln>
        </p:spPr>
        <p:txBody>
          <a:bodyPr wrap="square" rtlCol="0">
            <a:spAutoFit/>
          </a:bodyPr>
          <a:lstStyle/>
          <a:p>
            <a:pPr algn="l"/>
            <a:r>
              <a:rPr lang="kk-KZ" sz="1600" b="1" dirty="0" smtClean="0">
                <a:latin typeface="Times New Roman" pitchFamily="18" charset="0"/>
                <a:cs typeface="Times New Roman" pitchFamily="18" charset="0"/>
              </a:rPr>
              <a:t>1 Бөлім. Медициналық ұйымның жалпы сипаттамасы.</a:t>
            </a:r>
          </a:p>
          <a:p>
            <a:pPr algn="l"/>
            <a:r>
              <a:rPr lang="kk-KZ" sz="1600" dirty="0">
                <a:latin typeface="Times New Roman" pitchFamily="18" charset="0"/>
                <a:cs typeface="Times New Roman" pitchFamily="18" charset="0"/>
              </a:rPr>
              <a:t> </a:t>
            </a:r>
            <a:r>
              <a:rPr lang="kk-KZ" sz="1600" dirty="0" smtClean="0">
                <a:latin typeface="Times New Roman" pitchFamily="18" charset="0"/>
                <a:cs typeface="Times New Roman" pitchFamily="18" charset="0"/>
              </a:rPr>
              <a:t>  1.1  Аурухананың құрылымы</a:t>
            </a:r>
          </a:p>
          <a:p>
            <a:pPr algn="l"/>
            <a:r>
              <a:rPr lang="kk-KZ" sz="1600" dirty="0" smtClean="0">
                <a:latin typeface="Times New Roman" pitchFamily="18" charset="0"/>
                <a:cs typeface="Times New Roman" pitchFamily="18" charset="0"/>
              </a:rPr>
              <a:t>   1.2  Маман ресурстары</a:t>
            </a:r>
          </a:p>
          <a:p>
            <a:pPr algn="l"/>
            <a:endParaRPr lang="kk-KZ" sz="1600" dirty="0" smtClean="0">
              <a:latin typeface="Times New Roman" pitchFamily="18" charset="0"/>
              <a:cs typeface="Times New Roman" pitchFamily="18" charset="0"/>
            </a:endParaRPr>
          </a:p>
          <a:p>
            <a:pPr algn="l"/>
            <a:r>
              <a:rPr lang="kk-KZ" sz="1600" b="1" dirty="0" smtClean="0">
                <a:latin typeface="Times New Roman" pitchFamily="18" charset="0"/>
                <a:cs typeface="Times New Roman" pitchFamily="18" charset="0"/>
              </a:rPr>
              <a:t>2  Бөлім. Аурухананың бюджеті</a:t>
            </a:r>
          </a:p>
          <a:p>
            <a:pPr algn="l"/>
            <a:r>
              <a:rPr lang="kk-KZ" sz="1600" b="1" dirty="0" smtClean="0">
                <a:solidFill>
                  <a:srgbClr val="FF0000"/>
                </a:solidFill>
                <a:latin typeface="Times New Roman" pitchFamily="18" charset="0"/>
                <a:cs typeface="Times New Roman" pitchFamily="18" charset="0"/>
              </a:rPr>
              <a:t>    </a:t>
            </a:r>
            <a:r>
              <a:rPr lang="kk-KZ" sz="1400" dirty="0" smtClean="0">
                <a:latin typeface="Times New Roman" pitchFamily="18" charset="0"/>
                <a:cs typeface="Times New Roman" pitchFamily="18" charset="0"/>
              </a:rPr>
              <a:t>2.1</a:t>
            </a:r>
            <a:r>
              <a:rPr lang="kk-KZ" sz="1600" b="1" dirty="0" smtClean="0">
                <a:latin typeface="Times New Roman" pitchFamily="18" charset="0"/>
                <a:cs typeface="Times New Roman" pitchFamily="18" charset="0"/>
              </a:rPr>
              <a:t> </a:t>
            </a:r>
            <a:r>
              <a:rPr lang="kk-KZ" sz="1400" dirty="0" smtClean="0">
                <a:latin typeface="+mn-lt"/>
              </a:rPr>
              <a:t>Бір науқасқа шығындар</a:t>
            </a:r>
            <a:r>
              <a:rPr lang="kk-KZ" sz="1400" b="1" dirty="0" smtClean="0">
                <a:solidFill>
                  <a:srgbClr val="FF0000"/>
                </a:solidFill>
              </a:rPr>
              <a:t> </a:t>
            </a:r>
          </a:p>
          <a:p>
            <a:pPr algn="l"/>
            <a:r>
              <a:rPr lang="kk-KZ" sz="1400" b="1" dirty="0" smtClean="0">
                <a:solidFill>
                  <a:srgbClr val="FF0000"/>
                </a:solidFill>
                <a:latin typeface="+mn-lt"/>
              </a:rPr>
              <a:t>     </a:t>
            </a:r>
            <a:r>
              <a:rPr lang="kk-KZ" sz="1400" dirty="0" smtClean="0">
                <a:latin typeface="+mn-lt"/>
              </a:rPr>
              <a:t>2.2  Медициналық көмектің кепілдендірілген көлемі шеңберіндегі   амбулаториялық-  емханалық көмектен түскен кіріс</a:t>
            </a:r>
            <a:r>
              <a:rPr lang="ru-RU" sz="1400" dirty="0" smtClean="0">
                <a:ln w="10541" cmpd="sng">
                  <a:solidFill>
                    <a:schemeClr val="accent1">
                      <a:shade val="88000"/>
                      <a:satMod val="110000"/>
                    </a:schemeClr>
                  </a:solidFill>
                  <a:prstDash val="solid"/>
                </a:ln>
                <a:latin typeface="+mn-lt"/>
                <a:cs typeface="Times New Roman" pitchFamily="18" charset="0"/>
              </a:rPr>
              <a:t>. </a:t>
            </a:r>
          </a:p>
          <a:p>
            <a:pPr algn="l"/>
            <a:r>
              <a:rPr lang="ru-RU" sz="1400" b="1" dirty="0" smtClean="0">
                <a:ln w="10541" cmpd="sng">
                  <a:solidFill>
                    <a:schemeClr val="accent1">
                      <a:shade val="88000"/>
                      <a:satMod val="110000"/>
                    </a:schemeClr>
                  </a:solidFill>
                  <a:prstDash val="solid"/>
                </a:ln>
                <a:solidFill>
                  <a:srgbClr val="FF0000"/>
                </a:solidFill>
                <a:latin typeface="+mn-lt"/>
                <a:cs typeface="Times New Roman" pitchFamily="18" charset="0"/>
              </a:rPr>
              <a:t>     </a:t>
            </a:r>
            <a:r>
              <a:rPr lang="kk-KZ" sz="1400" dirty="0" smtClean="0">
                <a:latin typeface="+mn-lt"/>
              </a:rPr>
              <a:t>2.3   Ақылы қызметтер туралы есеп (ш.есеп). </a:t>
            </a:r>
          </a:p>
          <a:p>
            <a:pPr algn="l"/>
            <a:r>
              <a:rPr lang="kk-KZ" sz="1400" dirty="0" smtClean="0">
                <a:latin typeface="+mn-lt"/>
              </a:rPr>
              <a:t>     2.4   2024 жылғы 9 айға арналған «аурухана» мемлекеттік тапсырысының жоспарын орындау.</a:t>
            </a:r>
            <a:endParaRPr lang="kk-KZ" sz="1400" dirty="0" smtClean="0">
              <a:latin typeface="+mn-lt"/>
              <a:cs typeface="Times New Roman" pitchFamily="18" charset="0"/>
            </a:endParaRPr>
          </a:p>
          <a:p>
            <a:pPr algn="l"/>
            <a:r>
              <a:rPr lang="ru-RU" sz="1400" dirty="0" smtClean="0">
                <a:latin typeface="Times New Roman" pitchFamily="18" charset="0"/>
                <a:cs typeface="Times New Roman" pitchFamily="18" charset="0"/>
              </a:rPr>
              <a:t>     2.5   </a:t>
            </a:r>
            <a:r>
              <a:rPr lang="ru-RU" sz="1400" dirty="0" err="1" smtClean="0">
                <a:latin typeface="Times New Roman" pitchFamily="18" charset="0"/>
                <a:cs typeface="Times New Roman" pitchFamily="18" charset="0"/>
              </a:rPr>
              <a:t>Материалдық </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техникалық </a:t>
            </a:r>
            <a:r>
              <a:rPr lang="ru-RU" sz="1400" dirty="0" smtClean="0">
                <a:latin typeface="Times New Roman" pitchFamily="18" charset="0"/>
                <a:cs typeface="Times New Roman" pitchFamily="18" charset="0"/>
              </a:rPr>
              <a:t>база.</a:t>
            </a:r>
          </a:p>
          <a:p>
            <a:pPr algn="l"/>
            <a:r>
              <a:rPr lang="kk-KZ" sz="1400" dirty="0" smtClean="0">
                <a:latin typeface="Times New Roman" pitchFamily="18" charset="0"/>
                <a:cs typeface="Times New Roman" pitchFamily="18" charset="0"/>
              </a:rPr>
              <a:t>     2.6   Негізгі медициналық-экономикалық көрсеткіш. </a:t>
            </a:r>
            <a:endParaRPr lang="ru-RU" sz="1400" dirty="0" smtClean="0">
              <a:latin typeface="Times New Roman" pitchFamily="18" charset="0"/>
              <a:cs typeface="Times New Roman" pitchFamily="18" charset="0"/>
            </a:endParaRPr>
          </a:p>
          <a:p>
            <a:pPr algn="l"/>
            <a:r>
              <a:rPr lang="ru-RU" sz="14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endParaRPr lang="kk-KZ" sz="1600" dirty="0" smtClean="0">
              <a:latin typeface="Times New Roman" pitchFamily="18" charset="0"/>
              <a:cs typeface="Times New Roman" pitchFamily="18" charset="0"/>
            </a:endParaRPr>
          </a:p>
          <a:p>
            <a:pPr algn="l"/>
            <a:r>
              <a:rPr lang="kk-KZ" sz="1600" b="1" dirty="0" smtClean="0">
                <a:latin typeface="Times New Roman" pitchFamily="18" charset="0"/>
                <a:cs typeface="Times New Roman" pitchFamily="18" charset="0"/>
              </a:rPr>
              <a:t>3 Бөлім. Аурухананың 2024 жылдық сапалық  көрсеткіштері</a:t>
            </a:r>
          </a:p>
          <a:p>
            <a:pPr algn="l"/>
            <a:r>
              <a:rPr lang="kk-KZ" sz="1600" dirty="0" smtClean="0">
                <a:latin typeface="Times New Roman" pitchFamily="18" charset="0"/>
                <a:cs typeface="Times New Roman" pitchFamily="18" charset="0"/>
              </a:rPr>
              <a:t>  3.1 Медициналық көмектің сапалық көрсеткіші.</a:t>
            </a:r>
            <a:endParaRPr lang="kk-KZ" sz="1600" b="1" dirty="0" smtClean="0">
              <a:latin typeface="Times New Roman" pitchFamily="18" charset="0"/>
              <a:cs typeface="Times New Roman" pitchFamily="18" charset="0"/>
            </a:endParaRPr>
          </a:p>
          <a:p>
            <a:pPr algn="l"/>
            <a:r>
              <a:rPr lang="kk-KZ" sz="1600" dirty="0" smtClean="0">
                <a:latin typeface="Times New Roman" pitchFamily="18" charset="0"/>
                <a:cs typeface="Times New Roman" pitchFamily="18" charset="0"/>
              </a:rPr>
              <a:t>  3.2 </a:t>
            </a:r>
            <a:r>
              <a:rPr lang="ru-RU" sz="1600" dirty="0" err="1" smtClean="0">
                <a:latin typeface="Times New Roman" pitchFamily="18" charset="0"/>
                <a:cs typeface="Times New Roman" pitchFamily="18" charset="0"/>
              </a:rPr>
              <a:t>Хирургиялық  бейінді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бөлімдердің  хирургиялық белсенділігі</a:t>
            </a:r>
            <a:endParaRPr lang="ru-RU" sz="1600" dirty="0" smtClean="0">
              <a:latin typeface="Times New Roman" pitchFamily="18" charset="0"/>
              <a:cs typeface="Times New Roman" pitchFamily="18" charset="0"/>
            </a:endParaRPr>
          </a:p>
          <a:p>
            <a:pPr algn="l"/>
            <a:r>
              <a:rPr lang="kk-KZ" sz="1600" dirty="0" smtClean="0">
                <a:latin typeface="Times New Roman" pitchFamily="18" charset="0"/>
                <a:cs typeface="Times New Roman" pitchFamily="18" charset="0"/>
              </a:rPr>
              <a:t>  </a:t>
            </a:r>
            <a:r>
              <a:rPr lang="kk-KZ" sz="1600" b="1" dirty="0" smtClean="0">
                <a:latin typeface="Times New Roman" pitchFamily="18" charset="0"/>
                <a:cs typeface="Times New Roman" pitchFamily="18" charset="0"/>
              </a:rPr>
              <a:t>3</a:t>
            </a:r>
            <a:r>
              <a:rPr lang="kk-KZ" sz="1600" dirty="0" smtClean="0">
                <a:latin typeface="Times New Roman" pitchFamily="18" charset="0"/>
                <a:cs typeface="Times New Roman" pitchFamily="18" charset="0"/>
              </a:rPr>
              <a:t>.3</a:t>
            </a:r>
            <a:r>
              <a:rPr lang="kk-KZ" sz="1600" b="1" dirty="0" smtClean="0">
                <a:latin typeface="Times New Roman" pitchFamily="18" charset="0"/>
                <a:cs typeface="Times New Roman" pitchFamily="18" charset="0"/>
              </a:rPr>
              <a:t>  </a:t>
            </a:r>
            <a:r>
              <a:rPr lang="kk-KZ" sz="1600" dirty="0" smtClean="0">
                <a:latin typeface="Times New Roman" pitchFamily="18" charset="0"/>
                <a:cs typeface="Times New Roman" pitchFamily="18" charset="0"/>
              </a:rPr>
              <a:t>2024 жылдарға арналған жол карталары бойынша инсульт орталығының                    жылдық сараптамасы.</a:t>
            </a:r>
          </a:p>
          <a:p>
            <a:pPr algn="l"/>
            <a:r>
              <a:rPr lang="kk-KZ" sz="1600" b="1" dirty="0" smtClean="0">
                <a:latin typeface="Times New Roman" pitchFamily="18" charset="0"/>
                <a:cs typeface="Times New Roman" pitchFamily="18" charset="0"/>
              </a:rPr>
              <a:t> </a:t>
            </a:r>
            <a:r>
              <a:rPr lang="kk-KZ" sz="1600" dirty="0" smtClean="0">
                <a:latin typeface="Times New Roman" pitchFamily="18" charset="0"/>
                <a:cs typeface="Times New Roman" pitchFamily="18" charset="0"/>
              </a:rPr>
              <a:t> 3.4  2024 жылдарға арналған жол карталары бойынша миокард инфарктісі бойынша жылдық сараптамасы.</a:t>
            </a:r>
          </a:p>
          <a:p>
            <a:pPr algn="l"/>
            <a:endParaRPr lang="kk-KZ" sz="1600" b="1" dirty="0" smtClean="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a:p>
            <a:endParaRPr lang="kk-KZ" sz="1600" dirty="0">
              <a:latin typeface="Times New Roman" pitchFamily="18" charset="0"/>
              <a:cs typeface="Times New Roman" pitchFamily="18" charset="0"/>
            </a:endParaRPr>
          </a:p>
          <a:p>
            <a:endParaRPr lang="kk-KZ" sz="1600" dirty="0" smtClean="0">
              <a:latin typeface="Times New Roman" pitchFamily="18" charset="0"/>
              <a:cs typeface="Times New Roman" pitchFamily="18" charset="0"/>
            </a:endParaRPr>
          </a:p>
          <a:p>
            <a:endParaRPr lang="kk-KZ" sz="1600" dirty="0" smtClean="0">
              <a:latin typeface="Times New Roman" pitchFamily="18" charset="0"/>
              <a:cs typeface="Times New Roman" pitchFamily="18" charset="0"/>
            </a:endParaRPr>
          </a:p>
          <a:p>
            <a:r>
              <a:rPr lang="kk-KZ" sz="1600" dirty="0">
                <a:latin typeface="Times New Roman" pitchFamily="18" charset="0"/>
                <a:cs typeface="Times New Roman" pitchFamily="18" charset="0"/>
              </a:rPr>
              <a:t> </a:t>
            </a:r>
            <a:r>
              <a:rPr lang="kk-KZ" sz="1600" dirty="0" smtClean="0">
                <a:latin typeface="Times New Roman" pitchFamily="18" charset="0"/>
                <a:cs typeface="Times New Roman" pitchFamily="18" charset="0"/>
              </a:rPr>
              <a:t>   </a:t>
            </a:r>
          </a:p>
          <a:p>
            <a:endParaRPr lang="ru-RU" sz="1600" dirty="0">
              <a:latin typeface="Times New Roman" pitchFamily="18" charset="0"/>
              <a:cs typeface="Times New Roman" pitchFamily="18" charset="0"/>
            </a:endParaRPr>
          </a:p>
          <a:p>
            <a:endParaRPr lang="kk-KZ" sz="1600" dirty="0">
              <a:latin typeface="Times New Roman" pitchFamily="18" charset="0"/>
              <a:cs typeface="Times New Roman" pitchFamily="18" charset="0"/>
            </a:endParaRPr>
          </a:p>
          <a:p>
            <a:endParaRPr lang="ru-RU" sz="1600" b="1" dirty="0">
              <a:latin typeface="Times New Roman" pitchFamily="18" charset="0"/>
              <a:cs typeface="Times New Roman" pitchFamily="18" charset="0"/>
            </a:endParaRPr>
          </a:p>
        </p:txBody>
      </p:sp>
    </p:spTree>
    <p:extLst>
      <p:ext uri="{BB962C8B-B14F-4D97-AF65-F5344CB8AC3E}">
        <p14:creationId xmlns:p14="http://schemas.microsoft.com/office/powerpoint/2010/main" val="30150669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57166"/>
            <a:ext cx="8229600" cy="857256"/>
          </a:xfrm>
        </p:spPr>
        <p:txBody>
          <a:bodyPr>
            <a:normAutofit/>
          </a:bodyPr>
          <a:lstStyle/>
          <a:p>
            <a:pPr algn="ctr"/>
            <a:r>
              <a:rPr lang="kk-KZ" sz="2400" dirty="0" smtClean="0">
                <a:solidFill>
                  <a:srgbClr val="C00000"/>
                </a:solidFill>
              </a:rPr>
              <a:t>1.1 Кентау </a:t>
            </a:r>
            <a:r>
              <a:rPr lang="kk-KZ" sz="2400" dirty="0">
                <a:solidFill>
                  <a:srgbClr val="C00000"/>
                </a:solidFill>
              </a:rPr>
              <a:t>қаласындағы қалалық аурухананың құрылымдық бөлімшелері мен сыйымдылығы</a:t>
            </a:r>
            <a:endParaRPr lang="ru-RU" sz="2400" dirty="0">
              <a:solidFill>
                <a:srgbClr val="C00000"/>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428736"/>
            <a:ext cx="8229600" cy="4895864"/>
          </a:xfrm>
        </p:spPr>
        <p:txBody>
          <a:bodyPr>
            <a:normAutofit/>
          </a:bodyPr>
          <a:lstStyle/>
          <a:p>
            <a:pPr marL="0" indent="0" algn="just">
              <a:buNone/>
            </a:pPr>
            <a:r>
              <a:rPr lang="kk-KZ" sz="2800" dirty="0"/>
              <a:t>«Кентау орталық қалалық ауруханасы» </a:t>
            </a:r>
            <a:r>
              <a:rPr lang="ru-RU" sz="2800" dirty="0"/>
              <a:t>ШЖ</a:t>
            </a:r>
            <a:r>
              <a:rPr lang="kk-KZ" sz="2800" dirty="0"/>
              <a:t>Қ МКК -  Кентау қаласы мен оған іргелес елді-мекендердің </a:t>
            </a:r>
            <a:r>
              <a:rPr lang="kk-KZ" sz="2800" dirty="0" smtClean="0"/>
              <a:t>тұрғындарына 98682 </a:t>
            </a:r>
            <a:r>
              <a:rPr lang="kk-KZ" sz="2800" dirty="0"/>
              <a:t>адам көлемінде мамандандырылған медициналық көмек көрсететін ұйым. Тәулік бойғы аурухананың </a:t>
            </a:r>
            <a:r>
              <a:rPr lang="kk-KZ" sz="2800" dirty="0" smtClean="0"/>
              <a:t>313 </a:t>
            </a:r>
            <a:r>
              <a:rPr lang="kk-KZ" sz="2800" dirty="0"/>
              <a:t>төсек орыны, оның ішінде </a:t>
            </a:r>
            <a:r>
              <a:rPr lang="ru-RU" sz="2800" dirty="0" smtClean="0"/>
              <a:t>45</a:t>
            </a:r>
            <a:r>
              <a:rPr lang="kk-KZ" sz="2800" dirty="0" smtClean="0"/>
              <a:t> </a:t>
            </a:r>
            <a:r>
              <a:rPr lang="kk-KZ" sz="2800" dirty="0"/>
              <a:t>төсектік инфекциялық бөлім бар.</a:t>
            </a:r>
            <a:r>
              <a:rPr lang="ru-RU" sz="2800" dirty="0"/>
              <a:t> </a:t>
            </a:r>
            <a:r>
              <a:rPr lang="kk-KZ" sz="2800" dirty="0"/>
              <a:t>Күндізгі стационар </a:t>
            </a:r>
            <a:r>
              <a:rPr lang="kk-KZ" sz="2800" dirty="0" smtClean="0"/>
              <a:t>35 </a:t>
            </a:r>
            <a:r>
              <a:rPr lang="kk-KZ" sz="2800" dirty="0"/>
              <a:t>төсек орын және 28 төсек орын ақылы бөлім қызмет етеді</a:t>
            </a:r>
            <a:endParaRPr lang="ru-RU" sz="2800" dirty="0"/>
          </a:p>
          <a:p>
            <a:endParaRPr lang="ru-RU" sz="2800" dirty="0"/>
          </a:p>
          <a:p>
            <a:endParaRPr lang="ru-RU" sz="2800" dirty="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8229600" cy="864096"/>
          </a:xfrm>
        </p:spPr>
        <p:txBody>
          <a:bodyPr>
            <a:normAutofit fontScale="90000"/>
          </a:bodyPr>
          <a:lstStyle/>
          <a:p>
            <a:pPr algn="ctr"/>
            <a:r>
              <a:rPr lang="kk-KZ" sz="2400" b="1" dirty="0" smtClean="0">
                <a:solidFill>
                  <a:srgbClr val="C00000"/>
                </a:solidFill>
              </a:rPr>
              <a:t>Кентау қалалық ауруханасы келесі бөлімшелермен ұсынылған: </a:t>
            </a:r>
            <a:r>
              <a:rPr lang="ru-RU" sz="2800" b="1" dirty="0" smtClean="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rPr>
              <a:t/>
            </a:r>
            <a:br>
              <a:rPr lang="ru-RU" sz="2800" b="1" dirty="0" smtClean="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rPr>
            </a:br>
            <a:endParaRPr lang="ru-RU" sz="2800" b="1" dirty="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142844" y="1000108"/>
          <a:ext cx="8858280" cy="5581970"/>
        </p:xfrm>
        <a:graphic>
          <a:graphicData uri="http://schemas.openxmlformats.org/drawingml/2006/table">
            <a:tbl>
              <a:tblPr firstRow="1" bandRow="1">
                <a:tableStyleId>{8799B23B-EC83-4686-B30A-512413B5E67A}</a:tableStyleId>
              </a:tblPr>
              <a:tblGrid>
                <a:gridCol w="4483341">
                  <a:extLst>
                    <a:ext uri="{9D8B030D-6E8A-4147-A177-3AD203B41FA5}">
                      <a16:colId xmlns:a16="http://schemas.microsoft.com/office/drawing/2014/main" val="20000"/>
                    </a:ext>
                  </a:extLst>
                </a:gridCol>
                <a:gridCol w="1822890">
                  <a:extLst>
                    <a:ext uri="{9D8B030D-6E8A-4147-A177-3AD203B41FA5}">
                      <a16:colId xmlns:a16="http://schemas.microsoft.com/office/drawing/2014/main" val="20001"/>
                    </a:ext>
                  </a:extLst>
                </a:gridCol>
                <a:gridCol w="2552049">
                  <a:extLst>
                    <a:ext uri="{9D8B030D-6E8A-4147-A177-3AD203B41FA5}">
                      <a16:colId xmlns:a16="http://schemas.microsoft.com/office/drawing/2014/main" val="20002"/>
                    </a:ext>
                  </a:extLst>
                </a:gridCol>
              </a:tblGrid>
              <a:tr h="346891">
                <a:tc rowSpan="2">
                  <a:txBody>
                    <a:bodyPr/>
                    <a:lstStyle/>
                    <a:p>
                      <a:pPr algn="ctr"/>
                      <a:r>
                        <a:rPr lang="kk-KZ" sz="2000" dirty="0" smtClean="0"/>
                        <a:t>Бөлімше атаулары және төсек орын профилі</a:t>
                      </a:r>
                      <a:endParaRPr lang="ru-RU" sz="2000" b="1" dirty="0">
                        <a:solidFill>
                          <a:schemeClr val="tx1"/>
                        </a:solidFill>
                        <a:latin typeface="Times New Roman" pitchFamily="18" charset="0"/>
                        <a:cs typeface="Times New Roman" pitchFamily="18" charset="0"/>
                      </a:endParaRPr>
                    </a:p>
                  </a:txBody>
                  <a:tcPr/>
                </a:tc>
                <a:tc gridSpan="2">
                  <a:txBody>
                    <a:bodyPr/>
                    <a:lstStyle/>
                    <a:p>
                      <a:pPr algn="ctr"/>
                      <a:r>
                        <a:rPr lang="kk-KZ" sz="2000" b="1" dirty="0" smtClean="0">
                          <a:solidFill>
                            <a:schemeClr val="tx1"/>
                          </a:solidFill>
                          <a:latin typeface="Times New Roman" pitchFamily="18" charset="0"/>
                          <a:cs typeface="Times New Roman" pitchFamily="18" charset="0"/>
                        </a:rPr>
                        <a:t>Төсек</a:t>
                      </a:r>
                      <a:r>
                        <a:rPr lang="kk-KZ" sz="2000" b="1" baseline="0" dirty="0" smtClean="0">
                          <a:solidFill>
                            <a:schemeClr val="tx1"/>
                          </a:solidFill>
                          <a:latin typeface="Times New Roman" pitchFamily="18" charset="0"/>
                          <a:cs typeface="Times New Roman" pitchFamily="18" charset="0"/>
                        </a:rPr>
                        <a:t> орын саны</a:t>
                      </a:r>
                      <a:endParaRPr lang="ru-RU" sz="2000" b="1" dirty="0">
                        <a:solidFill>
                          <a:schemeClr val="tx1"/>
                        </a:solidFill>
                        <a:latin typeface="Times New Roman" pitchFamily="18" charset="0"/>
                        <a:cs typeface="Times New Roman" pitchFamily="18" charset="0"/>
                      </a:endParaRPr>
                    </a:p>
                  </a:txBody>
                  <a:tcPr/>
                </a:tc>
                <a:tc hMerge="1">
                  <a:txBody>
                    <a:bodyPr/>
                    <a:lstStyle/>
                    <a:p>
                      <a:endParaRPr lang="ru-RU" sz="1800" b="1"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613730">
                <a:tc vMerge="1">
                  <a:txBody>
                    <a:bodyPr/>
                    <a:lstStyle/>
                    <a:p>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20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Стационарлық</a:t>
                      </a:r>
                      <a:endParaRPr lang="ru-RU" sz="20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20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Күндізгі стационар</a:t>
                      </a:r>
                      <a:endParaRPr lang="ru-RU" sz="20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4562946">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Терапиялық</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бөлім</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Терапиялық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эндокринологиялық 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Кардиологиялық </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неврологиялық </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Паллиативті</a:t>
                      </a:r>
                      <a:r>
                        <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көмек</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Медициналық оңалту бөлімі</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 арналған травматологиялық оңалту</a:t>
                      </a:r>
                      <a:endParaRPr lang="ru-RU"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 арналған кардиологиялық оңалту</a:t>
                      </a:r>
                      <a:endParaRPr lang="ru-RU"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 арналған неврологиялық оңалту</a:t>
                      </a:r>
                      <a:endParaRPr lang="ru-RU" sz="14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63</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22</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15</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23</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7</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14</a:t>
                      </a:r>
                    </a:p>
                    <a:p>
                      <a:pPr algn="ctr"/>
                      <a:r>
                        <a:rPr lang="kk-KZ"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endParaRPr lang="ru-RU"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endParaRPr lang="ru-RU"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8</a:t>
                      </a:r>
                      <a:endParaRPr lang="ru-RU" sz="14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15</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7</a:t>
                      </a:r>
                    </a:p>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142844" y="0"/>
          <a:ext cx="8678771" cy="6879641"/>
        </p:xfrm>
        <a:graphic>
          <a:graphicData uri="http://schemas.openxmlformats.org/drawingml/2006/table">
            <a:tbl>
              <a:tblPr firstRow="1" bandRow="1">
                <a:tableStyleId>{8799B23B-EC83-4686-B30A-512413B5E67A}</a:tableStyleId>
              </a:tblPr>
              <a:tblGrid>
                <a:gridCol w="4392488">
                  <a:extLst>
                    <a:ext uri="{9D8B030D-6E8A-4147-A177-3AD203B41FA5}">
                      <a16:colId xmlns:a16="http://schemas.microsoft.com/office/drawing/2014/main" val="20000"/>
                    </a:ext>
                  </a:extLst>
                </a:gridCol>
                <a:gridCol w="1785950">
                  <a:extLst>
                    <a:ext uri="{9D8B030D-6E8A-4147-A177-3AD203B41FA5}">
                      <a16:colId xmlns:a16="http://schemas.microsoft.com/office/drawing/2014/main" val="20001"/>
                    </a:ext>
                  </a:extLst>
                </a:gridCol>
                <a:gridCol w="2500333">
                  <a:extLst>
                    <a:ext uri="{9D8B030D-6E8A-4147-A177-3AD203B41FA5}">
                      <a16:colId xmlns:a16="http://schemas.microsoft.com/office/drawing/2014/main" val="20002"/>
                    </a:ext>
                  </a:extLst>
                </a:gridCol>
              </a:tblGrid>
              <a:tr h="1785950">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Хирургиялық</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бөлім</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Хирургиялық 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Хирургиялық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балаларға</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Урологиялық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ересектерге</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Урологиялық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балаларға</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Іріңді хирургия ересектерге</a:t>
                      </a:r>
                    </a:p>
                    <a:p>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Проктологиялық ересектерге</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30</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15</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7</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10</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0</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0</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2143140">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Сынық-сырқат</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бөлімі</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Сынық-сырқат 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Сынық-сырқат</a:t>
                      </a:r>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балаларға</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Отоларингологиялық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ересектерге</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Отоларингологиялық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балаларға</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Нейрохирургия </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25</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15</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10</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10</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713141">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Балалар</a:t>
                      </a:r>
                      <a:r>
                        <a:rPr lang="ru-RU" sz="1800" b="0" i="0" u="sng"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бөлімшесі</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Педиатриялық</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53</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53</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1511581">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Босану</a:t>
                      </a:r>
                      <a:r>
                        <a:rPr lang="ru-RU" sz="1800" b="0" i="0" u="sng"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бөлімі</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Акушерлік</a:t>
                      </a:r>
                      <a:r>
                        <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(физиология)</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Жүктілер патологиясы</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Соның</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ішінде</a:t>
                      </a: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реанимациялық төсек</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Шала</a:t>
                      </a:r>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туылғандарға қарқынды терапия</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Гинекологиялық</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Гинекологиялық балаларға. </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42</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23</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3</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10</a:t>
                      </a:r>
                    </a:p>
                    <a:p>
                      <a:pPr algn="ctr"/>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214282" y="1071546"/>
          <a:ext cx="8678771" cy="4976455"/>
        </p:xfrm>
        <a:graphic>
          <a:graphicData uri="http://schemas.openxmlformats.org/drawingml/2006/table">
            <a:tbl>
              <a:tblPr firstRow="1" bandRow="1">
                <a:tableStyleId>{8799B23B-EC83-4686-B30A-512413B5E67A}</a:tableStyleId>
              </a:tblPr>
              <a:tblGrid>
                <a:gridCol w="4392488">
                  <a:extLst>
                    <a:ext uri="{9D8B030D-6E8A-4147-A177-3AD203B41FA5}">
                      <a16:colId xmlns:a16="http://schemas.microsoft.com/office/drawing/2014/main" val="20000"/>
                    </a:ext>
                  </a:extLst>
                </a:gridCol>
                <a:gridCol w="1785950">
                  <a:extLst>
                    <a:ext uri="{9D8B030D-6E8A-4147-A177-3AD203B41FA5}">
                      <a16:colId xmlns:a16="http://schemas.microsoft.com/office/drawing/2014/main" val="20001"/>
                    </a:ext>
                  </a:extLst>
                </a:gridCol>
                <a:gridCol w="2500333">
                  <a:extLst>
                    <a:ext uri="{9D8B030D-6E8A-4147-A177-3AD203B41FA5}">
                      <a16:colId xmlns:a16="http://schemas.microsoft.com/office/drawing/2014/main" val="20002"/>
                    </a:ext>
                  </a:extLst>
                </a:gridCol>
              </a:tblGrid>
              <a:tr h="1214445">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Жұқпалы</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аурулар</a:t>
                      </a:r>
                      <a:r>
                        <a:rPr lang="ru-RU" sz="1800" b="0" i="0" u="sng"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бөлімі</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Ересектерге</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Балаларға</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45</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17</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28</a:t>
                      </a:r>
                    </a:p>
                  </a:txBody>
                  <a:tcPr/>
                </a:tc>
                <a:tc>
                  <a:txBody>
                    <a:bodyPr/>
                    <a:lstStyle/>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1054637">
                <a:tc>
                  <a:txBody>
                    <a:bodyPr/>
                    <a:lstStyle/>
                    <a:p>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Майдантал</a:t>
                      </a: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бөлімшесі:</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Терапиялық</a:t>
                      </a:r>
                      <a:endParaRPr lang="ru-RU"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Педиатриялық</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14</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12</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a:t>
                      </a:r>
                    </a:p>
                  </a:txBody>
                  <a:tcPr/>
                </a:tc>
                <a:tc>
                  <a:txBody>
                    <a:bodyPr/>
                    <a:lstStyle/>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1454486">
                <a:tc>
                  <a:txBody>
                    <a:bodyPr/>
                    <a:lstStyle/>
                    <a:p>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Инсульт</a:t>
                      </a:r>
                      <a:r>
                        <a:rPr lang="ru-RU" sz="1800" b="0" i="0" u="sng"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sng"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орталығы</a:t>
                      </a: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a:t>
                      </a:r>
                    </a:p>
                    <a:p>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Инсульт</a:t>
                      </a: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Соның</a:t>
                      </a:r>
                      <a:r>
                        <a:rPr lang="ru-RU" sz="1800" b="0" i="0" u="none" cap="none" spc="0" baseline="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 ішінде</a:t>
                      </a: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ерте</a:t>
                      </a: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a:t>
                      </a:r>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оңалту</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r>
                        <a:rPr lang="ru-RU" sz="1800" b="0" i="0" u="none" cap="none" spc="0" dirty="0" err="1" smtClean="0">
                          <a:ln w="10541" cmpd="sng">
                            <a:solidFill>
                              <a:sysClr val="windowText" lastClr="000000"/>
                            </a:solidFill>
                            <a:prstDash val="solid"/>
                          </a:ln>
                          <a:solidFill>
                            <a:schemeClr val="tx1"/>
                          </a:solidFill>
                          <a:effectLst/>
                          <a:latin typeface="Times New Roman" pitchFamily="18" charset="0"/>
                          <a:cs typeface="Times New Roman" pitchFamily="18" charset="0"/>
                        </a:rPr>
                        <a:t>Нейрореанимация</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20</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20</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14</a:t>
                      </a:r>
                    </a:p>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6</a:t>
                      </a:r>
                    </a:p>
                  </a:txBody>
                  <a:tcPr/>
                </a:tc>
                <a:tc>
                  <a:txBody>
                    <a:bodyPr/>
                    <a:lstStyle/>
                    <a:p>
                      <a:pPr algn="ct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p>
                      <a:pPr algn="ct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1118804">
                <a:tc>
                  <a:txBody>
                    <a:bodyPr/>
                    <a:lstStyle/>
                    <a:p>
                      <a:r>
                        <a:rPr lang="kk-KZ"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Ақылы</a:t>
                      </a:r>
                      <a:r>
                        <a:rPr lang="kk-KZ" sz="1800" b="0" i="0" u="none" cap="none" spc="0" baseline="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 бөлім</a:t>
                      </a:r>
                      <a:endPar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ru-RU" sz="1800" b="0" i="0" u="none"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28</a:t>
                      </a:r>
                      <a:endParaRPr lang="ru-RU" sz="1800" b="0" i="0" u="none" cap="none" spc="0" dirty="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tc>
                  <a:txBody>
                    <a:bodyPr/>
                    <a:lstStyle/>
                    <a:p>
                      <a:pPr algn="ctr"/>
                      <a:r>
                        <a:rPr lang="kk-KZ"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rPr>
                        <a:t>5</a:t>
                      </a:r>
                      <a:endParaRPr lang="ru-RU" sz="1800" b="0" i="0" u="sng" cap="none" spc="0" dirty="0" smtClean="0">
                        <a:ln w="10541" cmpd="sng">
                          <a:solidFill>
                            <a:sysClr val="windowText" lastClr="000000"/>
                          </a:solidFill>
                          <a:prstDash val="solid"/>
                        </a:ln>
                        <a:solidFill>
                          <a:schemeClr val="tx1"/>
                        </a:solidFill>
                        <a:effectLst/>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836712"/>
          </a:xfrm>
        </p:spPr>
        <p:txBody>
          <a:bodyPr>
            <a:normAutofit/>
          </a:bodyPr>
          <a:lstStyle/>
          <a:p>
            <a:pPr algn="ctr"/>
            <a:r>
              <a:rPr lang="ru-RU" sz="3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1.2 АДАМИ  </a:t>
            </a:r>
            <a:r>
              <a:rPr lang="ru-RU" sz="32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РЕСУРСТАР</a:t>
            </a:r>
            <a:endParaRPr lang="ru-RU" sz="3200" dirty="0">
              <a:solidFill>
                <a:srgbClr val="FF0000"/>
              </a:solidFill>
              <a:latin typeface="Times New Roman" pitchFamily="18" charset="0"/>
              <a:cs typeface="Times New Roman" pitchFamily="18" charset="0"/>
            </a:endParaRPr>
          </a:p>
        </p:txBody>
      </p:sp>
      <p:sp>
        <p:nvSpPr>
          <p:cNvPr id="5" name="Содержимое 4"/>
          <p:cNvSpPr>
            <a:spLocks noGrp="1"/>
          </p:cNvSpPr>
          <p:nvPr>
            <p:ph idx="1"/>
          </p:nvPr>
        </p:nvSpPr>
        <p:spPr>
          <a:xfrm>
            <a:off x="251520" y="836712"/>
            <a:ext cx="8640960" cy="5688632"/>
          </a:xfrm>
          <a:ln>
            <a:solidFill>
              <a:srgbClr val="0070C0"/>
            </a:solidFill>
          </a:ln>
        </p:spPr>
        <p:txBody>
          <a:bodyPr>
            <a:normAutofit fontScale="32500" lnSpcReduction="20000"/>
          </a:bodyPr>
          <a:lstStyle/>
          <a:p>
            <a:endParaRPr lang="ru-RU" sz="5600" b="1" dirty="0">
              <a:latin typeface="Times New Roman" pitchFamily="18" charset="0"/>
              <a:cs typeface="Times New Roman" pitchFamily="18" charset="0"/>
            </a:endParaRPr>
          </a:p>
          <a:p>
            <a:r>
              <a:rPr lang="ru-RU" sz="4300" b="1" dirty="0"/>
              <a:t> </a:t>
            </a:r>
            <a:r>
              <a:rPr lang="kk-KZ" sz="4300" b="1" dirty="0"/>
              <a:t>Штаттық кесте «Денсаулық сақтау ұйымының типтік штаттары мен штат нормативтерін бекіту туралы» 2020 жылғы 25 қарашадағы № ҚР-ДСМ-205/2020 бұйрығы, Денсаулық сақтау және әлеуметтік даму министрлігінің бұйрығы негізінде жасалды. 2015 жылғы 19 қазандағы No 809 «Қазақстан Республикасында неврологиялық көмекті ұйымдастыру стандартын бекіту туралы», Қазақстан Республикасы Денсаулық сақтау министрлігінің 2017 жылғы 3 шілдедегі N 450 бұйрығы « Қазақстан Республикасында шұғыл медициналық көмек көрсету ережесін бекіту туралы »</a:t>
            </a:r>
            <a:endParaRPr lang="ru-RU" sz="4300" b="1" dirty="0">
              <a:latin typeface="Times New Roman" pitchFamily="18" charset="0"/>
              <a:cs typeface="Times New Roman" pitchFamily="18" charset="0"/>
            </a:endParaRPr>
          </a:p>
          <a:p>
            <a:endParaRPr lang="ru-RU" sz="4300" dirty="0"/>
          </a:p>
          <a:p>
            <a:r>
              <a:rPr lang="ru-RU" sz="4300" dirty="0" err="1"/>
              <a:t>Бекітілген</a:t>
            </a:r>
            <a:r>
              <a:rPr lang="ru-RU" sz="4300" dirty="0"/>
              <a:t> </a:t>
            </a:r>
            <a:r>
              <a:rPr lang="ru-RU" sz="4300" dirty="0" err="1"/>
              <a:t>бірлік</a:t>
            </a:r>
            <a:r>
              <a:rPr lang="ru-RU" sz="4300" dirty="0"/>
              <a:t> -</a:t>
            </a:r>
            <a:r>
              <a:rPr lang="en-US" sz="4300" dirty="0" smtClean="0"/>
              <a:t>4</a:t>
            </a:r>
            <a:r>
              <a:rPr lang="ru-RU" sz="4300" dirty="0" smtClean="0"/>
              <a:t>87,</a:t>
            </a:r>
            <a:r>
              <a:rPr lang="en-US" sz="4300" dirty="0"/>
              <a:t>75</a:t>
            </a:r>
            <a:r>
              <a:rPr lang="ru-RU" sz="4300" dirty="0"/>
              <a:t> </a:t>
            </a:r>
            <a:r>
              <a:rPr lang="ru-RU" sz="4300" dirty="0" err="1"/>
              <a:t>бірлік</a:t>
            </a:r>
            <a:r>
              <a:rPr lang="ru-RU" sz="4300" dirty="0"/>
              <a:t>:  </a:t>
            </a:r>
            <a:r>
              <a:rPr lang="ru-RU" sz="4300" dirty="0" err="1"/>
              <a:t>Соның ішінде</a:t>
            </a:r>
            <a:r>
              <a:rPr lang="ru-RU" sz="4300" dirty="0"/>
              <a:t>:</a:t>
            </a:r>
          </a:p>
          <a:p>
            <a:r>
              <a:rPr lang="ru-RU" sz="4300" dirty="0" smtClean="0"/>
              <a:t>- </a:t>
            </a:r>
            <a:r>
              <a:rPr lang="ru-RU" sz="4300" dirty="0" err="1" smtClean="0"/>
              <a:t>Дәрігерлер   </a:t>
            </a:r>
            <a:r>
              <a:rPr lang="ru-RU" sz="4300" dirty="0" smtClean="0"/>
              <a:t>-89</a:t>
            </a:r>
            <a:r>
              <a:rPr lang="kk-KZ" sz="4300" dirty="0" smtClean="0"/>
              <a:t>,0</a:t>
            </a:r>
            <a:endParaRPr lang="ru-RU" sz="4300" dirty="0"/>
          </a:p>
          <a:p>
            <a:r>
              <a:rPr lang="ru-RU" sz="4300" dirty="0" smtClean="0"/>
              <a:t>- Орта </a:t>
            </a:r>
            <a:r>
              <a:rPr lang="ru-RU" sz="4300" dirty="0" err="1"/>
              <a:t>буын</a:t>
            </a:r>
            <a:r>
              <a:rPr lang="ru-RU" sz="4300" dirty="0"/>
              <a:t> </a:t>
            </a:r>
            <a:r>
              <a:rPr lang="ru-RU" sz="4300" dirty="0" err="1"/>
              <a:t>қызметкерлері    </a:t>
            </a:r>
            <a:r>
              <a:rPr lang="ru-RU" sz="4300" dirty="0" smtClean="0"/>
              <a:t>-202,25</a:t>
            </a:r>
            <a:endParaRPr lang="ru-RU" sz="4300" dirty="0"/>
          </a:p>
          <a:p>
            <a:r>
              <a:rPr lang="ru-RU" sz="4300" dirty="0"/>
              <a:t>- </a:t>
            </a:r>
            <a:r>
              <a:rPr lang="ru-RU" sz="4300" dirty="0" err="1"/>
              <a:t>Кіші</a:t>
            </a:r>
            <a:r>
              <a:rPr lang="ru-RU" sz="4300" dirty="0"/>
              <a:t> </a:t>
            </a:r>
            <a:r>
              <a:rPr lang="ru-RU" sz="4300" dirty="0" err="1"/>
              <a:t>буын</a:t>
            </a:r>
            <a:r>
              <a:rPr lang="ru-RU" sz="4300" dirty="0"/>
              <a:t> </a:t>
            </a:r>
            <a:r>
              <a:rPr lang="ru-RU" sz="4300" dirty="0" err="1"/>
              <a:t>қызметкерлері   </a:t>
            </a:r>
            <a:r>
              <a:rPr lang="ru-RU" sz="4300" dirty="0"/>
              <a:t>- </a:t>
            </a:r>
            <a:r>
              <a:rPr lang="ru-RU" sz="4300" dirty="0" smtClean="0"/>
              <a:t>124,0 </a:t>
            </a:r>
          </a:p>
          <a:p>
            <a:r>
              <a:rPr lang="ru-RU" sz="4300" dirty="0" smtClean="0"/>
              <a:t>- </a:t>
            </a:r>
            <a:r>
              <a:rPr lang="ru-RU" sz="4300" dirty="0" err="1"/>
              <a:t>Басқалар  </a:t>
            </a:r>
            <a:r>
              <a:rPr lang="ru-RU" sz="4300" dirty="0" smtClean="0"/>
              <a:t>-72,5</a:t>
            </a:r>
            <a:endParaRPr lang="ru-RU" sz="4300" dirty="0"/>
          </a:p>
          <a:p>
            <a:r>
              <a:rPr lang="ru-RU" sz="4300" dirty="0"/>
              <a:t> </a:t>
            </a:r>
          </a:p>
          <a:p>
            <a:r>
              <a:rPr lang="ru-RU" sz="4300" dirty="0" err="1"/>
              <a:t>Ауруханада</a:t>
            </a:r>
            <a:r>
              <a:rPr lang="ru-RU" sz="4300" dirty="0"/>
              <a:t> </a:t>
            </a:r>
            <a:r>
              <a:rPr lang="ru-RU" sz="4300" dirty="0" smtClean="0"/>
              <a:t> 47 </a:t>
            </a:r>
            <a:r>
              <a:rPr lang="ru-RU" sz="4300" dirty="0" err="1" smtClean="0"/>
              <a:t>дәрігер</a:t>
            </a:r>
            <a:r>
              <a:rPr lang="ru-RU" sz="4300" dirty="0" smtClean="0"/>
              <a:t> </a:t>
            </a:r>
            <a:r>
              <a:rPr lang="kk-KZ" sz="4300" dirty="0" smtClean="0"/>
              <a:t>(2 – бала күтімінде), 5 зертхана маманы (1 – бала күтімінде), 2 провизор, </a:t>
            </a:r>
          </a:p>
          <a:p>
            <a:r>
              <a:rPr lang="kk-KZ" sz="4300" dirty="0" smtClean="0"/>
              <a:t>1 эпидемиолог, 1 статист маман, 1 логопед маман </a:t>
            </a:r>
            <a:r>
              <a:rPr lang="ru-RU" sz="4300" dirty="0" err="1" smtClean="0"/>
              <a:t>жұмыс</a:t>
            </a:r>
            <a:r>
              <a:rPr lang="ru-RU" sz="4300" dirty="0" smtClean="0"/>
              <a:t> </a:t>
            </a:r>
            <a:r>
              <a:rPr lang="ru-RU" sz="4300" dirty="0" err="1" smtClean="0"/>
              <a:t>жасайды</a:t>
            </a:r>
            <a:endParaRPr lang="ru-RU" sz="4300" dirty="0" smtClean="0"/>
          </a:p>
          <a:p>
            <a:r>
              <a:rPr lang="ru-RU" sz="4300" dirty="0" smtClean="0"/>
              <a:t>47 </a:t>
            </a:r>
            <a:r>
              <a:rPr lang="ru-RU" sz="4300" dirty="0" err="1" smtClean="0"/>
              <a:t>дәрігердің</a:t>
            </a:r>
            <a:r>
              <a:rPr lang="ru-RU" sz="4300" dirty="0" smtClean="0"/>
              <a:t> </a:t>
            </a:r>
            <a:r>
              <a:rPr lang="ru-RU" sz="4300" dirty="0" err="1" smtClean="0"/>
              <a:t>ішінде</a:t>
            </a:r>
            <a:r>
              <a:rPr lang="ru-RU" sz="4300" dirty="0"/>
              <a:t>: акушер –гинеколог </a:t>
            </a:r>
            <a:r>
              <a:rPr lang="ru-RU" sz="4300" dirty="0" smtClean="0"/>
              <a:t>– 5 </a:t>
            </a:r>
            <a:r>
              <a:rPr lang="kk-KZ" sz="4300" dirty="0" smtClean="0"/>
              <a:t>(1 бала күтімінде)</a:t>
            </a:r>
            <a:endParaRPr lang="ru-RU" sz="4300" dirty="0"/>
          </a:p>
          <a:p>
            <a:r>
              <a:rPr lang="ru-RU" sz="4300" dirty="0"/>
              <a:t>              </a:t>
            </a:r>
            <a:r>
              <a:rPr lang="ru-RU" sz="4300" dirty="0" smtClean="0"/>
              <a:t>                       анестезиолог – реаниматолог - </a:t>
            </a:r>
            <a:r>
              <a:rPr lang="ru-RU" sz="4300" dirty="0"/>
              <a:t>8</a:t>
            </a:r>
          </a:p>
          <a:p>
            <a:r>
              <a:rPr lang="ru-RU" sz="4300" dirty="0"/>
              <a:t>              </a:t>
            </a:r>
            <a:r>
              <a:rPr lang="ru-RU" sz="4300" dirty="0" smtClean="0"/>
              <a:t>                       неонатолог  </a:t>
            </a:r>
            <a:r>
              <a:rPr lang="ru-RU" sz="4300" dirty="0"/>
              <a:t>- </a:t>
            </a:r>
            <a:r>
              <a:rPr lang="ru-RU" sz="4300" dirty="0" smtClean="0"/>
              <a:t>1</a:t>
            </a:r>
            <a:endParaRPr lang="ru-RU" sz="4300" dirty="0"/>
          </a:p>
          <a:p>
            <a:r>
              <a:rPr lang="ru-RU" sz="4300" dirty="0"/>
              <a:t>              </a:t>
            </a:r>
            <a:r>
              <a:rPr lang="ru-RU" sz="4300" dirty="0" smtClean="0"/>
              <a:t>                       </a:t>
            </a:r>
            <a:r>
              <a:rPr lang="ru-RU" sz="4300" dirty="0" err="1" smtClean="0"/>
              <a:t>сәулелі</a:t>
            </a:r>
            <a:r>
              <a:rPr lang="ru-RU" sz="4300" dirty="0" smtClean="0"/>
              <a:t> – диагностика </a:t>
            </a:r>
            <a:r>
              <a:rPr lang="ru-RU" sz="4300" dirty="0" err="1" smtClean="0"/>
              <a:t>дәрігерлері</a:t>
            </a:r>
            <a:r>
              <a:rPr lang="ru-RU" sz="4300" dirty="0" smtClean="0"/>
              <a:t> </a:t>
            </a:r>
            <a:r>
              <a:rPr lang="ru-RU" sz="4300" dirty="0"/>
              <a:t>– </a:t>
            </a:r>
            <a:r>
              <a:rPr lang="ru-RU" sz="4300" dirty="0" smtClean="0"/>
              <a:t>4, </a:t>
            </a:r>
            <a:r>
              <a:rPr lang="ru-RU" sz="4300" dirty="0"/>
              <a:t>эксперт </a:t>
            </a:r>
            <a:r>
              <a:rPr lang="ru-RU" sz="4300" dirty="0" err="1"/>
              <a:t>дәрігер</a:t>
            </a:r>
            <a:r>
              <a:rPr lang="ru-RU" sz="4300" dirty="0"/>
              <a:t> </a:t>
            </a:r>
            <a:r>
              <a:rPr lang="ru-RU" sz="4300" dirty="0" smtClean="0"/>
              <a:t>-1</a:t>
            </a:r>
            <a:endParaRPr lang="ru-RU" sz="4300" dirty="0"/>
          </a:p>
          <a:p>
            <a:r>
              <a:rPr lang="ru-RU" sz="4300" dirty="0"/>
              <a:t>              </a:t>
            </a:r>
            <a:r>
              <a:rPr lang="ru-RU" sz="4300" dirty="0" smtClean="0"/>
              <a:t>                       </a:t>
            </a:r>
            <a:r>
              <a:rPr lang="ru-RU" sz="4300" dirty="0" err="1" smtClean="0"/>
              <a:t>Басқа</a:t>
            </a:r>
            <a:r>
              <a:rPr lang="ru-RU" sz="4300" dirty="0" smtClean="0"/>
              <a:t> </a:t>
            </a:r>
            <a:r>
              <a:rPr lang="ru-RU" sz="4300" dirty="0" err="1"/>
              <a:t>дәрігерлер</a:t>
            </a:r>
            <a:r>
              <a:rPr lang="ru-RU" sz="4300" dirty="0"/>
              <a:t> – </a:t>
            </a:r>
            <a:r>
              <a:rPr lang="ru-RU" sz="4300" dirty="0" smtClean="0"/>
              <a:t>28 </a:t>
            </a:r>
            <a:r>
              <a:rPr lang="ru-RU" sz="4300" dirty="0"/>
              <a:t>(бала </a:t>
            </a:r>
            <a:r>
              <a:rPr lang="ru-RU" sz="4300" dirty="0" err="1"/>
              <a:t>күтімінде</a:t>
            </a:r>
            <a:r>
              <a:rPr lang="ru-RU" sz="4300" dirty="0"/>
              <a:t> </a:t>
            </a:r>
            <a:r>
              <a:rPr lang="ru-RU" sz="4300" dirty="0" smtClean="0"/>
              <a:t>- 1)</a:t>
            </a:r>
            <a:endParaRPr lang="ru-RU" sz="4300" dirty="0"/>
          </a:p>
          <a:p>
            <a:r>
              <a:rPr lang="ru-RU" sz="4300" dirty="0"/>
              <a:t> </a:t>
            </a:r>
          </a:p>
          <a:p>
            <a:r>
              <a:rPr lang="ru-RU" sz="4300" dirty="0" smtClean="0"/>
              <a:t>Орта </a:t>
            </a:r>
            <a:r>
              <a:rPr lang="ru-RU" sz="4300" dirty="0" err="1" smtClean="0"/>
              <a:t>буын</a:t>
            </a:r>
            <a:r>
              <a:rPr lang="ru-RU" sz="4300" dirty="0" smtClean="0"/>
              <a:t> медицина </a:t>
            </a:r>
            <a:r>
              <a:rPr lang="ru-RU" sz="4300" dirty="0" err="1" smtClean="0"/>
              <a:t>қызметкерлері</a:t>
            </a:r>
            <a:r>
              <a:rPr lang="ru-RU" sz="4300" dirty="0" smtClean="0"/>
              <a:t> – 277 </a:t>
            </a:r>
            <a:r>
              <a:rPr lang="ru-RU" sz="4300" dirty="0" err="1"/>
              <a:t>адам</a:t>
            </a:r>
            <a:r>
              <a:rPr lang="ru-RU" sz="4300" dirty="0"/>
              <a:t>, </a:t>
            </a:r>
            <a:r>
              <a:rPr lang="ru-RU" sz="4300" dirty="0" smtClean="0"/>
              <a:t>(50 – бала </a:t>
            </a:r>
            <a:r>
              <a:rPr lang="ru-RU" sz="4300" dirty="0" err="1" smtClean="0"/>
              <a:t>күтімінде</a:t>
            </a:r>
            <a:r>
              <a:rPr lang="ru-RU" sz="4300" dirty="0" smtClean="0"/>
              <a:t>)</a:t>
            </a:r>
            <a:endParaRPr lang="ru-RU" sz="4300" dirty="0"/>
          </a:p>
          <a:p>
            <a:endParaRPr lang="ru-RU" sz="5600" dirty="0">
              <a:latin typeface="Times New Roman" pitchFamily="18" charset="0"/>
              <a:cs typeface="Times New Roman" pitchFamily="18" charset="0"/>
            </a:endParaRPr>
          </a:p>
          <a:p>
            <a:endParaRPr lang="ru-RU" sz="2800" dirty="0">
              <a:solidFill>
                <a:srgbClr val="002060"/>
              </a:solidFill>
              <a:latin typeface="Bookman Old Style" panose="02050604050505020204" pitchFamily="18" charset="0"/>
            </a:endParaRPr>
          </a:p>
          <a:p>
            <a:pPr marL="285750" indent="-285750">
              <a:buFont typeface="Arial" panose="020B0604020202020204" pitchFamily="34" charset="0"/>
              <a:buChar char="•"/>
            </a:pPr>
            <a:endParaRPr lang="ru-RU" sz="2800" dirty="0">
              <a:latin typeface="Bookman Old Style" panose="02050604050505020204" pitchFamily="18" charset="0"/>
            </a:endParaRPr>
          </a:p>
          <a:p>
            <a:endParaRPr lang="ru-RU" sz="5600" dirty="0">
              <a:latin typeface="Times New Roman" pitchFamily="18" charset="0"/>
              <a:cs typeface="Times New Roman" pitchFamily="18" charset="0"/>
            </a:endParaRPr>
          </a:p>
          <a:p>
            <a:endParaRPr lang="ru-RU" sz="2800" dirty="0">
              <a:solidFill>
                <a:srgbClr val="002060"/>
              </a:solidFill>
              <a:latin typeface="Bookman Old Style" panose="02050604050505020204" pitchFamily="18" charset="0"/>
            </a:endParaRPr>
          </a:p>
          <a:p>
            <a:pPr marL="285750" indent="-285750">
              <a:buFont typeface="Arial" panose="020B0604020202020204" pitchFamily="34" charset="0"/>
              <a:buChar char="•"/>
            </a:pPr>
            <a:endParaRPr lang="ru-RU" sz="2800" dirty="0">
              <a:latin typeface="Bookman Old Style" panose="02050604050505020204" pitchFamily="18" charset="0"/>
            </a:endParaRPr>
          </a:p>
          <a:p>
            <a:pPr marL="285750" indent="-285750">
              <a:buFont typeface="Arial" panose="020B0604020202020204" pitchFamily="34" charset="0"/>
              <a:buChar char="•"/>
            </a:pPr>
            <a:endParaRPr lang="ru-RU" sz="2800" dirty="0">
              <a:latin typeface="Bookman Old Style" panose="02050604050505020204" pitchFamily="18" charset="0"/>
            </a:endParaRPr>
          </a:p>
          <a:p>
            <a:endParaRPr lang="ru-RU" dirty="0"/>
          </a:p>
        </p:txBody>
      </p:sp>
      <p:sp>
        <p:nvSpPr>
          <p:cNvPr id="6" name="Прямоугольник 5"/>
          <p:cNvSpPr/>
          <p:nvPr/>
        </p:nvSpPr>
        <p:spPr>
          <a:xfrm>
            <a:off x="539552" y="2492897"/>
            <a:ext cx="7992888" cy="369332"/>
          </a:xfrm>
          <a:prstGeom prst="rect">
            <a:avLst/>
          </a:prstGeom>
        </p:spPr>
        <p:txBody>
          <a:bodyPr wrap="square">
            <a:spAutoFit/>
          </a:bodyPr>
          <a:lstStyle/>
          <a:p>
            <a:endParaRPr lang="ru-RU" b="1" dirty="0">
              <a:latin typeface="Bookman Old Style" panose="02050604050505020204" pitchFamily="18" charset="0"/>
            </a:endParaRPr>
          </a:p>
        </p:txBody>
      </p:sp>
      <p:sp>
        <p:nvSpPr>
          <p:cNvPr id="7" name="Прямоугольник 6"/>
          <p:cNvSpPr/>
          <p:nvPr/>
        </p:nvSpPr>
        <p:spPr>
          <a:xfrm>
            <a:off x="0" y="3068961"/>
            <a:ext cx="8892480" cy="369332"/>
          </a:xfrm>
          <a:prstGeom prst="rect">
            <a:avLst/>
          </a:prstGeom>
        </p:spPr>
        <p:txBody>
          <a:bodyPr wrap="square">
            <a:spAutoFit/>
          </a:bodyPr>
          <a:lstStyle/>
          <a:p>
            <a:pPr marL="285750" indent="-285750">
              <a:buFont typeface="Arial" panose="020B0604020202020204" pitchFamily="34" charset="0"/>
              <a:buChar char="•"/>
            </a:pPr>
            <a:endParaRPr lang="ru-RU" dirty="0">
              <a:latin typeface="Bookman Old Style" panose="020506040505050202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229600" cy="504056"/>
          </a:xfrm>
        </p:spPr>
        <p:txBody>
          <a:bodyPr>
            <a:noAutofit/>
          </a:bodyPr>
          <a:lstStyle/>
          <a:p>
            <a:pPr algn="ctr"/>
            <a:r>
              <a:rPr lang="kk-KZ" sz="3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АДАМИ РЕСУРСЫН ДАМЫТУ</a:t>
            </a:r>
            <a:endParaRPr lang="ru-RU" sz="3200" dirty="0">
              <a:solidFill>
                <a:srgbClr val="FF0000"/>
              </a:solidFill>
              <a:latin typeface="Times New Roman" pitchFamily="18" charset="0"/>
              <a:cs typeface="Times New Roman" pitchFamily="18" charset="0"/>
            </a:endParaRPr>
          </a:p>
        </p:txBody>
      </p:sp>
      <p:graphicFrame>
        <p:nvGraphicFramePr>
          <p:cNvPr id="5" name="Содержимое 4"/>
          <p:cNvGraphicFramePr>
            <a:graphicFrameLocks noGrp="1"/>
          </p:cNvGraphicFramePr>
          <p:nvPr>
            <p:ph idx="1"/>
            <p:extLst>
              <p:ext uri="{D42A27DB-BD31-4B8C-83A1-F6EECF244321}">
                <p14:modId xmlns:p14="http://schemas.microsoft.com/office/powerpoint/2010/main" val="1321168711"/>
              </p:ext>
            </p:extLst>
          </p:nvPr>
        </p:nvGraphicFramePr>
        <p:xfrm>
          <a:off x="179511" y="908720"/>
          <a:ext cx="8784978" cy="4144875"/>
        </p:xfrm>
        <a:graphic>
          <a:graphicData uri="http://schemas.openxmlformats.org/drawingml/2006/table">
            <a:tbl>
              <a:tblPr firstRow="1" bandRow="1">
                <a:tableStyleId>{8799B23B-EC83-4686-B30A-512413B5E67A}</a:tableStyleId>
              </a:tblPr>
              <a:tblGrid>
                <a:gridCol w="1749283">
                  <a:extLst>
                    <a:ext uri="{9D8B030D-6E8A-4147-A177-3AD203B41FA5}">
                      <a16:colId xmlns:a16="http://schemas.microsoft.com/office/drawing/2014/main" val="20000"/>
                    </a:ext>
                  </a:extLst>
                </a:gridCol>
                <a:gridCol w="857256">
                  <a:extLst>
                    <a:ext uri="{9D8B030D-6E8A-4147-A177-3AD203B41FA5}">
                      <a16:colId xmlns:a16="http://schemas.microsoft.com/office/drawing/2014/main" val="20001"/>
                    </a:ext>
                  </a:extLst>
                </a:gridCol>
                <a:gridCol w="928694">
                  <a:extLst>
                    <a:ext uri="{9D8B030D-6E8A-4147-A177-3AD203B41FA5}">
                      <a16:colId xmlns:a16="http://schemas.microsoft.com/office/drawing/2014/main" val="20002"/>
                    </a:ext>
                  </a:extLst>
                </a:gridCol>
                <a:gridCol w="857256">
                  <a:extLst>
                    <a:ext uri="{9D8B030D-6E8A-4147-A177-3AD203B41FA5}">
                      <a16:colId xmlns:a16="http://schemas.microsoft.com/office/drawing/2014/main" val="20003"/>
                    </a:ext>
                  </a:extLst>
                </a:gridCol>
                <a:gridCol w="857256">
                  <a:extLst>
                    <a:ext uri="{9D8B030D-6E8A-4147-A177-3AD203B41FA5}">
                      <a16:colId xmlns:a16="http://schemas.microsoft.com/office/drawing/2014/main" val="20004"/>
                    </a:ext>
                  </a:extLst>
                </a:gridCol>
                <a:gridCol w="857256">
                  <a:extLst>
                    <a:ext uri="{9D8B030D-6E8A-4147-A177-3AD203B41FA5}">
                      <a16:colId xmlns:a16="http://schemas.microsoft.com/office/drawing/2014/main" val="20005"/>
                    </a:ext>
                  </a:extLst>
                </a:gridCol>
                <a:gridCol w="750794">
                  <a:extLst>
                    <a:ext uri="{9D8B030D-6E8A-4147-A177-3AD203B41FA5}">
                      <a16:colId xmlns:a16="http://schemas.microsoft.com/office/drawing/2014/main" val="20006"/>
                    </a:ext>
                  </a:extLst>
                </a:gridCol>
                <a:gridCol w="1106594">
                  <a:extLst>
                    <a:ext uri="{9D8B030D-6E8A-4147-A177-3AD203B41FA5}">
                      <a16:colId xmlns:a16="http://schemas.microsoft.com/office/drawing/2014/main" val="20007"/>
                    </a:ext>
                  </a:extLst>
                </a:gridCol>
                <a:gridCol w="820589">
                  <a:extLst>
                    <a:ext uri="{9D8B030D-6E8A-4147-A177-3AD203B41FA5}">
                      <a16:colId xmlns:a16="http://schemas.microsoft.com/office/drawing/2014/main" val="20008"/>
                    </a:ext>
                  </a:extLst>
                </a:gridCol>
              </a:tblGrid>
              <a:tr h="1341206">
                <a:tc>
                  <a:txBody>
                    <a:bodyPr/>
                    <a:lstStyle/>
                    <a:p>
                      <a:pPr algn="ctr">
                        <a:lnSpc>
                          <a:spcPct val="115000"/>
                        </a:lnSpc>
                        <a:spcAft>
                          <a:spcPts val="0"/>
                        </a:spcAft>
                      </a:pPr>
                      <a:r>
                        <a:rPr lang="ru-RU" sz="1400" dirty="0">
                          <a:effectLst/>
                          <a:latin typeface="Times New Roman" pitchFamily="18" charset="0"/>
                          <a:cs typeface="Times New Roman" pitchFamily="18" charset="0"/>
                        </a:rPr>
                        <a:t> </a:t>
                      </a:r>
                      <a:endParaRPr lang="ru-RU" sz="14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effectLst/>
                          <a:latin typeface="Times New Roman" pitchFamily="18" charset="0"/>
                          <a:ea typeface="Times New Roman"/>
                          <a:cs typeface="Times New Roman" pitchFamily="18" charset="0"/>
                        </a:rPr>
                        <a:t>Норматив</a:t>
                      </a:r>
                      <a:endParaRPr lang="ru-RU" sz="12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err="1" smtClean="0">
                          <a:effectLst/>
                          <a:latin typeface="Times New Roman" pitchFamily="18" charset="0"/>
                          <a:ea typeface="Times New Roman"/>
                          <a:cs typeface="Times New Roman" pitchFamily="18" charset="0"/>
                        </a:rPr>
                        <a:t>Бекітілген</a:t>
                      </a:r>
                      <a:endParaRPr lang="ru-RU" sz="12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effectLst/>
                          <a:latin typeface="Times New Roman" pitchFamily="18" charset="0"/>
                          <a:ea typeface="Times New Roman"/>
                          <a:cs typeface="Times New Roman" pitchFamily="18" charset="0"/>
                        </a:rPr>
                        <a:t>Адам саны</a:t>
                      </a:r>
                      <a:endParaRPr lang="ru-RU" sz="12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err="1" smtClean="0">
                          <a:effectLst/>
                          <a:latin typeface="Times New Roman" pitchFamily="18" charset="0"/>
                          <a:cs typeface="Times New Roman" pitchFamily="18" charset="0"/>
                        </a:rPr>
                        <a:t>«жоғары» санатты</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effectLst/>
                          <a:latin typeface="Times New Roman" pitchFamily="18" charset="0"/>
                          <a:cs typeface="Times New Roman" pitchFamily="18" charset="0"/>
                        </a:rPr>
                        <a:t>«</a:t>
                      </a:r>
                      <a:r>
                        <a:rPr lang="ru-RU" sz="1200" dirty="0" err="1" smtClean="0">
                          <a:effectLst/>
                          <a:latin typeface="Times New Roman" pitchFamily="18" charset="0"/>
                          <a:cs typeface="Times New Roman" pitchFamily="18" charset="0"/>
                        </a:rPr>
                        <a:t>бірінші</a:t>
                      </a:r>
                      <a:r>
                        <a:rPr lang="ru-RU" sz="1200" dirty="0" smtClean="0">
                          <a:effectLst/>
                          <a:latin typeface="Times New Roman" pitchFamily="18" charset="0"/>
                          <a:cs typeface="Times New Roman" pitchFamily="18" charset="0"/>
                        </a:rPr>
                        <a:t>» </a:t>
                      </a:r>
                      <a:r>
                        <a:rPr lang="ru-RU" sz="1200" dirty="0" err="1" smtClean="0">
                          <a:effectLst/>
                          <a:latin typeface="Times New Roman" pitchFamily="18" charset="0"/>
                          <a:cs typeface="Times New Roman" pitchFamily="18" charset="0"/>
                        </a:rPr>
                        <a:t>санатты</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effectLst/>
                          <a:latin typeface="Times New Roman" pitchFamily="18" charset="0"/>
                          <a:cs typeface="Times New Roman" pitchFamily="18" charset="0"/>
                        </a:rPr>
                        <a:t>«</a:t>
                      </a:r>
                      <a:r>
                        <a:rPr lang="ru-RU" sz="1200" dirty="0" err="1" smtClean="0">
                          <a:effectLst/>
                          <a:latin typeface="Times New Roman" pitchFamily="18" charset="0"/>
                          <a:cs typeface="Times New Roman" pitchFamily="18" charset="0"/>
                        </a:rPr>
                        <a:t>екінші</a:t>
                      </a:r>
                      <a:r>
                        <a:rPr lang="ru-RU" sz="1200" dirty="0" smtClean="0">
                          <a:effectLst/>
                          <a:latin typeface="Times New Roman" pitchFamily="18" charset="0"/>
                          <a:cs typeface="Times New Roman" pitchFamily="18" charset="0"/>
                        </a:rPr>
                        <a:t>» </a:t>
                      </a:r>
                      <a:r>
                        <a:rPr lang="ru-RU" sz="1200" dirty="0" err="1" smtClean="0">
                          <a:effectLst/>
                          <a:latin typeface="Times New Roman" pitchFamily="18" charset="0"/>
                          <a:cs typeface="Times New Roman" pitchFamily="18" charset="0"/>
                        </a:rPr>
                        <a:t>санатты</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t>біліктілік санатын берусіз маман сертификаты</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err="1" smtClean="0">
                          <a:effectLst/>
                          <a:latin typeface="Times New Roman" pitchFamily="18" charset="0"/>
                          <a:cs typeface="Times New Roman" pitchFamily="18" charset="0"/>
                        </a:rPr>
                        <a:t>Санаттылық</a:t>
                      </a:r>
                      <a:endParaRPr lang="ru-RU" sz="1200" dirty="0">
                        <a:solidFill>
                          <a:srgbClr val="002060"/>
                        </a:solidFill>
                        <a:effectLst/>
                        <a:latin typeface="Times New Roman" pitchFamily="18" charset="0"/>
                        <a:ea typeface="Times New Roman"/>
                        <a:cs typeface="Times New Roman" pitchFamily="18" charset="0"/>
                      </a:endParaRPr>
                    </a:p>
                  </a:txBody>
                  <a:tcPr marL="68580" marR="68580" marT="0" marB="0" anchor="ctr"/>
                </a:tc>
                <a:extLst>
                  <a:ext uri="{0D108BD9-81ED-4DB2-BD59-A6C34878D82A}">
                    <a16:rowId xmlns:a16="http://schemas.microsoft.com/office/drawing/2014/main" val="10000"/>
                  </a:ext>
                </a:extLst>
              </a:tr>
              <a:tr h="819034">
                <a:tc>
                  <a:txBody>
                    <a:bodyPr/>
                    <a:lstStyle/>
                    <a:p>
                      <a:pPr algn="ctr">
                        <a:lnSpc>
                          <a:spcPct val="115000"/>
                        </a:lnSpc>
                        <a:spcAft>
                          <a:spcPts val="0"/>
                        </a:spcAft>
                      </a:pPr>
                      <a:r>
                        <a:rPr lang="ru-RU" sz="1200" dirty="0" err="1" smtClean="0">
                          <a:solidFill>
                            <a:schemeClr val="tx1"/>
                          </a:solidFill>
                          <a:effectLst/>
                          <a:latin typeface="Times New Roman" pitchFamily="18" charset="0"/>
                          <a:cs typeface="Times New Roman" pitchFamily="18" charset="0"/>
                        </a:rPr>
                        <a:t>Дәрігерлер</a:t>
                      </a:r>
                      <a:r>
                        <a:rPr lang="ru-RU" sz="1200" dirty="0" smtClean="0">
                          <a:solidFill>
                            <a:schemeClr val="tx1"/>
                          </a:solidFill>
                          <a:effectLst/>
                          <a:latin typeface="Times New Roman" pitchFamily="18" charset="0"/>
                          <a:cs typeface="Times New Roman" pitchFamily="18" charset="0"/>
                        </a:rPr>
                        <a:t> - 57</a:t>
                      </a:r>
                    </a:p>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a:t>
                      </a:r>
                      <a:r>
                        <a:rPr lang="ru-RU" sz="1200" dirty="0" err="1" smtClean="0">
                          <a:solidFill>
                            <a:schemeClr val="tx1"/>
                          </a:solidFill>
                          <a:effectLst/>
                          <a:latin typeface="Times New Roman" pitchFamily="18" charset="0"/>
                          <a:cs typeface="Times New Roman" pitchFamily="18" charset="0"/>
                        </a:rPr>
                        <a:t>жас</a:t>
                      </a:r>
                      <a:r>
                        <a:rPr lang="ru-RU" sz="1200" dirty="0" smtClean="0">
                          <a:solidFill>
                            <a:schemeClr val="tx1"/>
                          </a:solidFill>
                          <a:effectLst/>
                          <a:latin typeface="Times New Roman" pitchFamily="18" charset="0"/>
                          <a:cs typeface="Times New Roman" pitchFamily="18" charset="0"/>
                        </a:rPr>
                        <a:t> </a:t>
                      </a:r>
                      <a:r>
                        <a:rPr lang="ru-RU" sz="1200" dirty="0" err="1" smtClean="0">
                          <a:solidFill>
                            <a:schemeClr val="tx1"/>
                          </a:solidFill>
                          <a:effectLst/>
                          <a:latin typeface="Times New Roman" pitchFamily="18" charset="0"/>
                          <a:cs typeface="Times New Roman" pitchFamily="18" charset="0"/>
                        </a:rPr>
                        <a:t>маман</a:t>
                      </a:r>
                      <a:r>
                        <a:rPr lang="ru-RU" sz="1200" baseline="0" dirty="0" smtClean="0">
                          <a:solidFill>
                            <a:schemeClr val="tx1"/>
                          </a:solidFill>
                          <a:effectLst/>
                          <a:latin typeface="Times New Roman" pitchFamily="18" charset="0"/>
                          <a:cs typeface="Times New Roman" pitchFamily="18" charset="0"/>
                        </a:rPr>
                        <a:t>- 15 )</a:t>
                      </a:r>
                      <a:endParaRPr lang="ru-RU" sz="1200" dirty="0">
                        <a:solidFill>
                          <a:schemeClr val="tx1"/>
                        </a:solidFill>
                        <a:effectLst/>
                        <a:latin typeface="Times New Roman" pitchFamily="18" charset="0"/>
                        <a:cs typeface="Times New Roman" pitchFamily="18" charset="0"/>
                      </a:endParaRPr>
                    </a:p>
                  </a:txBody>
                  <a:tcPr marL="68580" marR="68580" marT="0" marB="0"/>
                </a:tc>
                <a:tc>
                  <a:txBody>
                    <a:bodyPr/>
                    <a:lstStyle/>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139,75</a:t>
                      </a:r>
                      <a:endParaRPr lang="ru-RU" sz="1200" dirty="0">
                        <a:solidFill>
                          <a:schemeClr val="tx1"/>
                        </a:solidFill>
                        <a:effectLst/>
                        <a:latin typeface="Times New Roman" pitchFamily="18" charset="0"/>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92,5</a:t>
                      </a:r>
                      <a:endParaRPr lang="ru-RU" sz="1200" dirty="0">
                        <a:solidFill>
                          <a:schemeClr val="tx1"/>
                        </a:solidFill>
                        <a:effectLst/>
                        <a:latin typeface="Times New Roman" pitchFamily="18" charset="0"/>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57</a:t>
                      </a:r>
                    </a:p>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(2 б/к)</a:t>
                      </a:r>
                      <a:endParaRPr lang="ru-RU" sz="1200" dirty="0">
                        <a:solidFill>
                          <a:schemeClr val="tx1"/>
                        </a:solidFill>
                        <a:effectLst/>
                        <a:latin typeface="Times New Roman" pitchFamily="18" charset="0"/>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17-29,8%</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11-19,3%</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1-1,8%</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endParaRPr lang="kk-KZ" sz="1200" dirty="0" smtClean="0">
                        <a:solidFill>
                          <a:schemeClr val="tx1"/>
                        </a:solidFill>
                        <a:effectLst/>
                        <a:latin typeface="Times New Roman" pitchFamily="18" charset="0"/>
                        <a:cs typeface="Times New Roman" pitchFamily="18" charset="0"/>
                      </a:endParaRPr>
                    </a:p>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28-49,1%</a:t>
                      </a:r>
                    </a:p>
                    <a:p>
                      <a:pPr marL="0" marR="0" indent="0" algn="ctr" defTabSz="914400" rtl="0" eaLnBrk="1" fontAlgn="auto" latinLnBrk="0" hangingPunct="1">
                        <a:lnSpc>
                          <a:spcPct val="115000"/>
                        </a:lnSpc>
                        <a:spcBef>
                          <a:spcPts val="0"/>
                        </a:spcBef>
                        <a:spcAft>
                          <a:spcPts val="0"/>
                        </a:spcAft>
                        <a:buClrTx/>
                        <a:buSzTx/>
                        <a:buFontTx/>
                        <a:buNone/>
                        <a:tabLst/>
                        <a:defRPr/>
                      </a:pPr>
                      <a:endParaRPr lang="kk-KZ" sz="1200" baseline="0" dirty="0" smtClean="0">
                        <a:solidFill>
                          <a:schemeClr val="tx1"/>
                        </a:solidFill>
                        <a:effectLst/>
                        <a:latin typeface="Times New Roman" pitchFamily="18" charset="0"/>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50,7%</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extLst>
                  <a:ext uri="{0D108BD9-81ED-4DB2-BD59-A6C34878D82A}">
                    <a16:rowId xmlns:a16="http://schemas.microsoft.com/office/drawing/2014/main" val="10001"/>
                  </a:ext>
                </a:extLst>
              </a:tr>
              <a:tr h="661545">
                <a:tc>
                  <a:txBody>
                    <a:bodyPr/>
                    <a:lstStyle/>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Орта </a:t>
                      </a:r>
                      <a:r>
                        <a:rPr lang="ru-RU" sz="1200" dirty="0" err="1" smtClean="0">
                          <a:solidFill>
                            <a:schemeClr val="tx1"/>
                          </a:solidFill>
                          <a:effectLst/>
                          <a:latin typeface="Times New Roman" pitchFamily="18" charset="0"/>
                          <a:cs typeface="Times New Roman" pitchFamily="18" charset="0"/>
                        </a:rPr>
                        <a:t>буын</a:t>
                      </a:r>
                      <a:r>
                        <a:rPr lang="ru-RU" sz="1200" dirty="0" smtClean="0">
                          <a:solidFill>
                            <a:schemeClr val="tx1"/>
                          </a:solidFill>
                          <a:effectLst/>
                          <a:latin typeface="Times New Roman" pitchFamily="18" charset="0"/>
                          <a:cs typeface="Times New Roman" pitchFamily="18" charset="0"/>
                        </a:rPr>
                        <a:t> мед. қызметкерлері-277 </a:t>
                      </a:r>
                    </a:p>
                    <a:p>
                      <a:pPr algn="ctr">
                        <a:lnSpc>
                          <a:spcPct val="115000"/>
                        </a:lnSpc>
                        <a:spcAft>
                          <a:spcPts val="0"/>
                        </a:spcAft>
                      </a:pPr>
                      <a:r>
                        <a:rPr lang="ru-RU" sz="1200" dirty="0" smtClean="0">
                          <a:solidFill>
                            <a:schemeClr val="tx1"/>
                          </a:solidFill>
                          <a:effectLst/>
                          <a:latin typeface="Times New Roman" pitchFamily="18" charset="0"/>
                          <a:cs typeface="Times New Roman" pitchFamily="18" charset="0"/>
                        </a:rPr>
                        <a:t>(</a:t>
                      </a:r>
                      <a:r>
                        <a:rPr lang="ru-RU" sz="1200" dirty="0" err="1" smtClean="0">
                          <a:solidFill>
                            <a:schemeClr val="tx1"/>
                          </a:solidFill>
                          <a:effectLst/>
                          <a:latin typeface="Times New Roman" pitchFamily="18" charset="0"/>
                          <a:cs typeface="Times New Roman" pitchFamily="18" charset="0"/>
                        </a:rPr>
                        <a:t>жас</a:t>
                      </a:r>
                      <a:r>
                        <a:rPr lang="ru-RU" sz="1200" dirty="0" smtClean="0">
                          <a:solidFill>
                            <a:schemeClr val="tx1"/>
                          </a:solidFill>
                          <a:effectLst/>
                          <a:latin typeface="Times New Roman" pitchFamily="18" charset="0"/>
                          <a:cs typeface="Times New Roman" pitchFamily="18" charset="0"/>
                        </a:rPr>
                        <a:t> маман</a:t>
                      </a:r>
                      <a:r>
                        <a:rPr lang="ru-RU" sz="1200" baseline="0" dirty="0" smtClean="0">
                          <a:solidFill>
                            <a:schemeClr val="tx1"/>
                          </a:solidFill>
                          <a:effectLst/>
                          <a:latin typeface="Times New Roman" pitchFamily="18" charset="0"/>
                          <a:cs typeface="Times New Roman" pitchFamily="18" charset="0"/>
                        </a:rPr>
                        <a:t>-90)</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280,25</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197,75</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277 </a:t>
                      </a:r>
                    </a:p>
                    <a:p>
                      <a:pPr algn="ctr">
                        <a:lnSpc>
                          <a:spcPct val="115000"/>
                        </a:lnSpc>
                        <a:spcAft>
                          <a:spcPts val="0"/>
                        </a:spcAft>
                      </a:pPr>
                      <a:r>
                        <a:rPr lang="kk-KZ" sz="1200" dirty="0" smtClean="0">
                          <a:solidFill>
                            <a:schemeClr val="tx1"/>
                          </a:solidFill>
                          <a:effectLst/>
                          <a:latin typeface="Times New Roman" pitchFamily="18" charset="0"/>
                          <a:ea typeface="Times New Roman"/>
                          <a:cs typeface="Times New Roman" pitchFamily="18" charset="0"/>
                        </a:rPr>
                        <a:t>(50 б/к)</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114-41,2%</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15-5,4%</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dirty="0" smtClean="0">
                          <a:solidFill>
                            <a:schemeClr val="tx1"/>
                          </a:solidFill>
                          <a:effectLst/>
                          <a:latin typeface="Times New Roman" pitchFamily="18" charset="0"/>
                          <a:cs typeface="Times New Roman" pitchFamily="18" charset="0"/>
                        </a:rPr>
                        <a:t> 148-53,4% </a:t>
                      </a:r>
                    </a:p>
                  </a:txBody>
                  <a:tcPr marL="68580" marR="68580" marT="0" marB="0" anchor="ctr"/>
                </a:tc>
                <a:tc>
                  <a:txBody>
                    <a:bodyPr/>
                    <a:lstStyle/>
                    <a:p>
                      <a:pPr algn="ctr">
                        <a:lnSpc>
                          <a:spcPct val="115000"/>
                        </a:lnSpc>
                        <a:spcAft>
                          <a:spcPts val="0"/>
                        </a:spcAft>
                      </a:pPr>
                      <a:r>
                        <a:rPr lang="kk-KZ" sz="1200" baseline="0" dirty="0" smtClean="0">
                          <a:solidFill>
                            <a:schemeClr val="tx1"/>
                          </a:solidFill>
                          <a:effectLst/>
                          <a:latin typeface="Times New Roman" pitchFamily="18" charset="0"/>
                          <a:cs typeface="Times New Roman" pitchFamily="18" charset="0"/>
                        </a:rPr>
                        <a:t>46,6%</a:t>
                      </a:r>
                      <a:endParaRPr lang="kk-KZ" sz="1200" baseline="0" dirty="0" smtClean="0">
                        <a:solidFill>
                          <a:schemeClr val="tx1"/>
                        </a:solidFill>
                        <a:effectLst/>
                        <a:latin typeface="Times New Roman" pitchFamily="18" charset="0"/>
                        <a:ea typeface="Times New Roman"/>
                        <a:cs typeface="Times New Roman" pitchFamily="18" charset="0"/>
                      </a:endParaRPr>
                    </a:p>
                  </a:txBody>
                  <a:tcPr marL="68580" marR="68580" marT="0" marB="0" anchor="ctr"/>
                </a:tc>
                <a:extLst>
                  <a:ext uri="{0D108BD9-81ED-4DB2-BD59-A6C34878D82A}">
                    <a16:rowId xmlns:a16="http://schemas.microsoft.com/office/drawing/2014/main" val="10002"/>
                  </a:ext>
                </a:extLst>
              </a:tr>
              <a:tr h="661545">
                <a:tc>
                  <a:txBody>
                    <a:bodyPr/>
                    <a:lstStyle/>
                    <a:p>
                      <a:pPr algn="ctr">
                        <a:lnSpc>
                          <a:spcPct val="115000"/>
                        </a:lnSpc>
                        <a:spcAft>
                          <a:spcPts val="0"/>
                        </a:spcAft>
                      </a:pPr>
                      <a:r>
                        <a:rPr lang="kk-KZ" sz="1200" dirty="0" smtClean="0">
                          <a:solidFill>
                            <a:schemeClr val="tx1"/>
                          </a:solidFill>
                          <a:effectLst/>
                          <a:latin typeface="Times New Roman" pitchFamily="18" charset="0"/>
                          <a:ea typeface="Times New Roman"/>
                          <a:cs typeface="Times New Roman" pitchFamily="18" charset="0"/>
                        </a:rPr>
                        <a:t>Кіші буын мед. қызметкерлері</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208,0</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124,5</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138 </a:t>
                      </a:r>
                    </a:p>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(5 б/к)</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baseline="0" dirty="0" smtClean="0">
                          <a:solidFill>
                            <a:schemeClr val="tx1"/>
                          </a:solidFill>
                          <a:effectLst/>
                          <a:latin typeface="Times New Roman" pitchFamily="18" charset="0"/>
                          <a:cs typeface="Times New Roman" pitchFamily="18" charset="0"/>
                        </a:rPr>
                        <a:t>-</a:t>
                      </a:r>
                    </a:p>
                  </a:txBody>
                  <a:tcPr marL="68580" marR="68580" marT="0" marB="0" anchor="ctr"/>
                </a:tc>
                <a:tc>
                  <a:txBody>
                    <a:bodyPr/>
                    <a:lstStyle/>
                    <a:p>
                      <a:pPr algn="ctr">
                        <a:lnSpc>
                          <a:spcPct val="115000"/>
                        </a:lnSpc>
                        <a:spcAft>
                          <a:spcPts val="0"/>
                        </a:spcAft>
                      </a:pPr>
                      <a:r>
                        <a:rPr lang="kk-KZ" sz="1200" baseline="0" dirty="0" smtClean="0">
                          <a:solidFill>
                            <a:schemeClr val="tx1"/>
                          </a:solidFill>
                          <a:effectLst/>
                          <a:latin typeface="Times New Roman" pitchFamily="18" charset="0"/>
                          <a:ea typeface="Times New Roman"/>
                          <a:cs typeface="Times New Roman" pitchFamily="18" charset="0"/>
                        </a:rPr>
                        <a:t>-</a:t>
                      </a:r>
                    </a:p>
                  </a:txBody>
                  <a:tcPr marL="68580" marR="68580" marT="0" marB="0" anchor="ctr"/>
                </a:tc>
                <a:extLst>
                  <a:ext uri="{0D108BD9-81ED-4DB2-BD59-A6C34878D82A}">
                    <a16:rowId xmlns:a16="http://schemas.microsoft.com/office/drawing/2014/main" val="10003"/>
                  </a:ext>
                </a:extLst>
              </a:tr>
              <a:tr h="661545">
                <a:tc>
                  <a:txBody>
                    <a:bodyPr/>
                    <a:lstStyle/>
                    <a:p>
                      <a:pPr algn="ctr">
                        <a:lnSpc>
                          <a:spcPct val="115000"/>
                        </a:lnSpc>
                        <a:spcAft>
                          <a:spcPts val="0"/>
                        </a:spcAft>
                      </a:pPr>
                      <a:r>
                        <a:rPr lang="kk-KZ" sz="1200" dirty="0" smtClean="0">
                          <a:solidFill>
                            <a:schemeClr val="tx1"/>
                          </a:solidFill>
                          <a:effectLst/>
                          <a:latin typeface="Times New Roman" pitchFamily="18" charset="0"/>
                          <a:ea typeface="Times New Roman"/>
                          <a:cs typeface="Times New Roman" pitchFamily="18" charset="0"/>
                        </a:rPr>
                        <a:t>Басқалары</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63</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63,0</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200" dirty="0" smtClean="0">
                          <a:solidFill>
                            <a:schemeClr val="tx1"/>
                          </a:solidFill>
                          <a:effectLst/>
                          <a:latin typeface="Times New Roman" pitchFamily="18" charset="0"/>
                          <a:ea typeface="Times New Roman"/>
                          <a:cs typeface="Times New Roman" pitchFamily="18" charset="0"/>
                        </a:rPr>
                        <a:t>51</a:t>
                      </a:r>
                    </a:p>
                    <a:p>
                      <a:pPr marL="0" marR="0" indent="0" algn="ctr" defTabSz="914400" rtl="0" eaLnBrk="1" fontAlgn="auto" latinLnBrk="0" hangingPunct="1">
                        <a:lnSpc>
                          <a:spcPct val="115000"/>
                        </a:lnSpc>
                        <a:spcBef>
                          <a:spcPts val="0"/>
                        </a:spcBef>
                        <a:spcAft>
                          <a:spcPts val="0"/>
                        </a:spcAft>
                        <a:buClrTx/>
                        <a:buSzTx/>
                        <a:buFontTx/>
                        <a:buNone/>
                        <a:tabLst/>
                        <a:defRPr/>
                      </a:pPr>
                      <a:r>
                        <a:rPr lang="ru-RU" sz="1200" dirty="0" smtClean="0">
                          <a:solidFill>
                            <a:schemeClr val="tx1"/>
                          </a:solidFill>
                          <a:effectLst/>
                          <a:latin typeface="Times New Roman" pitchFamily="18" charset="0"/>
                          <a:ea typeface="Times New Roman"/>
                          <a:cs typeface="Times New Roman" pitchFamily="18" charset="0"/>
                        </a:rPr>
                        <a:t>(2 б/к)</a:t>
                      </a:r>
                    </a:p>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 </a:t>
                      </a: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ru-RU" sz="1200" dirty="0" smtClean="0">
                          <a:solidFill>
                            <a:schemeClr val="tx1"/>
                          </a:solidFill>
                          <a:effectLst/>
                          <a:latin typeface="Times New Roman" pitchFamily="18" charset="0"/>
                          <a:ea typeface="Times New Roman"/>
                          <a:cs typeface="Times New Roman" pitchFamily="18" charset="0"/>
                        </a:rPr>
                        <a:t>-</a:t>
                      </a:r>
                      <a:endParaRPr lang="ru-RU" sz="1200" dirty="0">
                        <a:solidFill>
                          <a:schemeClr val="tx1"/>
                        </a:solidFill>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kk-KZ" sz="1200" baseline="0" dirty="0" smtClean="0">
                          <a:solidFill>
                            <a:schemeClr val="tx1"/>
                          </a:solidFill>
                          <a:effectLst/>
                          <a:latin typeface="Times New Roman" pitchFamily="18" charset="0"/>
                          <a:cs typeface="Times New Roman" pitchFamily="18" charset="0"/>
                        </a:rPr>
                        <a:t>-</a:t>
                      </a:r>
                    </a:p>
                  </a:txBody>
                  <a:tcPr marL="68580" marR="68580" marT="0" marB="0" anchor="ctr"/>
                </a:tc>
                <a:tc>
                  <a:txBody>
                    <a:bodyPr/>
                    <a:lstStyle/>
                    <a:p>
                      <a:pPr algn="ctr">
                        <a:lnSpc>
                          <a:spcPct val="115000"/>
                        </a:lnSpc>
                        <a:spcAft>
                          <a:spcPts val="0"/>
                        </a:spcAft>
                      </a:pPr>
                      <a:r>
                        <a:rPr lang="kk-KZ" sz="1200" baseline="0" dirty="0" smtClean="0">
                          <a:solidFill>
                            <a:schemeClr val="tx1"/>
                          </a:solidFill>
                          <a:effectLst/>
                          <a:latin typeface="Times New Roman" pitchFamily="18" charset="0"/>
                          <a:ea typeface="Times New Roman"/>
                          <a:cs typeface="Times New Roman" pitchFamily="18" charset="0"/>
                        </a:rPr>
                        <a:t>-</a:t>
                      </a:r>
                    </a:p>
                  </a:txBody>
                  <a:tcPr marL="68580" marR="68580" marT="0" marB="0" anchor="ct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142976" y="500042"/>
            <a:ext cx="7143800" cy="338554"/>
          </a:xfrm>
          <a:prstGeom prst="rect">
            <a:avLst/>
          </a:prstGeom>
        </p:spPr>
        <p:txBody>
          <a:bodyPr wrap="square">
            <a:spAutoFit/>
          </a:bodyPr>
          <a:lstStyle/>
          <a:p>
            <a:r>
              <a:rPr lang="ru-RU" sz="16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АДАМИ  </a:t>
            </a:r>
            <a:r>
              <a:rPr lang="ru-RU" sz="16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РЕСУРСТАРДЫ </a:t>
            </a:r>
            <a:r>
              <a:rPr lang="ru-RU" sz="16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ДАМЫТУ</a:t>
            </a:r>
            <a:endParaRPr lang="ru-RU" sz="1600" dirty="0"/>
          </a:p>
        </p:txBody>
      </p:sp>
      <p:sp>
        <p:nvSpPr>
          <p:cNvPr id="4" name="Прямоугольник 3"/>
          <p:cNvSpPr/>
          <p:nvPr/>
        </p:nvSpPr>
        <p:spPr>
          <a:xfrm>
            <a:off x="785786" y="857233"/>
            <a:ext cx="7572428" cy="5016758"/>
          </a:xfrm>
          <a:prstGeom prst="rect">
            <a:avLst/>
          </a:prstGeom>
        </p:spPr>
        <p:txBody>
          <a:bodyPr wrap="square">
            <a:spAutoFit/>
          </a:bodyPr>
          <a:lstStyle/>
          <a:p>
            <a:pPr marL="342900" indent="-342900" algn="l"/>
            <a:r>
              <a:rPr lang="ru-RU" sz="1600" dirty="0" smtClean="0">
                <a:latin typeface="Times New Roman" pitchFamily="18" charset="0"/>
                <a:cs typeface="Times New Roman" pitchFamily="18" charset="0"/>
              </a:rPr>
              <a:t> </a:t>
            </a:r>
            <a:endParaRPr lang="ru-RU" sz="1600" dirty="0" smtClean="0"/>
          </a:p>
          <a:p>
            <a:pPr algn="l"/>
            <a:r>
              <a:rPr lang="kk-KZ" sz="1600" b="1" dirty="0" smtClean="0"/>
              <a:t> 2024 </a:t>
            </a:r>
            <a:r>
              <a:rPr lang="kk-KZ" sz="1600" b="1" dirty="0"/>
              <a:t>жылы </a:t>
            </a:r>
            <a:r>
              <a:rPr lang="kk-KZ" sz="1600" b="1" dirty="0" smtClean="0"/>
              <a:t>біліктілік арттыру, </a:t>
            </a:r>
            <a:r>
              <a:rPr lang="kk-KZ" sz="1600" b="1" dirty="0"/>
              <a:t>тәжірибе жинау:</a:t>
            </a:r>
            <a:endParaRPr lang="ru-RU" sz="1600" b="1" dirty="0">
              <a:cs typeface="Times New Roman" pitchFamily="18" charset="0"/>
            </a:endParaRPr>
          </a:p>
          <a:p>
            <a:pPr marL="342900" indent="-342900" algn="l"/>
            <a:endParaRPr lang="ru-RU" sz="1600" b="1" dirty="0" smtClean="0">
              <a:latin typeface="Times New Roman" pitchFamily="18" charset="0"/>
              <a:cs typeface="Times New Roman" pitchFamily="18" charset="0"/>
            </a:endParaRPr>
          </a:p>
          <a:p>
            <a:pPr marL="342900" indent="-342900" algn="just">
              <a:buFont typeface="Arial" pitchFamily="34" charset="0"/>
              <a:buChar char="•"/>
            </a:pPr>
            <a:r>
              <a:rPr lang="ru-RU" sz="1600" dirty="0" smtClean="0">
                <a:latin typeface="Times New Roman" pitchFamily="18" charset="0"/>
                <a:cs typeface="Times New Roman" pitchFamily="18" charset="0"/>
              </a:rPr>
              <a:t>1 анестезиолог</a:t>
            </a:r>
            <a:r>
              <a:rPr lang="kk-KZ"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 реаниматолог </a:t>
            </a:r>
            <a:r>
              <a:rPr lang="ru-RU" sz="1600" dirty="0" err="1" smtClean="0">
                <a:latin typeface="Times New Roman" pitchFamily="18" charset="0"/>
                <a:cs typeface="Times New Roman" pitchFamily="18" charset="0"/>
              </a:rPr>
              <a:t>дәрігер</a:t>
            </a:r>
            <a:r>
              <a:rPr lang="ru-RU" sz="1600" dirty="0" smtClean="0">
                <a:latin typeface="Times New Roman" pitchFamily="18" charset="0"/>
                <a:cs typeface="Times New Roman" pitchFamily="18" charset="0"/>
              </a:rPr>
              <a:t> Алматы </a:t>
            </a:r>
            <a:r>
              <a:rPr lang="ru-RU" sz="1600" dirty="0" err="1" smtClean="0">
                <a:latin typeface="Times New Roman" pitchFamily="18" charset="0"/>
                <a:cs typeface="Times New Roman" pitchFamily="18" charset="0"/>
              </a:rPr>
              <a:t>қаласы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Санат</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білім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беруді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дамытудың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ұлттық</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ғылыми</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орталығында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Халықаралық</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тәжірибені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ескере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отырып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акушерлік</a:t>
            </a:r>
            <a:r>
              <a:rPr lang="ru-RU" sz="1600" dirty="0" smtClean="0">
                <a:latin typeface="Times New Roman" pitchFamily="18" charset="0"/>
                <a:cs typeface="Times New Roman" pitchFamily="18" charset="0"/>
              </a:rPr>
              <a:t> анестезиология </a:t>
            </a:r>
            <a:r>
              <a:rPr lang="ru-RU" sz="1600" dirty="0" err="1" smtClean="0">
                <a:latin typeface="Times New Roman" pitchFamily="18" charset="0"/>
                <a:cs typeface="Times New Roman" pitchFamily="18" charset="0"/>
              </a:rPr>
              <a:t>және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қарқынды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терапияның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өзекті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мәселелері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тақырыбында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біліктілік</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арттырды</a:t>
            </a:r>
            <a:r>
              <a:rPr lang="kk-KZ" sz="1600" dirty="0" smtClean="0">
                <a:latin typeface="Times New Roman" pitchFamily="18" charset="0"/>
                <a:cs typeface="Times New Roman" pitchFamily="18" charset="0"/>
              </a:rPr>
              <a:t>.</a:t>
            </a:r>
          </a:p>
          <a:p>
            <a:pPr marL="342900" indent="-342900" algn="just">
              <a:buFont typeface="Arial" pitchFamily="34" charset="0"/>
              <a:buChar char="•"/>
            </a:pPr>
            <a:r>
              <a:rPr lang="kk-KZ" sz="1600" dirty="0" smtClean="0">
                <a:latin typeface="Times New Roman" pitchFamily="18" charset="0"/>
                <a:cs typeface="Times New Roman" pitchFamily="18" charset="0"/>
              </a:rPr>
              <a:t>Аурухана басшысы – Шымкент қаласы, Оңтүстік Қазақстан медицина академиясында «Денсаулық сақтау менеджменті» тақырыбында сертификациялық курстан өтті.</a:t>
            </a:r>
          </a:p>
          <a:p>
            <a:pPr marL="342900" indent="-342900" algn="just">
              <a:buFont typeface="Arial" pitchFamily="34" charset="0"/>
              <a:buChar char="•"/>
            </a:pPr>
            <a:r>
              <a:rPr lang="kk-KZ" sz="1600" dirty="0" smtClean="0">
                <a:latin typeface="Times New Roman" pitchFamily="18" charset="0"/>
                <a:cs typeface="Times New Roman" pitchFamily="18" charset="0"/>
              </a:rPr>
              <a:t>Аурухана басшысы – испания мемлекеті, барселона қаласында «Рациональное использование лекарственных средств. Учет лекарственных препаратов» тақырыбында тәжірибе алмасудан өтті.</a:t>
            </a:r>
          </a:p>
          <a:p>
            <a:pPr marL="342900" indent="-342900" algn="just">
              <a:buFont typeface="Arial" pitchFamily="34" charset="0"/>
              <a:buChar char="•"/>
            </a:pPr>
            <a:r>
              <a:rPr lang="kk-KZ" sz="1600" dirty="0" smtClean="0">
                <a:latin typeface="Times New Roman" pitchFamily="18" charset="0"/>
                <a:cs typeface="Times New Roman" pitchFamily="18" charset="0"/>
              </a:rPr>
              <a:t>2 дәрігер – Шымкент қаласы, облыстық балалар ауруханасының базасында </a:t>
            </a:r>
            <a:r>
              <a:rPr lang="kk-KZ" sz="1600" dirty="0">
                <a:latin typeface="+mn-lt"/>
              </a:rPr>
              <a:t>«Пациенттерді қолдау және ішкі сараптама қызметі шеңберінде тәуелсіз сараптама комиссиясын ұйымдастыру мәселелері» тақырыбында</a:t>
            </a:r>
            <a:r>
              <a:rPr lang="kk-KZ" sz="1600" dirty="0" smtClean="0">
                <a:latin typeface="Times New Roman" pitchFamily="18" charset="0"/>
                <a:cs typeface="Times New Roman" pitchFamily="18" charset="0"/>
              </a:rPr>
              <a:t> </a:t>
            </a:r>
            <a:r>
              <a:rPr lang="ru-RU" sz="1600" dirty="0" err="1">
                <a:latin typeface="Times New Roman" pitchFamily="18" charset="0"/>
                <a:cs typeface="Times New Roman" pitchFamily="18" charset="0"/>
              </a:rPr>
              <a:t>біліктілік</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арттырды</a:t>
            </a:r>
            <a:r>
              <a:rPr lang="kk-KZ" sz="1600" dirty="0" smtClean="0">
                <a:latin typeface="Times New Roman" pitchFamily="18" charset="0"/>
                <a:cs typeface="Times New Roman" pitchFamily="18" charset="0"/>
              </a:rPr>
              <a:t>.</a:t>
            </a:r>
          </a:p>
          <a:p>
            <a:pPr marL="342900" indent="-342900" algn="just">
              <a:buFont typeface="Arial" pitchFamily="34" charset="0"/>
              <a:buChar char="•"/>
            </a:pPr>
            <a:r>
              <a:rPr lang="kk-KZ" sz="1600" dirty="0" smtClean="0">
                <a:latin typeface="Times New Roman" pitchFamily="18" charset="0"/>
                <a:cs typeface="Times New Roman" pitchFamily="18" charset="0"/>
              </a:rPr>
              <a:t>14 дәрігер – Тәуелсіз сараптама комиссиясының тұрақты сарапшылары курсынан өтті.</a:t>
            </a:r>
            <a:endParaRPr lang="ru-RU" sz="1600" dirty="0" smtClean="0">
              <a:latin typeface="Times New Roman" pitchFamily="18" charset="0"/>
              <a:cs typeface="Times New Roman" pitchFamily="18" charset="0"/>
            </a:endParaRPr>
          </a:p>
          <a:p>
            <a:pPr marL="342900" indent="-342900" algn="l">
              <a:buFont typeface="Arial" pitchFamily="34" charset="0"/>
              <a:buChar char="•"/>
            </a:pPr>
            <a:endParaRPr lang="ru-RU" sz="1600" dirty="0" smtClean="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5888"/>
            <a:ext cx="9036050" cy="360362"/>
          </a:xfrm>
          <a:ln>
            <a:noFill/>
          </a:ln>
        </p:spPr>
        <p:style>
          <a:lnRef idx="2">
            <a:schemeClr val="accent6"/>
          </a:lnRef>
          <a:fillRef idx="1">
            <a:schemeClr val="lt1"/>
          </a:fillRef>
          <a:effectRef idx="0">
            <a:schemeClr val="accent6"/>
          </a:effectRef>
          <a:fontRef idx="minor">
            <a:schemeClr val="dk1"/>
          </a:fontRef>
        </p:style>
        <p:txBody>
          <a:bodyPr rtlCol="0">
            <a:noAutofit/>
          </a:bodyPr>
          <a:lstStyle/>
          <a:p>
            <a:pPr algn="ctr" eaLnBrk="1" fontAlgn="auto" hangingPunct="1">
              <a:spcAft>
                <a:spcPts val="0"/>
              </a:spcAft>
              <a:defRPr/>
            </a:pPr>
            <a:r>
              <a:rPr lang="ru-RU" sz="24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2.0 </a:t>
            </a:r>
            <a:r>
              <a:rPr lang="ru-RU" sz="24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Аурухананың </a:t>
            </a:r>
            <a:r>
              <a:rPr lang="ru-RU" sz="2400" b="1" dirty="0" err="1">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бюджеттік</a:t>
            </a:r>
            <a:r>
              <a:rPr lang="ru-RU" sz="24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r>
              <a:rPr lang="ru-RU" sz="2400" b="1" dirty="0" err="1">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қаражатын пайдалануды</a:t>
            </a:r>
            <a:r>
              <a:rPr lang="ru-RU" sz="24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r>
              <a:rPr lang="ru-RU" sz="2400" b="1" dirty="0" err="1">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талдау</a:t>
            </a:r>
            <a:endParaRPr lang="ru-RU" sz="2400" b="1" dirty="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endParaRPr>
          </a:p>
        </p:txBody>
      </p:sp>
      <p:graphicFrame>
        <p:nvGraphicFramePr>
          <p:cNvPr id="6" name="Объект 5"/>
          <p:cNvGraphicFramePr>
            <a:graphicFrameLocks noGrp="1"/>
          </p:cNvGraphicFramePr>
          <p:nvPr>
            <p:ph idx="1"/>
            <p:extLst>
              <p:ext uri="{D42A27DB-BD31-4B8C-83A1-F6EECF244321}">
                <p14:modId xmlns:p14="http://schemas.microsoft.com/office/powerpoint/2010/main" val="2122124440"/>
              </p:ext>
            </p:extLst>
          </p:nvPr>
        </p:nvGraphicFramePr>
        <p:xfrm>
          <a:off x="571473" y="624920"/>
          <a:ext cx="7864526" cy="5438691"/>
        </p:xfrm>
        <a:graphic>
          <a:graphicData uri="http://schemas.openxmlformats.org/drawingml/2006/table">
            <a:tbl>
              <a:tblPr firstRow="1" bandRow="1">
                <a:tableStyleId>{8799B23B-EC83-4686-B30A-512413B5E67A}</a:tableStyleId>
              </a:tblPr>
              <a:tblGrid>
                <a:gridCol w="1928826">
                  <a:extLst>
                    <a:ext uri="{9D8B030D-6E8A-4147-A177-3AD203B41FA5}">
                      <a16:colId xmlns:a16="http://schemas.microsoft.com/office/drawing/2014/main" val="20000"/>
                    </a:ext>
                  </a:extLst>
                </a:gridCol>
                <a:gridCol w="1063589">
                  <a:extLst>
                    <a:ext uri="{9D8B030D-6E8A-4147-A177-3AD203B41FA5}">
                      <a16:colId xmlns:a16="http://schemas.microsoft.com/office/drawing/2014/main" val="20001"/>
                    </a:ext>
                  </a:extLst>
                </a:gridCol>
                <a:gridCol w="1049960">
                  <a:extLst>
                    <a:ext uri="{9D8B030D-6E8A-4147-A177-3AD203B41FA5}">
                      <a16:colId xmlns:a16="http://schemas.microsoft.com/office/drawing/2014/main" val="20002"/>
                    </a:ext>
                  </a:extLst>
                </a:gridCol>
                <a:gridCol w="1335406">
                  <a:extLst>
                    <a:ext uri="{9D8B030D-6E8A-4147-A177-3AD203B41FA5}">
                      <a16:colId xmlns:a16="http://schemas.microsoft.com/office/drawing/2014/main" val="20003"/>
                    </a:ext>
                  </a:extLst>
                </a:gridCol>
                <a:gridCol w="1335406">
                  <a:extLst>
                    <a:ext uri="{9D8B030D-6E8A-4147-A177-3AD203B41FA5}">
                      <a16:colId xmlns:a16="http://schemas.microsoft.com/office/drawing/2014/main" val="20004"/>
                    </a:ext>
                  </a:extLst>
                </a:gridCol>
                <a:gridCol w="1151339">
                  <a:extLst>
                    <a:ext uri="{9D8B030D-6E8A-4147-A177-3AD203B41FA5}">
                      <a16:colId xmlns:a16="http://schemas.microsoft.com/office/drawing/2014/main" val="20005"/>
                    </a:ext>
                  </a:extLst>
                </a:gridCol>
              </a:tblGrid>
              <a:tr h="925216">
                <a:tc>
                  <a:txBody>
                    <a:bodyPr/>
                    <a:lstStyle/>
                    <a:p>
                      <a:pPr algn="ctr" rtl="0" fontAlgn="ctr"/>
                      <a:r>
                        <a:rPr lang="ru-RU" sz="1400" u="none" strike="noStrike" dirty="0">
                          <a:effectLst/>
                          <a:latin typeface="Times New Roman" pitchFamily="18" charset="0"/>
                          <a:cs typeface="Times New Roman" pitchFamily="18" charset="0"/>
                        </a:rPr>
                        <a:t>Специфика </a:t>
                      </a:r>
                      <a:r>
                        <a:rPr lang="ru-RU" sz="1400" u="none" strike="noStrike" dirty="0" err="1">
                          <a:effectLst/>
                          <a:latin typeface="Times New Roman" pitchFamily="18" charset="0"/>
                          <a:cs typeface="Times New Roman" pitchFamily="18" charset="0"/>
                        </a:rPr>
                        <a:t>бойынша</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u="none" strike="noStrike" dirty="0" smtClean="0">
                          <a:effectLst/>
                          <a:latin typeface="Times New Roman" pitchFamily="18" charset="0"/>
                          <a:cs typeface="Times New Roman" pitchFamily="18" charset="0"/>
                        </a:rPr>
                        <a:t>20</a:t>
                      </a:r>
                      <a:r>
                        <a:rPr lang="en-US" sz="1400" u="none" strike="noStrike" dirty="0" smtClean="0">
                          <a:effectLst/>
                          <a:latin typeface="Times New Roman" pitchFamily="18" charset="0"/>
                          <a:cs typeface="Times New Roman" pitchFamily="18" charset="0"/>
                        </a:rPr>
                        <a:t>2</a:t>
                      </a:r>
                      <a:r>
                        <a:rPr lang="ru-RU" sz="1400" u="none" strike="noStrike" dirty="0" smtClean="0">
                          <a:effectLst/>
                          <a:latin typeface="Times New Roman" pitchFamily="18" charset="0"/>
                          <a:cs typeface="Times New Roman" pitchFamily="18" charset="0"/>
                        </a:rPr>
                        <a:t>2 </a:t>
                      </a:r>
                      <a:r>
                        <a:rPr lang="ru-RU" sz="1400" u="none" strike="noStrike" dirty="0" err="1" smtClean="0">
                          <a:effectLst/>
                          <a:latin typeface="Times New Roman" pitchFamily="18" charset="0"/>
                          <a:cs typeface="Times New Roman" pitchFamily="18" charset="0"/>
                        </a:rPr>
                        <a:t>жыл</a:t>
                      </a:r>
                      <a:r>
                        <a:rPr lang="ru-RU" sz="1400" u="none" strike="noStrike" dirty="0" smtClean="0">
                          <a:effectLst/>
                          <a:latin typeface="Times New Roman" pitchFamily="18" charset="0"/>
                          <a:cs typeface="Times New Roman" pitchFamily="18" charset="0"/>
                        </a:rPr>
                        <a:t> </a:t>
                      </a:r>
                    </a:p>
                    <a:p>
                      <a:pPr algn="ctr" rtl="0" fontAlgn="ctr"/>
                      <a:r>
                        <a:rPr lang="ru-RU" sz="1400" b="1" i="0" u="none" strike="noStrike" dirty="0" err="1" smtClean="0">
                          <a:solidFill>
                            <a:schemeClr val="tx1"/>
                          </a:solidFill>
                          <a:effectLst/>
                          <a:latin typeface="Times New Roman" pitchFamily="18" charset="0"/>
                          <a:cs typeface="Times New Roman" pitchFamily="18" charset="0"/>
                        </a:rPr>
                        <a:t>(мың.тенге</a:t>
                      </a:r>
                      <a:r>
                        <a:rPr lang="ru-RU" sz="1400" b="1" i="0" u="none" strike="noStrike" dirty="0" smtClean="0">
                          <a:solidFill>
                            <a:schemeClr val="tx1"/>
                          </a:solidFill>
                          <a:effectLst/>
                          <a:latin typeface="Times New Roman" pitchFamily="18" charset="0"/>
                          <a:cs typeface="Times New Roman" pitchFamily="18" charset="0"/>
                        </a:rPr>
                        <a:t>)</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u="none" strike="noStrike" dirty="0" smtClean="0">
                          <a:effectLst/>
                          <a:latin typeface="Times New Roman" pitchFamily="18" charset="0"/>
                          <a:cs typeface="Times New Roman" pitchFamily="18" charset="0"/>
                        </a:rPr>
                        <a:t>20</a:t>
                      </a:r>
                      <a:r>
                        <a:rPr lang="en-US" sz="1400" u="none" strike="noStrike" dirty="0" smtClean="0">
                          <a:effectLst/>
                          <a:latin typeface="Times New Roman" pitchFamily="18" charset="0"/>
                          <a:cs typeface="Times New Roman" pitchFamily="18" charset="0"/>
                        </a:rPr>
                        <a:t>2</a:t>
                      </a:r>
                      <a:r>
                        <a:rPr lang="kk-KZ" sz="1400" u="none" strike="noStrike" dirty="0" smtClean="0">
                          <a:effectLst/>
                          <a:latin typeface="Times New Roman" pitchFamily="18" charset="0"/>
                          <a:cs typeface="Times New Roman" pitchFamily="18" charset="0"/>
                        </a:rPr>
                        <a:t>3</a:t>
                      </a: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жыл</a:t>
                      </a:r>
                      <a:r>
                        <a:rPr lang="ru-RU" sz="1400" u="none" strike="noStrike" dirty="0" smtClean="0">
                          <a:effectLst/>
                          <a:latin typeface="Times New Roman" pitchFamily="18" charset="0"/>
                          <a:cs typeface="Times New Roman" pitchFamily="18" charset="0"/>
                        </a:rPr>
                        <a:t> </a:t>
                      </a:r>
                    </a:p>
                    <a:p>
                      <a:pPr algn="ctr" rtl="0" fontAlgn="ctr"/>
                      <a:r>
                        <a:rPr lang="ru-RU" sz="1400" b="1" i="0" u="none" strike="noStrike" dirty="0" err="1" smtClean="0">
                          <a:solidFill>
                            <a:schemeClr val="tx1"/>
                          </a:solidFill>
                          <a:effectLst/>
                          <a:latin typeface="Times New Roman" pitchFamily="18" charset="0"/>
                          <a:cs typeface="Times New Roman" pitchFamily="18" charset="0"/>
                        </a:rPr>
                        <a:t>(мың.тенге</a:t>
                      </a:r>
                      <a:r>
                        <a:rPr lang="ru-RU" sz="1400" b="1" i="0" u="none" strike="noStrike" dirty="0" smtClean="0">
                          <a:solidFill>
                            <a:schemeClr val="tx1"/>
                          </a:solidFill>
                          <a:effectLst/>
                          <a:latin typeface="Times New Roman" pitchFamily="18" charset="0"/>
                          <a:cs typeface="Times New Roman" pitchFamily="18" charset="0"/>
                        </a:rPr>
                        <a:t>)</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u="none" strike="noStrike" dirty="0" smtClean="0">
                          <a:effectLst/>
                          <a:latin typeface="Times New Roman" pitchFamily="18" charset="0"/>
                          <a:cs typeface="Times New Roman" pitchFamily="18" charset="0"/>
                        </a:rPr>
                        <a:t>20</a:t>
                      </a:r>
                      <a:r>
                        <a:rPr lang="en-US" sz="1400" u="none" strike="noStrike" dirty="0" smtClean="0">
                          <a:effectLst/>
                          <a:latin typeface="Times New Roman" pitchFamily="18" charset="0"/>
                          <a:cs typeface="Times New Roman" pitchFamily="18" charset="0"/>
                        </a:rPr>
                        <a:t>2</a:t>
                      </a:r>
                      <a:r>
                        <a:rPr lang="ru-RU" sz="1400" u="none" strike="noStrike" dirty="0" smtClean="0">
                          <a:effectLst/>
                          <a:latin typeface="Times New Roman" pitchFamily="18" charset="0"/>
                          <a:cs typeface="Times New Roman" pitchFamily="18" charset="0"/>
                        </a:rPr>
                        <a:t>4</a:t>
                      </a:r>
                      <a:endParaRPr lang="kk-KZ" sz="1400" u="none" strike="noStrike" dirty="0" smtClean="0">
                        <a:effectLst/>
                        <a:latin typeface="Times New Roman" pitchFamily="18" charset="0"/>
                        <a:cs typeface="Times New Roman" pitchFamily="18" charset="0"/>
                      </a:endParaRPr>
                    </a:p>
                    <a:p>
                      <a:pPr algn="ctr" rtl="0" fontAlgn="ct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жыл</a:t>
                      </a:r>
                      <a:r>
                        <a:rPr lang="ru-RU" sz="1400" u="none" strike="noStrike" dirty="0" smtClean="0">
                          <a:effectLst/>
                          <a:latin typeface="Times New Roman" pitchFamily="18" charset="0"/>
                          <a:cs typeface="Times New Roman" pitchFamily="18" charset="0"/>
                        </a:rPr>
                        <a:t> </a:t>
                      </a:r>
                    </a:p>
                    <a:p>
                      <a:pPr algn="ctr" rtl="0" fontAlgn="ctr"/>
                      <a:r>
                        <a:rPr lang="ru-RU" sz="1400" b="1" i="0" u="none" strike="noStrike" dirty="0" err="1" smtClean="0">
                          <a:solidFill>
                            <a:schemeClr val="tx1"/>
                          </a:solidFill>
                          <a:effectLst/>
                          <a:latin typeface="Times New Roman" pitchFamily="18" charset="0"/>
                          <a:cs typeface="Times New Roman" pitchFamily="18" charset="0"/>
                        </a:rPr>
                        <a:t>(мың.тенге</a:t>
                      </a:r>
                      <a:r>
                        <a:rPr lang="ru-RU" sz="1400" b="1" i="0" u="none" strike="noStrike" dirty="0" smtClean="0">
                          <a:solidFill>
                            <a:schemeClr val="tx1"/>
                          </a:solidFill>
                          <a:effectLst/>
                          <a:latin typeface="Times New Roman" pitchFamily="18" charset="0"/>
                          <a:cs typeface="Times New Roman" pitchFamily="18" charset="0"/>
                        </a:rPr>
                        <a:t>)</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u="none" strike="noStrike" dirty="0" smtClean="0">
                          <a:effectLst/>
                          <a:latin typeface="Times New Roman" pitchFamily="18" charset="0"/>
                          <a:cs typeface="Times New Roman" pitchFamily="18" charset="0"/>
                        </a:rPr>
                        <a:t>2024</a:t>
                      </a:r>
                    </a:p>
                    <a:p>
                      <a:pPr algn="ctr" rtl="0" fontAlgn="ct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жылғы қаржыландырудың жалпы</a:t>
                      </a:r>
                      <a:r>
                        <a:rPr lang="ru-RU" sz="1400" u="none" strike="noStrike" baseline="0" dirty="0" smtClean="0">
                          <a:effectLst/>
                          <a:latin typeface="Times New Roman" pitchFamily="18" charset="0"/>
                          <a:cs typeface="Times New Roman" pitchFamily="18" charset="0"/>
                        </a:rPr>
                        <a:t> </a:t>
                      </a:r>
                      <a:r>
                        <a:rPr lang="ru-RU" sz="1400" u="none" strike="noStrike" baseline="0" dirty="0" err="1" smtClean="0">
                          <a:effectLst/>
                          <a:latin typeface="Times New Roman" pitchFamily="18" charset="0"/>
                          <a:cs typeface="Times New Roman" pitchFamily="18" charset="0"/>
                        </a:rPr>
                        <a:t>санынан</a:t>
                      </a:r>
                      <a:r>
                        <a:rPr lang="ru-RU" sz="1400" u="none" strike="noStrike" baseline="0" dirty="0" smtClean="0">
                          <a:effectLst/>
                          <a:latin typeface="Times New Roman" pitchFamily="18" charset="0"/>
                          <a:cs typeface="Times New Roman" pitchFamily="18" charset="0"/>
                        </a:rPr>
                        <a:t> </a:t>
                      </a:r>
                      <a:r>
                        <a:rPr lang="ru-RU" sz="1400" u="none" strike="noStrike" baseline="0" dirty="0" err="1" smtClean="0">
                          <a:effectLst/>
                          <a:latin typeface="Times New Roman" pitchFamily="18" charset="0"/>
                          <a:cs typeface="Times New Roman" pitchFamily="18" charset="0"/>
                        </a:rPr>
                        <a:t>пайызы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u="none" strike="noStrike" dirty="0" err="1" smtClean="0">
                          <a:effectLst/>
                          <a:latin typeface="Times New Roman" pitchFamily="18" charset="0"/>
                          <a:cs typeface="Times New Roman" pitchFamily="18" charset="0"/>
                        </a:rPr>
                        <a:t>Шығындар құрылымы бойынша</a:t>
                      </a:r>
                      <a:r>
                        <a:rPr lang="ru-RU" sz="1400" u="none" strike="noStrike" dirty="0" smtClean="0">
                          <a:effectLst/>
                          <a:latin typeface="Times New Roman" pitchFamily="18" charset="0"/>
                          <a:cs typeface="Times New Roman" pitchFamily="18" charset="0"/>
                        </a:rPr>
                        <a:t> </a:t>
                      </a:r>
                      <a:r>
                        <a:rPr lang="ru-RU" sz="1400" u="none" strike="noStrike" dirty="0" err="1" smtClean="0">
                          <a:effectLst/>
                          <a:latin typeface="Times New Roman" pitchFamily="18" charset="0"/>
                          <a:cs typeface="Times New Roman" pitchFamily="18" charset="0"/>
                        </a:rPr>
                        <a:t>шығын шегі</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0"/>
                  </a:ext>
                </a:extLst>
              </a:tr>
              <a:tr h="523433">
                <a:tc>
                  <a:txBody>
                    <a:bodyPr/>
                    <a:lstStyle/>
                    <a:p>
                      <a:pPr algn="l" rtl="0" fontAlgn="ctr"/>
                      <a:r>
                        <a:rPr lang="kk-KZ" sz="1400" u="none" strike="noStrike" dirty="0">
                          <a:effectLst/>
                          <a:latin typeface="Times New Roman" pitchFamily="18" charset="0"/>
                          <a:cs typeface="Times New Roman" pitchFamily="18" charset="0"/>
                        </a:rPr>
                        <a:t>Еңбекақы</a:t>
                      </a:r>
                      <a:r>
                        <a:rPr lang="ru-RU" sz="1400" u="none" strike="noStrike" dirty="0">
                          <a:effectLst/>
                          <a:latin typeface="Times New Roman" pitchFamily="18" charset="0"/>
                          <a:cs typeface="Times New Roman" pitchFamily="18" charset="0"/>
                        </a:rPr>
                        <a:t>, </a:t>
                      </a:r>
                      <a:r>
                        <a:rPr lang="ru-RU" sz="1400" u="none" strike="noStrike" dirty="0" err="1">
                          <a:effectLst/>
                          <a:latin typeface="Times New Roman" pitchFamily="18" charset="0"/>
                          <a:cs typeface="Times New Roman" pitchFamily="18" charset="0"/>
                        </a:rPr>
                        <a:t>салық және</a:t>
                      </a:r>
                      <a:r>
                        <a:rPr lang="ru-RU" sz="1400" u="none" strike="noStrike" baseline="0" dirty="0" err="1">
                          <a:effectLst/>
                          <a:latin typeface="Times New Roman" pitchFamily="18" charset="0"/>
                          <a:cs typeface="Times New Roman" pitchFamily="18" charset="0"/>
                        </a:rPr>
                        <a:t> басқа төлемдер</a:t>
                      </a:r>
                      <a:r>
                        <a:rPr lang="ru-RU" sz="1400" u="none" strike="noStrike" baseline="0" dirty="0">
                          <a:effectLst/>
                          <a:latin typeface="Times New Roman" pitchFamily="18" charset="0"/>
                          <a:cs typeface="Times New Roman" pitchFamily="18" charset="0"/>
                        </a:rPr>
                        <a:t>  </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kumimoji="0" lang="kk-KZ" sz="1400" b="0" i="0" u="none" strike="noStrike" kern="1200" dirty="0" smtClean="0">
                          <a:solidFill>
                            <a:schemeClr val="tx1"/>
                          </a:solidFill>
                          <a:latin typeface="Times New Roman" pitchFamily="18" charset="0"/>
                          <a:ea typeface="+mn-ea"/>
                          <a:cs typeface="Times New Roman" pitchFamily="18" charset="0"/>
                        </a:rPr>
                        <a:t>1 167</a:t>
                      </a:r>
                      <a:r>
                        <a:rPr kumimoji="0" lang="kk-KZ" sz="1400" b="0" i="0" u="none" strike="noStrike" kern="1200" baseline="0" dirty="0" smtClean="0">
                          <a:solidFill>
                            <a:schemeClr val="tx1"/>
                          </a:solidFill>
                          <a:latin typeface="Times New Roman" pitchFamily="18" charset="0"/>
                          <a:ea typeface="+mn-ea"/>
                          <a:cs typeface="Times New Roman" pitchFamily="18" charset="0"/>
                        </a:rPr>
                        <a:t> 292</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kumimoji="0" lang="ru-RU" sz="1400" b="0" i="0" u="none" strike="noStrike" kern="1200" dirty="0" smtClean="0">
                          <a:solidFill>
                            <a:schemeClr val="tx1"/>
                          </a:solidFill>
                          <a:latin typeface="Times New Roman" pitchFamily="18" charset="0"/>
                          <a:ea typeface="+mn-ea"/>
                          <a:cs typeface="Times New Roman" pitchFamily="18" charset="0"/>
                        </a:rPr>
                        <a:t>1</a:t>
                      </a:r>
                      <a:r>
                        <a:rPr kumimoji="0" lang="ru-RU" sz="1400" b="0" i="0" u="none" strike="noStrike" kern="1200" baseline="0" dirty="0" smtClean="0">
                          <a:solidFill>
                            <a:schemeClr val="tx1"/>
                          </a:solidFill>
                          <a:latin typeface="Times New Roman" pitchFamily="18" charset="0"/>
                          <a:ea typeface="+mn-ea"/>
                          <a:cs typeface="Times New Roman" pitchFamily="18" charset="0"/>
                        </a:rPr>
                        <a:t> 636 065,9</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kumimoji="0" lang="ru-RU" sz="1400" b="0" i="0" u="none" strike="noStrike" kern="1200" dirty="0" smtClean="0">
                          <a:solidFill>
                            <a:schemeClr val="tx1"/>
                          </a:solidFill>
                          <a:latin typeface="Times New Roman" pitchFamily="18" charset="0"/>
                          <a:ea typeface="+mn-ea"/>
                          <a:cs typeface="Times New Roman" pitchFamily="18" charset="0"/>
                        </a:rPr>
                        <a:t>1</a:t>
                      </a:r>
                      <a:r>
                        <a:rPr kumimoji="0" lang="ru-RU" sz="1400" b="0" i="0" u="none" strike="noStrike" kern="1200" baseline="0" dirty="0" smtClean="0">
                          <a:solidFill>
                            <a:schemeClr val="tx1"/>
                          </a:solidFill>
                          <a:latin typeface="Times New Roman" pitchFamily="18" charset="0"/>
                          <a:ea typeface="+mn-ea"/>
                          <a:cs typeface="Times New Roman" pitchFamily="18" charset="0"/>
                        </a:rPr>
                        <a:t> 719 598</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latin typeface="Times New Roman" pitchFamily="18" charset="0"/>
                          <a:cs typeface="Times New Roman" pitchFamily="18" charset="0"/>
                        </a:rPr>
                        <a:t>63,2%</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latin typeface="Times New Roman" pitchFamily="18" charset="0"/>
                          <a:cs typeface="Times New Roman" pitchFamily="18" charset="0"/>
                        </a:rPr>
                        <a:t>60%-65%</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1"/>
                  </a:ext>
                </a:extLst>
              </a:tr>
              <a:tr h="468554">
                <a:tc>
                  <a:txBody>
                    <a:bodyPr/>
                    <a:lstStyle/>
                    <a:p>
                      <a:pPr algn="l" rtl="0" fontAlgn="ctr"/>
                      <a:r>
                        <a:rPr lang="ru-RU" sz="1400" u="none" strike="noStrike" dirty="0" err="1">
                          <a:effectLst/>
                          <a:latin typeface="Times New Roman" pitchFamily="18" charset="0"/>
                          <a:cs typeface="Times New Roman" pitchFamily="18" charset="0"/>
                        </a:rPr>
                        <a:t>Азық-түлік сатып</a:t>
                      </a:r>
                      <a:r>
                        <a:rPr lang="ru-RU" sz="1400" u="none" strike="noStrike" dirty="0">
                          <a:effectLst/>
                          <a:latin typeface="Times New Roman" pitchFamily="18" charset="0"/>
                          <a:cs typeface="Times New Roman" pitchFamily="18" charset="0"/>
                        </a:rPr>
                        <a:t> </a:t>
                      </a:r>
                      <a:r>
                        <a:rPr lang="ru-RU" sz="1400" u="none" strike="noStrike" dirty="0" err="1">
                          <a:effectLst/>
                          <a:latin typeface="Times New Roman" pitchFamily="18" charset="0"/>
                          <a:cs typeface="Times New Roman" pitchFamily="18" charset="0"/>
                        </a:rPr>
                        <a:t>алу</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smtClean="0">
                          <a:solidFill>
                            <a:schemeClr val="tx1"/>
                          </a:solidFill>
                          <a:latin typeface="Times New Roman" pitchFamily="18" charset="0"/>
                          <a:ea typeface="+mn-ea"/>
                          <a:cs typeface="Times New Roman" pitchFamily="18" charset="0"/>
                        </a:rPr>
                        <a:t>50 000</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70 301,6</a:t>
                      </a: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70</a:t>
                      </a:r>
                      <a:r>
                        <a:rPr kumimoji="0" lang="ru-RU" sz="1400" b="0" i="0" u="none" strike="noStrike" kern="1200" baseline="0" dirty="0" smtClean="0">
                          <a:solidFill>
                            <a:schemeClr val="tx1"/>
                          </a:solidFill>
                          <a:latin typeface="Times New Roman" pitchFamily="18" charset="0"/>
                          <a:ea typeface="+mn-ea"/>
                          <a:cs typeface="Times New Roman" pitchFamily="18" charset="0"/>
                        </a:rPr>
                        <a:t> 248</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2,6%</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1%-5%</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2"/>
                  </a:ext>
                </a:extLst>
              </a:tr>
              <a:tr h="733343">
                <a:tc>
                  <a:txBody>
                    <a:bodyPr/>
                    <a:lstStyle/>
                    <a:p>
                      <a:pPr algn="l" rtl="0" fontAlgn="ctr"/>
                      <a:r>
                        <a:rPr lang="kk-KZ" sz="1400" dirty="0"/>
                        <a:t>Дәрілік заттарды және басқа медициналық құралдарды сатып алу</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smtClean="0">
                          <a:solidFill>
                            <a:schemeClr val="tx1"/>
                          </a:solidFill>
                          <a:latin typeface="Times New Roman" pitchFamily="18" charset="0"/>
                          <a:ea typeface="+mn-ea"/>
                          <a:cs typeface="Times New Roman" pitchFamily="18" charset="0"/>
                        </a:rPr>
                        <a:t>115 291</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110 458,6</a:t>
                      </a: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551</a:t>
                      </a:r>
                      <a:r>
                        <a:rPr kumimoji="0" lang="ru-RU" sz="1400" b="0" i="0" u="none" strike="noStrike" kern="1200" baseline="0" dirty="0" smtClean="0">
                          <a:solidFill>
                            <a:schemeClr val="tx1"/>
                          </a:solidFill>
                          <a:latin typeface="Times New Roman" pitchFamily="18" charset="0"/>
                          <a:ea typeface="+mn-ea"/>
                          <a:cs typeface="Times New Roman" pitchFamily="18" charset="0"/>
                        </a:rPr>
                        <a:t> 272</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22,16%</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25%-45%</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3"/>
                  </a:ext>
                </a:extLst>
              </a:tr>
              <a:tr h="477371">
                <a:tc>
                  <a:txBody>
                    <a:bodyPr/>
                    <a:lstStyle/>
                    <a:p>
                      <a:pPr algn="l" rtl="0" fontAlgn="ctr"/>
                      <a:r>
                        <a:rPr lang="kk-KZ" sz="1400" dirty="0"/>
                        <a:t>Басқа тауарлар мен жанар-жағармай материалдарын сатып алу</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smtClean="0">
                          <a:solidFill>
                            <a:schemeClr val="tx1"/>
                          </a:solidFill>
                          <a:latin typeface="Times New Roman" pitchFamily="18" charset="0"/>
                          <a:ea typeface="+mn-ea"/>
                          <a:cs typeface="Times New Roman" pitchFamily="18" charset="0"/>
                        </a:rPr>
                        <a:t>40 071</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44 260,7</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67</a:t>
                      </a:r>
                      <a:r>
                        <a:rPr kumimoji="0" lang="ru-RU" sz="1400" b="0" i="0" u="none" strike="noStrike" kern="1200" baseline="0" dirty="0" smtClean="0">
                          <a:solidFill>
                            <a:schemeClr val="tx1"/>
                          </a:solidFill>
                          <a:latin typeface="Times New Roman" pitchFamily="18" charset="0"/>
                          <a:ea typeface="+mn-ea"/>
                          <a:cs typeface="Times New Roman" pitchFamily="18" charset="0"/>
                        </a:rPr>
                        <a:t> 245</a:t>
                      </a:r>
                      <a:endParaRPr kumimoji="0" lang="ru-RU" sz="1400" b="0" i="0" u="none" strike="noStrike"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lang="kk-KZ" sz="1400" b="0" i="0" u="none" strike="noStrike" dirty="0" smtClean="0">
                          <a:solidFill>
                            <a:schemeClr val="tx1"/>
                          </a:solidFill>
                          <a:effectLst/>
                          <a:latin typeface="Times New Roman" pitchFamily="18" charset="0"/>
                          <a:cs typeface="Times New Roman" pitchFamily="18" charset="0"/>
                        </a:rPr>
                        <a:t>2,5</a:t>
                      </a:r>
                      <a:r>
                        <a:rPr lang="ru-RU" sz="1400" b="0" i="0" u="none" strike="noStrike" dirty="0" smtClean="0">
                          <a:solidFill>
                            <a:schemeClr val="tx1"/>
                          </a:solidFill>
                          <a:effectLst/>
                          <a:latin typeface="Times New Roman" pitchFamily="18" charset="0"/>
                          <a:cs typeface="Times New Roman" pitchFamily="18" charset="0"/>
                        </a:rPr>
                        <a:t>%</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1%-5%</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4"/>
                  </a:ext>
                </a:extLst>
              </a:tr>
              <a:tr h="357190">
                <a:tc>
                  <a:txBody>
                    <a:bodyPr/>
                    <a:lstStyle/>
                    <a:p>
                      <a:pPr algn="l" rtl="0" fontAlgn="ctr"/>
                      <a:r>
                        <a:rPr lang="ru-RU" sz="1400" u="none" strike="noStrike" dirty="0" err="1">
                          <a:effectLst/>
                          <a:latin typeface="Times New Roman" pitchFamily="18" charset="0"/>
                          <a:cs typeface="Times New Roman" pitchFamily="18" charset="0"/>
                        </a:rPr>
                        <a:t>Коммуналдық</a:t>
                      </a:r>
                      <a:r>
                        <a:rPr lang="ru-RU" sz="1400" u="none" strike="noStrike" baseline="0" dirty="0">
                          <a:effectLst/>
                          <a:latin typeface="Times New Roman" pitchFamily="18" charset="0"/>
                          <a:cs typeface="Times New Roman" pitchFamily="18" charset="0"/>
                        </a:rPr>
                        <a:t> </a:t>
                      </a:r>
                      <a:r>
                        <a:rPr lang="ru-RU" sz="1400" u="none" strike="noStrike" baseline="0" dirty="0" err="1">
                          <a:effectLst/>
                          <a:latin typeface="Times New Roman" pitchFamily="18" charset="0"/>
                          <a:cs typeface="Times New Roman" pitchFamily="18" charset="0"/>
                        </a:rPr>
                        <a:t>қызмет</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smtClean="0">
                          <a:solidFill>
                            <a:schemeClr val="tx1"/>
                          </a:solidFill>
                          <a:latin typeface="Times New Roman" pitchFamily="18" charset="0"/>
                          <a:ea typeface="+mn-ea"/>
                          <a:cs typeface="Times New Roman" pitchFamily="18" charset="0"/>
                        </a:rPr>
                        <a:t>70 979</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64 096,2</a:t>
                      </a: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81</a:t>
                      </a:r>
                      <a:r>
                        <a:rPr kumimoji="0" lang="ru-RU" sz="1400" b="0" i="0" u="none" strike="noStrike" kern="1200" baseline="0" dirty="0" smtClean="0">
                          <a:solidFill>
                            <a:schemeClr val="tx1"/>
                          </a:solidFill>
                          <a:latin typeface="Times New Roman" pitchFamily="18" charset="0"/>
                          <a:ea typeface="+mn-ea"/>
                          <a:cs typeface="Times New Roman" pitchFamily="18" charset="0"/>
                        </a:rPr>
                        <a:t> 540,0</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3,0%</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effectLst/>
                          <a:latin typeface="Times New Roman" pitchFamily="18" charset="0"/>
                          <a:cs typeface="Times New Roman" pitchFamily="18" charset="0"/>
                        </a:rPr>
                        <a:t>5%-10%</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5"/>
                  </a:ext>
                </a:extLst>
              </a:tr>
              <a:tr h="680088">
                <a:tc>
                  <a:txBody>
                    <a:bodyPr/>
                    <a:lstStyle/>
                    <a:p>
                      <a:pPr algn="l" rtl="0" fontAlgn="ctr"/>
                      <a:endParaRPr lang="kk-KZ" sz="1400" dirty="0" smtClean="0"/>
                    </a:p>
                    <a:p>
                      <a:pPr algn="l" rtl="0" fontAlgn="ctr"/>
                      <a:r>
                        <a:rPr lang="kk-KZ" sz="1400" dirty="0" smtClean="0"/>
                        <a:t>Басқа </a:t>
                      </a:r>
                      <a:r>
                        <a:rPr lang="kk-KZ" sz="1400" dirty="0"/>
                        <a:t>қызметтер мен жұмыстар</a:t>
                      </a:r>
                      <a:endParaRPr lang="ru-RU" sz="1400" b="0"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algn="ctr" rtl="0" eaLnBrk="1" fontAlgn="ctr" latinLnBrk="0" hangingPunct="1"/>
                      <a:r>
                        <a:rPr kumimoji="0" lang="kk-KZ" sz="1400" b="0" i="0" u="none" strike="noStrike" kern="1200" dirty="0" smtClean="0">
                          <a:solidFill>
                            <a:schemeClr val="tx1"/>
                          </a:solidFill>
                          <a:latin typeface="Times New Roman" pitchFamily="18" charset="0"/>
                          <a:ea typeface="+mn-ea"/>
                          <a:cs typeface="Times New Roman" pitchFamily="18" charset="0"/>
                        </a:rPr>
                        <a:t>105 608</a:t>
                      </a:r>
                      <a:endParaRPr kumimoji="0" lang="ru-RU" sz="1400" b="0"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algn="ctr" rtl="0" eaLnBrk="1" fontAlgn="ctr" latinLnBrk="0" hangingPunct="1"/>
                      <a:r>
                        <a:rPr kumimoji="0" lang="ru-RU" sz="1400" b="0" i="0" u="none" strike="noStrike" kern="1200" dirty="0" smtClean="0">
                          <a:solidFill>
                            <a:schemeClr val="tx1"/>
                          </a:solidFill>
                          <a:latin typeface="Times New Roman" pitchFamily="18" charset="0"/>
                          <a:ea typeface="+mn-ea"/>
                          <a:cs typeface="Times New Roman" pitchFamily="18" charset="0"/>
                        </a:rPr>
                        <a:t>179</a:t>
                      </a:r>
                      <a:r>
                        <a:rPr kumimoji="0" lang="ru-RU" sz="1400" b="0" i="0" u="none" strike="noStrike" kern="1200" baseline="0" dirty="0" smtClean="0">
                          <a:solidFill>
                            <a:schemeClr val="tx1"/>
                          </a:solidFill>
                          <a:latin typeface="Times New Roman" pitchFamily="18" charset="0"/>
                          <a:ea typeface="+mn-ea"/>
                          <a:cs typeface="Times New Roman" pitchFamily="18" charset="0"/>
                        </a:rPr>
                        <a:t> 645,7</a:t>
                      </a:r>
                    </a:p>
                  </a:txBody>
                  <a:tcPr marL="9525" marR="9525" marT="9525" marB="0" anchor="ctr"/>
                </a:tc>
                <a:tc>
                  <a:txBody>
                    <a:bodyPr/>
                    <a:lstStyle/>
                    <a:p>
                      <a:pPr marL="0" algn="ctr" rtl="0" eaLnBrk="1" fontAlgn="ctr" latinLnBrk="0" hangingPunct="1"/>
                      <a:r>
                        <a:rPr kumimoji="0" lang="ru-RU" sz="1400" b="0" i="0" u="none" strike="noStrike" kern="1200" baseline="0" dirty="0" smtClean="0">
                          <a:solidFill>
                            <a:schemeClr val="tx1"/>
                          </a:solidFill>
                          <a:latin typeface="Times New Roman" pitchFamily="18" charset="0"/>
                          <a:ea typeface="+mn-ea"/>
                          <a:cs typeface="Times New Roman" pitchFamily="18" charset="0"/>
                        </a:rPr>
                        <a:t>173 571</a:t>
                      </a:r>
                    </a:p>
                  </a:txBody>
                  <a:tcPr marL="9525" marR="9525" marT="9525" marB="0" anchor="ctr"/>
                </a:tc>
                <a:tc>
                  <a:txBody>
                    <a:bodyPr/>
                    <a:lstStyle/>
                    <a:p>
                      <a:pPr algn="ctr" rtl="0" fontAlgn="ctr"/>
                      <a:r>
                        <a:rPr lang="ru-RU" sz="1400" b="0" i="0" u="none" strike="noStrike" dirty="0" smtClean="0">
                          <a:solidFill>
                            <a:schemeClr val="tx1"/>
                          </a:solidFill>
                          <a:latin typeface="Times New Roman" pitchFamily="18" charset="0"/>
                          <a:cs typeface="Times New Roman" pitchFamily="18" charset="0"/>
                        </a:rPr>
                        <a:t>6,1%</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ctr" rtl="0" fontAlgn="ctr"/>
                      <a:r>
                        <a:rPr lang="ru-RU" sz="1400" b="0" i="0" u="none" strike="noStrike" dirty="0" smtClean="0">
                          <a:solidFill>
                            <a:schemeClr val="tx1"/>
                          </a:solidFill>
                          <a:latin typeface="Times New Roman" pitchFamily="18" charset="0"/>
                          <a:cs typeface="Times New Roman" pitchFamily="18" charset="0"/>
                        </a:rPr>
                        <a:t>5%-15%</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6"/>
                  </a:ext>
                </a:extLst>
              </a:tr>
              <a:tr h="523433">
                <a:tc>
                  <a:txBody>
                    <a:bodyPr/>
                    <a:lstStyle/>
                    <a:p>
                      <a:pPr algn="ctr" rtl="0" fontAlgn="ctr"/>
                      <a:r>
                        <a:rPr lang="ru-RU" sz="1400" b="1" u="none" strike="noStrike" dirty="0" err="1">
                          <a:effectLst/>
                          <a:latin typeface="Times New Roman" pitchFamily="18" charset="0"/>
                          <a:cs typeface="Times New Roman" pitchFamily="18" charset="0"/>
                        </a:rPr>
                        <a:t>Барлығы</a:t>
                      </a:r>
                      <a:r>
                        <a:rPr lang="ru-RU" sz="1400" b="1" u="none" strike="noStrike" dirty="0">
                          <a:effectLst/>
                          <a:latin typeface="Times New Roman" pitchFamily="18" charset="0"/>
                          <a:cs typeface="Times New Roman" pitchFamily="18" charset="0"/>
                        </a:rPr>
                        <a:t> </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kk-KZ" sz="1400" b="1" i="0" u="none" strike="noStrike" kern="1200" dirty="0" smtClean="0">
                          <a:solidFill>
                            <a:schemeClr val="tx1"/>
                          </a:solidFill>
                          <a:latin typeface="Times New Roman" pitchFamily="18" charset="0"/>
                          <a:ea typeface="+mn-ea"/>
                          <a:cs typeface="Times New Roman" pitchFamily="18" charset="0"/>
                        </a:rPr>
                        <a:t>1 567 632</a:t>
                      </a:r>
                      <a:endParaRPr kumimoji="0" lang="en-US" sz="1400" b="1"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ru-RU" sz="1400" b="1" i="0" u="none" strike="noStrike" kern="1200" baseline="0" dirty="0" smtClean="0">
                          <a:solidFill>
                            <a:schemeClr val="tx1"/>
                          </a:solidFill>
                          <a:latin typeface="Times New Roman" pitchFamily="18" charset="0"/>
                          <a:ea typeface="+mn-ea"/>
                          <a:cs typeface="Times New Roman" pitchFamily="18" charset="0"/>
                        </a:rPr>
                        <a:t>2 </a:t>
                      </a:r>
                      <a:r>
                        <a:rPr kumimoji="0" lang="ru-RU" sz="1400" b="1" i="0" u="none" strike="noStrike" kern="1200" dirty="0" smtClean="0">
                          <a:solidFill>
                            <a:schemeClr val="tx1"/>
                          </a:solidFill>
                          <a:latin typeface="Times New Roman" pitchFamily="18" charset="0"/>
                          <a:ea typeface="+mn-ea"/>
                          <a:cs typeface="Times New Roman" pitchFamily="18" charset="0"/>
                        </a:rPr>
                        <a:t>111 081,9</a:t>
                      </a:r>
                      <a:endParaRPr kumimoji="0" lang="en-US" sz="1400" b="1"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ru-RU" sz="1400" b="1" i="0" u="none" strike="noStrike" kern="1200" dirty="0" smtClean="0">
                          <a:solidFill>
                            <a:schemeClr val="tx1"/>
                          </a:solidFill>
                          <a:latin typeface="Times New Roman" pitchFamily="18" charset="0"/>
                          <a:ea typeface="+mn-ea"/>
                          <a:cs typeface="Times New Roman" pitchFamily="18" charset="0"/>
                        </a:rPr>
                        <a:t>2</a:t>
                      </a:r>
                      <a:r>
                        <a:rPr kumimoji="0" lang="ru-RU" sz="1400" b="1" i="0" u="none" strike="noStrike" kern="1200" baseline="0" dirty="0" smtClean="0">
                          <a:solidFill>
                            <a:schemeClr val="tx1"/>
                          </a:solidFill>
                          <a:latin typeface="Times New Roman" pitchFamily="18" charset="0"/>
                          <a:ea typeface="+mn-ea"/>
                          <a:cs typeface="Times New Roman" pitchFamily="18" charset="0"/>
                        </a:rPr>
                        <a:t> 663 474</a:t>
                      </a:r>
                      <a:endParaRPr kumimoji="0" lang="en-US" sz="1400" b="1" i="0" u="none" strike="noStrike" kern="1200" dirty="0" smtClean="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i="0" u="none" strike="noStrike" dirty="0" smtClean="0">
                          <a:solidFill>
                            <a:schemeClr val="tx1"/>
                          </a:solidFill>
                          <a:effectLst/>
                          <a:latin typeface="Times New Roman" pitchFamily="18" charset="0"/>
                          <a:cs typeface="Times New Roman" pitchFamily="18" charset="0"/>
                        </a:rPr>
                        <a:t>100%</a:t>
                      </a:r>
                      <a:endParaRPr lang="en-US" sz="1400" b="1" i="0" u="none" strike="noStrike" dirty="0" smtClean="0">
                        <a:solidFill>
                          <a:schemeClr val="tx1"/>
                        </a:solidFill>
                        <a:effectLst/>
                        <a:latin typeface="Times New Roman" pitchFamily="18" charset="0"/>
                        <a:cs typeface="Times New Roman" pitchFamily="18" charset="0"/>
                      </a:endParaRPr>
                    </a:p>
                  </a:txBody>
                  <a:tcPr marL="9525" marR="9525" marT="9525"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i="0" u="none" strike="noStrike" dirty="0">
                          <a:solidFill>
                            <a:schemeClr val="tx1"/>
                          </a:solidFill>
                          <a:effectLst/>
                          <a:latin typeface="Times New Roman" pitchFamily="18" charset="0"/>
                          <a:cs typeface="Times New Roman" pitchFamily="18" charset="0"/>
                        </a:rPr>
                        <a:t>-</a:t>
                      </a:r>
                      <a:endParaRPr lang="en-US" sz="1400" b="1"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7"/>
                  </a:ext>
                </a:extLst>
              </a:tr>
            </a:tbl>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p:nvPr>
        </p:nvSpPr>
        <p:spPr>
          <a:xfrm>
            <a:off x="500063" y="142875"/>
            <a:ext cx="8229600" cy="642938"/>
          </a:xfrm>
        </p:spPr>
        <p:txBody>
          <a:bodyPr>
            <a:normAutofit/>
          </a:bodyPr>
          <a:lstStyle/>
          <a:p>
            <a:pPr algn="ctr"/>
            <a:r>
              <a:rPr lang="kk-KZ" sz="3600" b="1" dirty="0" smtClean="0">
                <a:solidFill>
                  <a:srgbClr val="FF0000"/>
                </a:solidFill>
              </a:rPr>
              <a:t>2.1 Бір </a:t>
            </a:r>
            <a:r>
              <a:rPr lang="kk-KZ" sz="3600" b="1" dirty="0">
                <a:solidFill>
                  <a:srgbClr val="FF0000"/>
                </a:solidFill>
              </a:rPr>
              <a:t>науқасқа шығындар</a:t>
            </a:r>
            <a:endParaRPr lang="ru-RU" sz="36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1864430023"/>
              </p:ext>
            </p:extLst>
          </p:nvPr>
        </p:nvGraphicFramePr>
        <p:xfrm>
          <a:off x="1142976" y="1142984"/>
          <a:ext cx="6500858" cy="3857652"/>
        </p:xfrm>
        <a:graphic>
          <a:graphicData uri="http://schemas.openxmlformats.org/drawingml/2006/table">
            <a:tbl>
              <a:tblPr firstRow="1" bandRow="1">
                <a:tableStyleId>{8799B23B-EC83-4686-B30A-512413B5E67A}</a:tableStyleId>
              </a:tblPr>
              <a:tblGrid>
                <a:gridCol w="476696">
                  <a:extLst>
                    <a:ext uri="{9D8B030D-6E8A-4147-A177-3AD203B41FA5}">
                      <a16:colId xmlns:a16="http://schemas.microsoft.com/office/drawing/2014/main" val="20000"/>
                    </a:ext>
                  </a:extLst>
                </a:gridCol>
                <a:gridCol w="1956572">
                  <a:extLst>
                    <a:ext uri="{9D8B030D-6E8A-4147-A177-3AD203B41FA5}">
                      <a16:colId xmlns:a16="http://schemas.microsoft.com/office/drawing/2014/main" val="20001"/>
                    </a:ext>
                  </a:extLst>
                </a:gridCol>
                <a:gridCol w="2033795">
                  <a:extLst>
                    <a:ext uri="{9D8B030D-6E8A-4147-A177-3AD203B41FA5}">
                      <a16:colId xmlns:a16="http://schemas.microsoft.com/office/drawing/2014/main" val="20002"/>
                    </a:ext>
                  </a:extLst>
                </a:gridCol>
                <a:gridCol w="2033795">
                  <a:extLst>
                    <a:ext uri="{9D8B030D-6E8A-4147-A177-3AD203B41FA5}">
                      <a16:colId xmlns:a16="http://schemas.microsoft.com/office/drawing/2014/main" val="20003"/>
                    </a:ext>
                  </a:extLst>
                </a:gridCol>
              </a:tblGrid>
              <a:tr h="513026">
                <a:tc>
                  <a:txBody>
                    <a:bodyPr/>
                    <a:lstStyle/>
                    <a:p>
                      <a:r>
                        <a:rPr lang="kk-KZ" sz="1600" dirty="0">
                          <a:latin typeface="Times New Roman" pitchFamily="18" charset="0"/>
                          <a:cs typeface="Times New Roman" pitchFamily="18" charset="0"/>
                        </a:rPr>
                        <a:t>№</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a:latin typeface="Times New Roman" pitchFamily="18" charset="0"/>
                          <a:cs typeface="Times New Roman" pitchFamily="18" charset="0"/>
                        </a:rPr>
                        <a:t>Атауы</a:t>
                      </a:r>
                      <a:endParaRPr lang="ru-RU" sz="16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2023</a:t>
                      </a:r>
                      <a:r>
                        <a:rPr lang="ru-RU" sz="1600" baseline="0" dirty="0">
                          <a:latin typeface="Times New Roman" pitchFamily="18" charset="0"/>
                          <a:cs typeface="Times New Roman" pitchFamily="18" charset="0"/>
                        </a:rPr>
                        <a:t> </a:t>
                      </a:r>
                      <a:r>
                        <a:rPr lang="ru-RU" sz="1600" dirty="0" err="1">
                          <a:latin typeface="Times New Roman" pitchFamily="18" charset="0"/>
                          <a:cs typeface="Times New Roman" pitchFamily="18" charset="0"/>
                        </a:rPr>
                        <a:t>жылы</a:t>
                      </a:r>
                      <a:r>
                        <a:rPr lang="ru-RU" sz="1600" dirty="0">
                          <a:latin typeface="Times New Roman" pitchFamily="18" charset="0"/>
                          <a:cs typeface="Times New Roman" pitchFamily="18" charset="0"/>
                        </a:rPr>
                        <a:t> 9 ай</a:t>
                      </a:r>
                      <a:endParaRPr lang="ru-RU" sz="16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latin typeface="Times New Roman" pitchFamily="18" charset="0"/>
                          <a:cs typeface="Times New Roman" pitchFamily="18" charset="0"/>
                        </a:rPr>
                        <a:t>2024</a:t>
                      </a:r>
                      <a:r>
                        <a:rPr lang="ru-RU" sz="1600" baseline="0" dirty="0" smtClean="0">
                          <a:latin typeface="Times New Roman" pitchFamily="18" charset="0"/>
                          <a:cs typeface="Times New Roman" pitchFamily="18" charset="0"/>
                        </a:rPr>
                        <a:t> </a:t>
                      </a:r>
                      <a:r>
                        <a:rPr lang="ru-RU" sz="1600" dirty="0" err="1">
                          <a:latin typeface="Times New Roman" pitchFamily="18" charset="0"/>
                          <a:cs typeface="Times New Roman" pitchFamily="18" charset="0"/>
                        </a:rPr>
                        <a:t>жылы</a:t>
                      </a:r>
                      <a:r>
                        <a:rPr lang="ru-RU" sz="1600" dirty="0">
                          <a:latin typeface="Times New Roman" pitchFamily="18" charset="0"/>
                          <a:cs typeface="Times New Roman" pitchFamily="18" charset="0"/>
                        </a:rPr>
                        <a:t> 9 ай</a:t>
                      </a:r>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1165786">
                <a:tc>
                  <a:txBody>
                    <a:bodyPr/>
                    <a:lstStyle/>
                    <a:p>
                      <a:r>
                        <a:rPr lang="kk-KZ" sz="1600" dirty="0">
                          <a:latin typeface="Times New Roman" pitchFamily="18" charset="0"/>
                          <a:cs typeface="Times New Roman" pitchFamily="18" charset="0"/>
                        </a:rPr>
                        <a:t>1.</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a:latin typeface="Times New Roman" pitchFamily="18" charset="0"/>
                          <a:cs typeface="Times New Roman" pitchFamily="18" charset="0"/>
                        </a:rPr>
                        <a:t>1 төсек/күніне арналған дәрі-дәрмек  құны,тг.</a:t>
                      </a:r>
                      <a:endParaRPr lang="ru-RU" sz="1600" dirty="0">
                        <a:solidFill>
                          <a:schemeClr val="tx1"/>
                        </a:solidFill>
                        <a:latin typeface="Times New Roman" pitchFamily="18" charset="0"/>
                        <a:cs typeface="Times New Roman" pitchFamily="18" charset="0"/>
                      </a:endParaRPr>
                    </a:p>
                  </a:txBody>
                  <a:tcPr/>
                </a:tc>
                <a:tc>
                  <a:txBody>
                    <a:bodyPr/>
                    <a:lstStyle/>
                    <a:p>
                      <a:pPr algn="ctr"/>
                      <a:endParaRPr lang="ru-RU" sz="1600" dirty="0">
                        <a:solidFill>
                          <a:schemeClr val="tx1"/>
                        </a:solidFill>
                        <a:latin typeface="Times New Roman" pitchFamily="18" charset="0"/>
                        <a:cs typeface="Times New Roman" pitchFamily="18" charset="0"/>
                      </a:endParaRPr>
                    </a:p>
                    <a:p>
                      <a:pPr algn="ctr"/>
                      <a:r>
                        <a:rPr lang="ru-RU" sz="1600" dirty="0">
                          <a:solidFill>
                            <a:schemeClr val="tx1"/>
                          </a:solidFill>
                          <a:latin typeface="Times New Roman" pitchFamily="18" charset="0"/>
                          <a:cs typeface="Times New Roman" pitchFamily="18" charset="0"/>
                        </a:rPr>
                        <a:t>3005,0</a:t>
                      </a:r>
                    </a:p>
                  </a:txBody>
                  <a:tcPr/>
                </a:tc>
                <a:tc>
                  <a:txBody>
                    <a:bodyPr/>
                    <a:lstStyle/>
                    <a:p>
                      <a:pPr algn="ctr"/>
                      <a:endParaRPr lang="ru-RU" sz="1600" dirty="0">
                        <a:solidFill>
                          <a:schemeClr val="tx1"/>
                        </a:solidFill>
                        <a:latin typeface="Times New Roman" pitchFamily="18" charset="0"/>
                        <a:cs typeface="Times New Roman" pitchFamily="18" charset="0"/>
                      </a:endParaRPr>
                    </a:p>
                    <a:p>
                      <a:pPr algn="ctr"/>
                      <a:r>
                        <a:rPr lang="ru-RU" sz="1600" dirty="0" smtClean="0">
                          <a:solidFill>
                            <a:schemeClr val="tx1"/>
                          </a:solidFill>
                          <a:latin typeface="Times New Roman" pitchFamily="18" charset="0"/>
                          <a:cs typeface="Times New Roman" pitchFamily="18" charset="0"/>
                        </a:rPr>
                        <a:t>2703,19</a:t>
                      </a:r>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969050">
                <a:tc>
                  <a:txBody>
                    <a:bodyPr/>
                    <a:lstStyle/>
                    <a:p>
                      <a:r>
                        <a:rPr lang="kk-KZ" sz="1600" dirty="0">
                          <a:latin typeface="Times New Roman" pitchFamily="18" charset="0"/>
                          <a:cs typeface="Times New Roman" pitchFamily="18" charset="0"/>
                        </a:rPr>
                        <a:t>2.</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a:t>Тамақтану үшін күніне 1 төсек құны, тг.</a:t>
                      </a:r>
                      <a:endParaRPr lang="ru-RU" sz="1600" dirty="0">
                        <a:solidFill>
                          <a:schemeClr val="tx1"/>
                        </a:solidFill>
                        <a:latin typeface="Times New Roman" pitchFamily="18" charset="0"/>
                        <a:cs typeface="Times New Roman" pitchFamily="18" charset="0"/>
                      </a:endParaRPr>
                    </a:p>
                  </a:txBody>
                  <a:tcPr/>
                </a:tc>
                <a:tc>
                  <a:txBody>
                    <a:bodyPr/>
                    <a:lstStyle/>
                    <a:p>
                      <a:pPr algn="ctr"/>
                      <a:endParaRPr lang="ru-RU" sz="1600" dirty="0">
                        <a:solidFill>
                          <a:schemeClr val="tx1"/>
                        </a:solidFill>
                        <a:latin typeface="Times New Roman" pitchFamily="18" charset="0"/>
                        <a:cs typeface="Times New Roman" pitchFamily="18" charset="0"/>
                      </a:endParaRPr>
                    </a:p>
                    <a:p>
                      <a:pPr algn="ctr"/>
                      <a:r>
                        <a:rPr lang="ru-RU" sz="1600" dirty="0">
                          <a:solidFill>
                            <a:schemeClr val="tx1"/>
                          </a:solidFill>
                          <a:latin typeface="Times New Roman" pitchFamily="18" charset="0"/>
                          <a:cs typeface="Times New Roman" pitchFamily="18" charset="0"/>
                        </a:rPr>
                        <a:t>663,6</a:t>
                      </a:r>
                    </a:p>
                  </a:txBody>
                  <a:tcPr/>
                </a:tc>
                <a:tc>
                  <a:txBody>
                    <a:bodyPr/>
                    <a:lstStyle/>
                    <a:p>
                      <a:pPr algn="ctr"/>
                      <a:endParaRPr lang="ru-RU" sz="1600" dirty="0">
                        <a:solidFill>
                          <a:schemeClr val="tx1"/>
                        </a:solidFill>
                        <a:latin typeface="Times New Roman" pitchFamily="18" charset="0"/>
                        <a:cs typeface="Times New Roman" pitchFamily="18" charset="0"/>
                      </a:endParaRPr>
                    </a:p>
                    <a:p>
                      <a:pPr algn="ctr"/>
                      <a:r>
                        <a:rPr lang="ru-RU" sz="1600" dirty="0" smtClean="0">
                          <a:solidFill>
                            <a:schemeClr val="tx1"/>
                          </a:solidFill>
                          <a:latin typeface="Times New Roman" pitchFamily="18" charset="0"/>
                          <a:cs typeface="Times New Roman" pitchFamily="18" charset="0"/>
                        </a:rPr>
                        <a:t>465,19</a:t>
                      </a:r>
                    </a:p>
                    <a:p>
                      <a:pPr algn="ctr"/>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1209790">
                <a:tc>
                  <a:txBody>
                    <a:bodyPr/>
                    <a:lstStyle/>
                    <a:p>
                      <a:r>
                        <a:rPr lang="kk-KZ" sz="1600" dirty="0">
                          <a:latin typeface="Times New Roman" pitchFamily="18" charset="0"/>
                          <a:cs typeface="Times New Roman" pitchFamily="18" charset="0"/>
                        </a:rPr>
                        <a:t>3.</a:t>
                      </a:r>
                      <a:endParaRPr lang="ru-RU" sz="1600" dirty="0">
                        <a:solidFill>
                          <a:schemeClr val="tx1"/>
                        </a:solidFill>
                        <a:latin typeface="Times New Roman" pitchFamily="18" charset="0"/>
                        <a:cs typeface="Times New Roman" pitchFamily="18" charset="0"/>
                      </a:endParaRPr>
                    </a:p>
                  </a:txBody>
                  <a:tcPr/>
                </a:tc>
                <a:tc>
                  <a:txBody>
                    <a:bodyPr/>
                    <a:lstStyle/>
                    <a:p>
                      <a:r>
                        <a:rPr lang="kk-KZ" sz="1600" dirty="0"/>
                        <a:t>1 емделген науқастың орташа құны, тг.</a:t>
                      </a:r>
                      <a:endParaRPr lang="ru-RU" sz="1600" dirty="0">
                        <a:solidFill>
                          <a:schemeClr val="tx1"/>
                        </a:solidFill>
                        <a:latin typeface="Times New Roman" pitchFamily="18" charset="0"/>
                        <a:cs typeface="Times New Roman" pitchFamily="18" charset="0"/>
                      </a:endParaRPr>
                    </a:p>
                  </a:txBody>
                  <a:tcPr/>
                </a:tc>
                <a:tc>
                  <a:txBody>
                    <a:bodyPr/>
                    <a:lstStyle/>
                    <a:p>
                      <a:pPr algn="ctr"/>
                      <a:endParaRPr lang="ru-RU" sz="1600" dirty="0">
                        <a:solidFill>
                          <a:schemeClr val="tx1"/>
                        </a:solidFill>
                        <a:latin typeface="Times New Roman" pitchFamily="18" charset="0"/>
                        <a:cs typeface="Times New Roman" pitchFamily="18" charset="0"/>
                      </a:endParaRPr>
                    </a:p>
                    <a:p>
                      <a:pPr algn="ctr"/>
                      <a:r>
                        <a:rPr lang="ru-RU" sz="1600" dirty="0">
                          <a:solidFill>
                            <a:schemeClr val="tx1"/>
                          </a:solidFill>
                          <a:latin typeface="Times New Roman" pitchFamily="18" charset="0"/>
                          <a:cs typeface="Times New Roman" pitchFamily="18" charset="0"/>
                        </a:rPr>
                        <a:t>170444,0</a:t>
                      </a:r>
                    </a:p>
                  </a:txBody>
                  <a:tcPr/>
                </a:tc>
                <a:tc>
                  <a:txBody>
                    <a:bodyPr/>
                    <a:lstStyle/>
                    <a:p>
                      <a:pPr algn="ctr"/>
                      <a:endParaRPr lang="ru-RU" sz="1600" dirty="0">
                        <a:solidFill>
                          <a:schemeClr val="tx1"/>
                        </a:solidFill>
                        <a:latin typeface="Times New Roman" pitchFamily="18" charset="0"/>
                        <a:cs typeface="Times New Roman" pitchFamily="18" charset="0"/>
                      </a:endParaRPr>
                    </a:p>
                    <a:p>
                      <a:pPr algn="ctr"/>
                      <a:r>
                        <a:rPr lang="ru-RU" sz="1600" dirty="0" smtClean="0">
                          <a:solidFill>
                            <a:schemeClr val="tx1"/>
                          </a:solidFill>
                          <a:latin typeface="Times New Roman" pitchFamily="18" charset="0"/>
                          <a:cs typeface="Times New Roman" pitchFamily="18" charset="0"/>
                        </a:rPr>
                        <a:t>157</a:t>
                      </a:r>
                      <a:r>
                        <a:rPr lang="ru-RU" sz="1600" baseline="0" dirty="0" smtClean="0">
                          <a:solidFill>
                            <a:schemeClr val="tx1"/>
                          </a:solidFill>
                          <a:latin typeface="Times New Roman" pitchFamily="18" charset="0"/>
                          <a:cs typeface="Times New Roman" pitchFamily="18" charset="0"/>
                        </a:rPr>
                        <a:t> 652</a:t>
                      </a:r>
                      <a:endParaRPr lang="ru-RU" sz="1600" dirty="0">
                        <a:solidFill>
                          <a:schemeClr val="tx1"/>
                        </a:solidFill>
                        <a:latin typeface="Times New Roman" pitchFamily="18" charset="0"/>
                        <a:cs typeface="Times New Roman" pitchFamily="18" charset="0"/>
                      </a:endParaRPr>
                    </a:p>
                    <a:p>
                      <a:pPr algn="ctr"/>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3"/>
                  </a:ext>
                </a:extLst>
              </a:tr>
            </a:tbl>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title"/>
          </p:nvPr>
        </p:nvSpPr>
        <p:spPr>
          <a:xfrm>
            <a:off x="500063" y="214290"/>
            <a:ext cx="8001000" cy="857256"/>
          </a:xfrm>
        </p:spPr>
        <p:txBody>
          <a:bodyPr>
            <a:normAutofit fontScale="90000"/>
          </a:bodyPr>
          <a:lstStyle/>
          <a:p>
            <a:pPr algn="ctr"/>
            <a:r>
              <a:rPr lang="kk-KZ" sz="2200" b="1" dirty="0" smtClean="0">
                <a:solidFill>
                  <a:srgbClr val="FF0000"/>
                </a:solidFill>
              </a:rPr>
              <a:t/>
            </a:r>
            <a:br>
              <a:rPr lang="kk-KZ" sz="2200" b="1" dirty="0" smtClean="0">
                <a:solidFill>
                  <a:srgbClr val="FF0000"/>
                </a:solidFill>
              </a:rPr>
            </a:br>
            <a:r>
              <a:rPr lang="kk-KZ" sz="2200" b="1" dirty="0" smtClean="0">
                <a:solidFill>
                  <a:srgbClr val="FF0000"/>
                </a:solidFill>
              </a:rPr>
              <a:t/>
            </a:r>
            <a:br>
              <a:rPr lang="kk-KZ" sz="2200" b="1" dirty="0" smtClean="0">
                <a:solidFill>
                  <a:srgbClr val="FF0000"/>
                </a:solidFill>
              </a:rPr>
            </a:br>
            <a:r>
              <a:rPr lang="kk-KZ" sz="2200" b="1" dirty="0" smtClean="0">
                <a:solidFill>
                  <a:srgbClr val="FF0000"/>
                </a:solidFill>
              </a:rPr>
              <a:t/>
            </a:r>
            <a:br>
              <a:rPr lang="kk-KZ" sz="2200" b="1" dirty="0" smtClean="0">
                <a:solidFill>
                  <a:srgbClr val="FF0000"/>
                </a:solidFill>
              </a:rPr>
            </a:br>
            <a:r>
              <a:rPr lang="kk-KZ" sz="2200" b="1" dirty="0" smtClean="0">
                <a:solidFill>
                  <a:srgbClr val="FF0000"/>
                </a:solidFill>
              </a:rPr>
              <a:t>2.2 Медициналық </a:t>
            </a:r>
            <a:r>
              <a:rPr lang="kk-KZ" sz="2200" b="1" dirty="0">
                <a:solidFill>
                  <a:srgbClr val="FF0000"/>
                </a:solidFill>
              </a:rPr>
              <a:t>көмектің кепілдендірілген көлемі шеңберіндегі амбулаториялық-емханалық көмектен түскен кіріс</a:t>
            </a:r>
            <a:r>
              <a:rPr lang="ru-RU" sz="22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r>
              <a:rPr lang="ru-RU" sz="3200" dirty="0">
                <a:solidFill>
                  <a:schemeClr val="tx2"/>
                </a:solidFill>
              </a:rPr>
              <a:t/>
            </a:r>
            <a:br>
              <a:rPr lang="ru-RU" sz="3200" dirty="0">
                <a:solidFill>
                  <a:schemeClr val="tx2"/>
                </a:solidFill>
              </a:rPr>
            </a:br>
            <a:endParaRPr lang="ru-RU" sz="1800" dirty="0">
              <a:solidFill>
                <a:schemeClr val="tx2"/>
              </a:solidFill>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2584183651"/>
              </p:ext>
            </p:extLst>
          </p:nvPr>
        </p:nvGraphicFramePr>
        <p:xfrm>
          <a:off x="251520" y="1124744"/>
          <a:ext cx="7892380" cy="4928005"/>
        </p:xfrm>
        <a:graphic>
          <a:graphicData uri="http://schemas.openxmlformats.org/drawingml/2006/table">
            <a:tbl>
              <a:tblPr firstRow="1" bandRow="1">
                <a:tableStyleId>{8799B23B-EC83-4686-B30A-512413B5E67A}</a:tableStyleId>
              </a:tblPr>
              <a:tblGrid>
                <a:gridCol w="1656184">
                  <a:extLst>
                    <a:ext uri="{9D8B030D-6E8A-4147-A177-3AD203B41FA5}">
                      <a16:colId xmlns:a16="http://schemas.microsoft.com/office/drawing/2014/main" val="20000"/>
                    </a:ext>
                  </a:extLst>
                </a:gridCol>
                <a:gridCol w="1224136">
                  <a:extLst>
                    <a:ext uri="{9D8B030D-6E8A-4147-A177-3AD203B41FA5}">
                      <a16:colId xmlns:a16="http://schemas.microsoft.com/office/drawing/2014/main" val="20001"/>
                    </a:ext>
                  </a:extLst>
                </a:gridCol>
                <a:gridCol w="1501338">
                  <a:extLst>
                    <a:ext uri="{9D8B030D-6E8A-4147-A177-3AD203B41FA5}">
                      <a16:colId xmlns:a16="http://schemas.microsoft.com/office/drawing/2014/main" val="20002"/>
                    </a:ext>
                  </a:extLst>
                </a:gridCol>
                <a:gridCol w="1541679">
                  <a:extLst>
                    <a:ext uri="{9D8B030D-6E8A-4147-A177-3AD203B41FA5}">
                      <a16:colId xmlns:a16="http://schemas.microsoft.com/office/drawing/2014/main" val="20003"/>
                    </a:ext>
                  </a:extLst>
                </a:gridCol>
                <a:gridCol w="1969043">
                  <a:extLst>
                    <a:ext uri="{9D8B030D-6E8A-4147-A177-3AD203B41FA5}">
                      <a16:colId xmlns:a16="http://schemas.microsoft.com/office/drawing/2014/main" val="20004"/>
                    </a:ext>
                  </a:extLst>
                </a:gridCol>
              </a:tblGrid>
              <a:tr h="1134126">
                <a:tc>
                  <a:txBody>
                    <a:bodyPr/>
                    <a:lstStyle/>
                    <a:p>
                      <a:r>
                        <a:rPr lang="ru-RU" dirty="0" err="1">
                          <a:latin typeface="Times New Roman" pitchFamily="18" charset="0"/>
                          <a:cs typeface="Times New Roman" pitchFamily="18" charset="0"/>
                        </a:rPr>
                        <a:t>Бөлімше атауы</a:t>
                      </a:r>
                      <a:endParaRPr lang="ru-RU" dirty="0">
                        <a:solidFill>
                          <a:schemeClr val="tx1"/>
                        </a:solidFill>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dirty="0">
                          <a:latin typeface="Times New Roman" pitchFamily="18" charset="0"/>
                          <a:cs typeface="Times New Roman" pitchFamily="18" charset="0"/>
                        </a:rPr>
                        <a:t>2023 </a:t>
                      </a:r>
                      <a:r>
                        <a:rPr lang="ru-RU" dirty="0" err="1">
                          <a:latin typeface="Times New Roman" pitchFamily="18" charset="0"/>
                          <a:cs typeface="Times New Roman" pitchFamily="18" charset="0"/>
                        </a:rPr>
                        <a:t>жылға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жоспар</a:t>
                      </a:r>
                      <a:endParaRPr lang="ru-RU" dirty="0">
                        <a:solidFill>
                          <a:schemeClr val="tx1"/>
                        </a:solidFill>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dirty="0">
                          <a:latin typeface="Times New Roman" pitchFamily="18" charset="0"/>
                          <a:cs typeface="Times New Roman" pitchFamily="18" charset="0"/>
                        </a:rPr>
                        <a:t>2023 </a:t>
                      </a:r>
                      <a:r>
                        <a:rPr lang="ru-RU" dirty="0" err="1">
                          <a:latin typeface="Times New Roman" pitchFamily="18" charset="0"/>
                          <a:cs typeface="Times New Roman" pitchFamily="18" charset="0"/>
                        </a:rPr>
                        <a:t>жылға</a:t>
                      </a:r>
                      <a:r>
                        <a:rPr lang="ru-RU" dirty="0">
                          <a:latin typeface="Times New Roman" pitchFamily="18" charset="0"/>
                          <a:cs typeface="Times New Roman" pitchFamily="18" charset="0"/>
                        </a:rPr>
                        <a:t> (9 ай)  </a:t>
                      </a:r>
                      <a:r>
                        <a:rPr lang="ru-RU" dirty="0" err="1">
                          <a:latin typeface="Times New Roman" pitchFamily="18" charset="0"/>
                          <a:cs typeface="Times New Roman" pitchFamily="18" charset="0"/>
                        </a:rPr>
                        <a:t>кіріс</a:t>
                      </a:r>
                      <a:endParaRPr lang="ru-RU" dirty="0">
                        <a:solidFill>
                          <a:schemeClr val="tx1"/>
                        </a:solidFill>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dirty="0" smtClean="0">
                          <a:latin typeface="Times New Roman" pitchFamily="18" charset="0"/>
                          <a:cs typeface="Times New Roman" pitchFamily="18" charset="0"/>
                        </a:rPr>
                        <a:t>2024 </a:t>
                      </a:r>
                      <a:r>
                        <a:rPr lang="ru-RU" dirty="0" err="1">
                          <a:latin typeface="Times New Roman" pitchFamily="18" charset="0"/>
                          <a:cs typeface="Times New Roman" pitchFamily="18" charset="0"/>
                        </a:rPr>
                        <a:t>жылға жоспар</a:t>
                      </a:r>
                      <a:endParaRPr lang="ru-RU" dirty="0">
                        <a:solidFill>
                          <a:schemeClr val="tx1"/>
                        </a:solidFill>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dirty="0" smtClean="0">
                          <a:latin typeface="Times New Roman" pitchFamily="18" charset="0"/>
                          <a:cs typeface="Times New Roman" pitchFamily="18" charset="0"/>
                        </a:rPr>
                        <a:t>2024 </a:t>
                      </a:r>
                      <a:r>
                        <a:rPr lang="ru-RU" dirty="0" err="1">
                          <a:latin typeface="Times New Roman" pitchFamily="18" charset="0"/>
                          <a:cs typeface="Times New Roman" pitchFamily="18" charset="0"/>
                        </a:rPr>
                        <a:t>жылға </a:t>
                      </a:r>
                      <a:r>
                        <a:rPr lang="ru-RU" dirty="0">
                          <a:latin typeface="Times New Roman" pitchFamily="18" charset="0"/>
                          <a:cs typeface="Times New Roman" pitchFamily="18" charset="0"/>
                        </a:rPr>
                        <a:t>(9 ай)  </a:t>
                      </a:r>
                      <a:r>
                        <a:rPr lang="ru-RU" dirty="0" err="1">
                          <a:latin typeface="Times New Roman" pitchFamily="18" charset="0"/>
                          <a:cs typeface="Times New Roman" pitchFamily="18" charset="0"/>
                        </a:rPr>
                        <a:t>кіріс</a:t>
                      </a:r>
                      <a:endParaRPr lang="ru-RU" dirty="0">
                        <a:solidFill>
                          <a:schemeClr val="tx1"/>
                        </a:solidFill>
                        <a:latin typeface="Times New Roman" pitchFamily="18" charset="0"/>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ru-RU"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1134126">
                <a:tc>
                  <a:txBody>
                    <a:bodyPr/>
                    <a:lstStyle/>
                    <a:p>
                      <a:r>
                        <a:rPr lang="ru-RU" dirty="0">
                          <a:latin typeface="Times New Roman" pitchFamily="18" charset="0"/>
                          <a:cs typeface="Times New Roman" pitchFamily="18" charset="0"/>
                        </a:rPr>
                        <a:t>УЗИ</a:t>
                      </a:r>
                    </a:p>
                    <a:p>
                      <a:endParaRPr lang="ru-RU" dirty="0">
                        <a:latin typeface="Times New Roman" pitchFamily="18" charset="0"/>
                        <a:cs typeface="Times New Roman" pitchFamily="18" charset="0"/>
                      </a:endParaRPr>
                    </a:p>
                    <a:p>
                      <a:r>
                        <a:rPr lang="ru-RU" dirty="0">
                          <a:latin typeface="Times New Roman" pitchFamily="18" charset="0"/>
                          <a:cs typeface="Times New Roman" pitchFamily="18" charset="0"/>
                        </a:rPr>
                        <a:t>ЭФГДС</a:t>
                      </a:r>
                    </a:p>
                  </a:txBody>
                  <a:tcPr/>
                </a:tc>
                <a:tc>
                  <a:txBody>
                    <a:bodyPr/>
                    <a:lstStyle/>
                    <a:p>
                      <a:pPr algn="ctr"/>
                      <a:r>
                        <a:rPr lang="ru-RU" dirty="0">
                          <a:solidFill>
                            <a:schemeClr val="tx1"/>
                          </a:solidFill>
                          <a:latin typeface="Times New Roman" pitchFamily="18" charset="0"/>
                          <a:cs typeface="Times New Roman" pitchFamily="18" charset="0"/>
                        </a:rPr>
                        <a:t>345 948</a:t>
                      </a:r>
                    </a:p>
                    <a:p>
                      <a:pPr algn="ctr"/>
                      <a:endParaRPr lang="ru-RU" dirty="0">
                        <a:solidFill>
                          <a:schemeClr val="tx1"/>
                        </a:solidFill>
                        <a:latin typeface="Times New Roman" pitchFamily="18" charset="0"/>
                        <a:cs typeface="Times New Roman" pitchFamily="18" charset="0"/>
                      </a:endParaRPr>
                    </a:p>
                    <a:p>
                      <a:pPr algn="ctr"/>
                      <a:r>
                        <a:rPr lang="ru-RU" dirty="0">
                          <a:solidFill>
                            <a:schemeClr val="tx1"/>
                          </a:solidFill>
                          <a:latin typeface="Times New Roman" pitchFamily="18" charset="0"/>
                          <a:cs typeface="Times New Roman" pitchFamily="18" charset="0"/>
                        </a:rPr>
                        <a:t>276 520</a:t>
                      </a:r>
                    </a:p>
                  </a:txBody>
                  <a:tcPr/>
                </a:tc>
                <a:tc>
                  <a:txBody>
                    <a:bodyPr/>
                    <a:lstStyle/>
                    <a:p>
                      <a:pPr algn="ctr"/>
                      <a:r>
                        <a:rPr lang="ru-RU" dirty="0">
                          <a:solidFill>
                            <a:schemeClr val="tx1"/>
                          </a:solidFill>
                        </a:rPr>
                        <a:t>   125 689</a:t>
                      </a:r>
                    </a:p>
                    <a:p>
                      <a:pPr algn="ctr"/>
                      <a:endParaRPr lang="ru-RU" dirty="0">
                        <a:solidFill>
                          <a:schemeClr val="tx1"/>
                        </a:solidFill>
                      </a:endParaRPr>
                    </a:p>
                    <a:p>
                      <a:pPr algn="ctr"/>
                      <a:r>
                        <a:rPr lang="ru-RU" dirty="0">
                          <a:solidFill>
                            <a:schemeClr val="tx1"/>
                          </a:solidFill>
                        </a:rPr>
                        <a:t>115 216</a:t>
                      </a:r>
                    </a:p>
                  </a:txBody>
                  <a:tcPr/>
                </a:tc>
                <a:tc>
                  <a:txBody>
                    <a:bodyPr/>
                    <a:lstStyle/>
                    <a:p>
                      <a:pPr algn="ctr"/>
                      <a:endParaRPr lang="ru-RU" dirty="0">
                        <a:solidFill>
                          <a:schemeClr val="tx1"/>
                        </a:solidFill>
                        <a:latin typeface="Times New Roman" pitchFamily="18" charset="0"/>
                        <a:cs typeface="Times New Roman" pitchFamily="18" charset="0"/>
                      </a:endParaRPr>
                    </a:p>
                  </a:txBody>
                  <a:tcPr/>
                </a:tc>
                <a:tc>
                  <a:txBody>
                    <a:bodyPr/>
                    <a:lstStyle/>
                    <a:p>
                      <a:pPr algn="ctr"/>
                      <a:endParaRPr lang="ru-RU" dirty="0">
                        <a:solidFill>
                          <a:schemeClr val="tx1"/>
                        </a:solidFill>
                      </a:endParaRPr>
                    </a:p>
                  </a:txBody>
                  <a:tcPr/>
                </a:tc>
                <a:extLst>
                  <a:ext uri="{0D108BD9-81ED-4DB2-BD59-A6C34878D82A}">
                    <a16:rowId xmlns:a16="http://schemas.microsoft.com/office/drawing/2014/main" val="10001"/>
                  </a:ext>
                </a:extLst>
              </a:tr>
              <a:tr h="1620179">
                <a:tc>
                  <a:txBody>
                    <a:bodyPr/>
                    <a:lstStyle/>
                    <a:p>
                      <a:r>
                        <a:rPr lang="ru-RU" dirty="0">
                          <a:latin typeface="Times New Roman" pitchFamily="18" charset="0"/>
                          <a:cs typeface="Times New Roman" pitchFamily="18" charset="0"/>
                        </a:rPr>
                        <a:t>Рентген</a:t>
                      </a:r>
                    </a:p>
                    <a:p>
                      <a:endParaRPr lang="ru-RU" dirty="0">
                        <a:latin typeface="Times New Roman" pitchFamily="18" charset="0"/>
                        <a:cs typeface="Times New Roman" pitchFamily="18" charset="0"/>
                      </a:endParaRPr>
                    </a:p>
                    <a:p>
                      <a:r>
                        <a:rPr lang="ru-RU" dirty="0">
                          <a:latin typeface="Times New Roman" pitchFamily="18" charset="0"/>
                          <a:cs typeface="Times New Roman" pitchFamily="18" charset="0"/>
                        </a:rPr>
                        <a:t>КТ</a:t>
                      </a:r>
                    </a:p>
                    <a:p>
                      <a:endParaRPr lang="ru-RU" dirty="0">
                        <a:latin typeface="Times New Roman" pitchFamily="18" charset="0"/>
                        <a:cs typeface="Times New Roman" pitchFamily="18" charset="0"/>
                      </a:endParaRPr>
                    </a:p>
                    <a:p>
                      <a:r>
                        <a:rPr lang="ru-RU" dirty="0">
                          <a:latin typeface="Times New Roman" pitchFamily="18" charset="0"/>
                          <a:cs typeface="Times New Roman" pitchFamily="18" charset="0"/>
                        </a:rPr>
                        <a:t>Лаборатория</a:t>
                      </a:r>
                    </a:p>
                    <a:p>
                      <a:endParaRPr lang="ru-RU" dirty="0">
                        <a:latin typeface="Times New Roman" pitchFamily="18" charset="0"/>
                        <a:cs typeface="Times New Roman" pitchFamily="18" charset="0"/>
                      </a:endParaRPr>
                    </a:p>
                    <a:p>
                      <a:r>
                        <a:rPr lang="ru-RU" dirty="0">
                          <a:latin typeface="Times New Roman" pitchFamily="18" charset="0"/>
                          <a:cs typeface="Times New Roman" pitchFamily="18" charset="0"/>
                        </a:rPr>
                        <a:t>ЭКГ</a:t>
                      </a:r>
                    </a:p>
                  </a:txBody>
                  <a:tcPr/>
                </a:tc>
                <a:tc>
                  <a:txBody>
                    <a:bodyPr/>
                    <a:lstStyle/>
                    <a:p>
                      <a:pPr algn="ctr"/>
                      <a:r>
                        <a:rPr lang="ru-RU" dirty="0">
                          <a:solidFill>
                            <a:schemeClr val="tx1"/>
                          </a:solidFill>
                          <a:latin typeface="Times New Roman" pitchFamily="18" charset="0"/>
                          <a:cs typeface="Times New Roman" pitchFamily="18" charset="0"/>
                        </a:rPr>
                        <a:t>1 517 360</a:t>
                      </a:r>
                    </a:p>
                    <a:p>
                      <a:pPr algn="ctr"/>
                      <a:endParaRPr lang="ru-RU" dirty="0">
                        <a:solidFill>
                          <a:schemeClr val="tx1"/>
                        </a:solidFill>
                        <a:latin typeface="Times New Roman" pitchFamily="18" charset="0"/>
                        <a:cs typeface="Times New Roman" pitchFamily="18" charset="0"/>
                      </a:endParaRPr>
                    </a:p>
                    <a:p>
                      <a:pPr algn="ctr"/>
                      <a:r>
                        <a:rPr lang="ru-RU" dirty="0">
                          <a:solidFill>
                            <a:schemeClr val="tx1"/>
                          </a:solidFill>
                          <a:latin typeface="Times New Roman" pitchFamily="18" charset="0"/>
                          <a:cs typeface="Times New Roman" pitchFamily="18" charset="0"/>
                        </a:rPr>
                        <a:t>23 759 333</a:t>
                      </a:r>
                    </a:p>
                  </a:txBody>
                  <a:tcPr/>
                </a:tc>
                <a:tc>
                  <a:txBody>
                    <a:bodyPr/>
                    <a:lstStyle/>
                    <a:p>
                      <a:pPr algn="ctr"/>
                      <a:r>
                        <a:rPr lang="ru-RU" dirty="0">
                          <a:solidFill>
                            <a:schemeClr val="tx1"/>
                          </a:solidFill>
                        </a:rPr>
                        <a:t>71 056</a:t>
                      </a:r>
                    </a:p>
                    <a:p>
                      <a:pPr algn="ctr"/>
                      <a:endParaRPr lang="ru-RU" dirty="0">
                        <a:solidFill>
                          <a:schemeClr val="tx1"/>
                        </a:solidFill>
                      </a:endParaRPr>
                    </a:p>
                    <a:p>
                      <a:pPr algn="ctr"/>
                      <a:r>
                        <a:rPr lang="ru-RU" dirty="0">
                          <a:solidFill>
                            <a:schemeClr val="tx1"/>
                          </a:solidFill>
                        </a:rPr>
                        <a:t>5 220 716</a:t>
                      </a:r>
                    </a:p>
                  </a:txBody>
                  <a:tcPr/>
                </a:tc>
                <a:tc>
                  <a:txBody>
                    <a:bodyPr/>
                    <a:lstStyle/>
                    <a:p>
                      <a:pPr algn="ctr"/>
                      <a:r>
                        <a:rPr lang="ru-RU" dirty="0" smtClean="0">
                          <a:latin typeface="Times New Roman" pitchFamily="18" charset="0"/>
                          <a:cs typeface="Times New Roman" pitchFamily="18" charset="0"/>
                        </a:rPr>
                        <a:t>3257,6</a:t>
                      </a:r>
                    </a:p>
                    <a:p>
                      <a:pPr algn="ctr"/>
                      <a:endParaRPr lang="ru-RU" dirty="0" smtClean="0">
                        <a:latin typeface="Times New Roman" pitchFamily="18" charset="0"/>
                        <a:cs typeface="Times New Roman" pitchFamily="18" charset="0"/>
                      </a:endParaRPr>
                    </a:p>
                    <a:p>
                      <a:pPr algn="ctr"/>
                      <a:r>
                        <a:rPr lang="ru-RU" dirty="0" smtClean="0">
                          <a:latin typeface="Times New Roman" pitchFamily="18" charset="0"/>
                          <a:cs typeface="Times New Roman" pitchFamily="18" charset="0"/>
                        </a:rPr>
                        <a:t>7059,5</a:t>
                      </a:r>
                    </a:p>
                  </a:txBody>
                  <a:tcPr/>
                </a:tc>
                <a:tc>
                  <a:txBody>
                    <a:bodyPr/>
                    <a:lstStyle/>
                    <a:p>
                      <a:pPr algn="ctr"/>
                      <a:r>
                        <a:rPr lang="ru-RU" dirty="0" smtClean="0">
                          <a:solidFill>
                            <a:schemeClr val="tx1"/>
                          </a:solidFill>
                        </a:rPr>
                        <a:t>767,9</a:t>
                      </a:r>
                    </a:p>
                    <a:p>
                      <a:pPr algn="ctr"/>
                      <a:endParaRPr lang="ru-RU" dirty="0" smtClean="0">
                        <a:solidFill>
                          <a:schemeClr val="tx1"/>
                        </a:solidFill>
                      </a:endParaRPr>
                    </a:p>
                    <a:p>
                      <a:pPr algn="ctr"/>
                      <a:r>
                        <a:rPr lang="ru-RU" dirty="0" smtClean="0">
                          <a:solidFill>
                            <a:schemeClr val="tx1"/>
                          </a:solidFill>
                        </a:rPr>
                        <a:t>5611,7</a:t>
                      </a:r>
                      <a:endParaRPr lang="ru-RU" dirty="0">
                        <a:solidFill>
                          <a:schemeClr val="tx1"/>
                        </a:solidFill>
                      </a:endParaRPr>
                    </a:p>
                  </a:txBody>
                  <a:tcPr/>
                </a:tc>
                <a:extLst>
                  <a:ext uri="{0D108BD9-81ED-4DB2-BD59-A6C34878D82A}">
                    <a16:rowId xmlns:a16="http://schemas.microsoft.com/office/drawing/2014/main" val="10002"/>
                  </a:ext>
                </a:extLst>
              </a:tr>
              <a:tr h="648073">
                <a:tc>
                  <a:txBody>
                    <a:bodyPr/>
                    <a:lstStyle/>
                    <a:p>
                      <a:r>
                        <a:rPr lang="kk-KZ" dirty="0"/>
                        <a:t>БАРЛЫҒЫ</a:t>
                      </a:r>
                      <a:endParaRPr lang="ru-RU" b="0" dirty="0">
                        <a:latin typeface="Times New Roman" pitchFamily="18" charset="0"/>
                        <a:cs typeface="Times New Roman" pitchFamily="18" charset="0"/>
                      </a:endParaRPr>
                    </a:p>
                  </a:txBody>
                  <a:tcPr/>
                </a:tc>
                <a:tc>
                  <a:txBody>
                    <a:bodyPr/>
                    <a:lstStyle/>
                    <a:p>
                      <a:pPr algn="ctr"/>
                      <a:r>
                        <a:rPr lang="ru-RU" b="1" dirty="0">
                          <a:latin typeface="Times New Roman" pitchFamily="18" charset="0"/>
                          <a:cs typeface="Times New Roman" pitchFamily="18" charset="0"/>
                        </a:rPr>
                        <a:t>25 899 161</a:t>
                      </a:r>
                    </a:p>
                  </a:txBody>
                  <a:tcPr/>
                </a:tc>
                <a:tc>
                  <a:txBody>
                    <a:bodyPr/>
                    <a:lstStyle/>
                    <a:p>
                      <a:pPr algn="ctr"/>
                      <a:r>
                        <a:rPr lang="ru-RU" b="1" dirty="0"/>
                        <a:t>5 532 677</a:t>
                      </a:r>
                    </a:p>
                  </a:txBody>
                  <a:tcPr/>
                </a:tc>
                <a:tc>
                  <a:txBody>
                    <a:bodyPr/>
                    <a:lstStyle/>
                    <a:p>
                      <a:pPr algn="ctr"/>
                      <a:r>
                        <a:rPr lang="ru-RU" b="1" dirty="0" smtClean="0">
                          <a:latin typeface="Times New Roman" pitchFamily="18" charset="0"/>
                          <a:cs typeface="Times New Roman" pitchFamily="18" charset="0"/>
                        </a:rPr>
                        <a:t>10317,1</a:t>
                      </a:r>
                      <a:endParaRPr lang="ru-RU" b="1" dirty="0">
                        <a:latin typeface="Times New Roman" pitchFamily="18" charset="0"/>
                        <a:cs typeface="Times New Roman" pitchFamily="18" charset="0"/>
                      </a:endParaRPr>
                    </a:p>
                  </a:txBody>
                  <a:tcPr/>
                </a:tc>
                <a:tc>
                  <a:txBody>
                    <a:bodyPr/>
                    <a:lstStyle/>
                    <a:p>
                      <a:pPr algn="ctr"/>
                      <a:r>
                        <a:rPr lang="ru-RU" b="1" dirty="0" smtClean="0"/>
                        <a:t>6 379,6</a:t>
                      </a:r>
                    </a:p>
                    <a:p>
                      <a:pPr algn="ctr"/>
                      <a:endParaRPr lang="ru-RU" b="1" dirty="0"/>
                    </a:p>
                  </a:txBody>
                  <a:tcPr/>
                </a:tc>
                <a:extLst>
                  <a:ext uri="{0D108BD9-81ED-4DB2-BD59-A6C34878D82A}">
                    <a16:rowId xmlns:a16="http://schemas.microsoft.com/office/drawing/2014/main" val="10003"/>
                  </a:ext>
                </a:extLst>
              </a:tr>
            </a:tbl>
          </a:graphicData>
        </a:graphic>
      </p:graphicFrame>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p:cNvSpPr>
            <a:spLocks noGrp="1"/>
          </p:cNvSpPr>
          <p:nvPr>
            <p:ph type="title"/>
          </p:nvPr>
        </p:nvSpPr>
        <p:spPr>
          <a:xfrm>
            <a:off x="755576" y="214313"/>
            <a:ext cx="8064895" cy="910431"/>
          </a:xfrm>
        </p:spPr>
        <p:txBody>
          <a:bodyPr>
            <a:normAutofit fontScale="90000"/>
          </a:bodyPr>
          <a:lstStyle/>
          <a:p>
            <a:pPr algn="ctr"/>
            <a:r>
              <a:rPr lang="kk-KZ" sz="3200" b="1" dirty="0" smtClean="0">
                <a:solidFill>
                  <a:srgbClr val="FF0000"/>
                </a:solidFill>
              </a:rPr>
              <a:t>2.3 Ақылы </a:t>
            </a:r>
            <a:r>
              <a:rPr lang="kk-KZ" sz="3200" b="1" dirty="0">
                <a:solidFill>
                  <a:srgbClr val="FF0000"/>
                </a:solidFill>
              </a:rPr>
              <a:t>қызметтер туралы есеп (ш.есеп) </a:t>
            </a:r>
            <a:r>
              <a:rPr lang="ru-RU" sz="32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r>
              <a:rPr lang="ru-RU"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endParaRPr lang="ru-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877813857"/>
              </p:ext>
            </p:extLst>
          </p:nvPr>
        </p:nvGraphicFramePr>
        <p:xfrm>
          <a:off x="457200" y="836713"/>
          <a:ext cx="7901014" cy="5999385"/>
        </p:xfrm>
        <a:graphic>
          <a:graphicData uri="http://schemas.openxmlformats.org/drawingml/2006/table">
            <a:tbl>
              <a:tblPr firstRow="1" bandRow="1">
                <a:tableStyleId>{8799B23B-EC83-4686-B30A-512413B5E67A}</a:tableStyleId>
              </a:tblPr>
              <a:tblGrid>
                <a:gridCol w="2201079">
                  <a:extLst>
                    <a:ext uri="{9D8B030D-6E8A-4147-A177-3AD203B41FA5}">
                      <a16:colId xmlns:a16="http://schemas.microsoft.com/office/drawing/2014/main" val="20000"/>
                    </a:ext>
                  </a:extLst>
                </a:gridCol>
                <a:gridCol w="2699539">
                  <a:extLst>
                    <a:ext uri="{9D8B030D-6E8A-4147-A177-3AD203B41FA5}">
                      <a16:colId xmlns:a16="http://schemas.microsoft.com/office/drawing/2014/main" val="20001"/>
                    </a:ext>
                  </a:extLst>
                </a:gridCol>
                <a:gridCol w="3000396">
                  <a:extLst>
                    <a:ext uri="{9D8B030D-6E8A-4147-A177-3AD203B41FA5}">
                      <a16:colId xmlns:a16="http://schemas.microsoft.com/office/drawing/2014/main" val="20002"/>
                    </a:ext>
                  </a:extLst>
                </a:gridCol>
              </a:tblGrid>
              <a:tr h="1344512">
                <a:tc>
                  <a:txBody>
                    <a:bodyPr/>
                    <a:lstStyle/>
                    <a:p>
                      <a:r>
                        <a:rPr lang="kk-KZ" sz="1600" dirty="0"/>
                        <a:t>Шығындардың ерекшеліктерінің атауы</a:t>
                      </a:r>
                      <a:endParaRPr lang="ru-RU" sz="16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latin typeface="Times New Roman" pitchFamily="18" charset="0"/>
                          <a:cs typeface="Times New Roman" pitchFamily="18"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latin typeface="Times New Roman" pitchFamily="18" charset="0"/>
                          <a:cs typeface="Times New Roman" pitchFamily="18" charset="0"/>
                        </a:rPr>
                        <a:t>       </a:t>
                      </a:r>
                      <a:r>
                        <a:rPr lang="ru-RU" sz="1600" baseline="0" dirty="0">
                          <a:solidFill>
                            <a:schemeClr val="tx1"/>
                          </a:solidFill>
                          <a:latin typeface="Times New Roman" pitchFamily="18" charset="0"/>
                          <a:cs typeface="Times New Roman" pitchFamily="18" charset="0"/>
                        </a:rPr>
                        <a:t>2023 </a:t>
                      </a:r>
                      <a:r>
                        <a:rPr lang="ru-RU" sz="1600" baseline="0" dirty="0" err="1">
                          <a:solidFill>
                            <a:schemeClr val="tx1"/>
                          </a:solidFill>
                          <a:latin typeface="Times New Roman" pitchFamily="18" charset="0"/>
                          <a:cs typeface="Times New Roman" pitchFamily="18" charset="0"/>
                        </a:rPr>
                        <a:t>жыл</a:t>
                      </a:r>
                      <a:r>
                        <a:rPr lang="ru-RU" sz="1600" baseline="0" dirty="0">
                          <a:solidFill>
                            <a:schemeClr val="tx1"/>
                          </a:solidFill>
                          <a:latin typeface="Times New Roman" pitchFamily="18" charset="0"/>
                          <a:cs typeface="Times New Roman" pitchFamily="18" charset="0"/>
                        </a:rPr>
                        <a:t> (9 ай)</a:t>
                      </a:r>
                      <a:endParaRPr lang="ru-RU" sz="16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latin typeface="Times New Roman" pitchFamily="18" charset="0"/>
                          <a:cs typeface="Times New Roman" pitchFamily="18"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latin typeface="Times New Roman" pitchFamily="18" charset="0"/>
                          <a:cs typeface="Times New Roman" pitchFamily="18" charset="0"/>
                        </a:rPr>
                        <a:t>       </a:t>
                      </a:r>
                      <a:r>
                        <a:rPr lang="ru-RU" sz="1600" baseline="0" dirty="0" smtClean="0">
                          <a:solidFill>
                            <a:schemeClr val="tx1"/>
                          </a:solidFill>
                          <a:latin typeface="Times New Roman" pitchFamily="18" charset="0"/>
                          <a:cs typeface="Times New Roman" pitchFamily="18" charset="0"/>
                        </a:rPr>
                        <a:t>2024 </a:t>
                      </a:r>
                      <a:r>
                        <a:rPr lang="ru-RU" sz="1600" baseline="0" dirty="0" err="1">
                          <a:solidFill>
                            <a:schemeClr val="tx1"/>
                          </a:solidFill>
                          <a:latin typeface="Times New Roman" pitchFamily="18" charset="0"/>
                          <a:cs typeface="Times New Roman" pitchFamily="18" charset="0"/>
                        </a:rPr>
                        <a:t>жыл</a:t>
                      </a:r>
                      <a:r>
                        <a:rPr lang="ru-RU" sz="1600" baseline="0" dirty="0">
                          <a:solidFill>
                            <a:schemeClr val="tx1"/>
                          </a:solidFill>
                          <a:latin typeface="Times New Roman" pitchFamily="18" charset="0"/>
                          <a:cs typeface="Times New Roman" pitchFamily="18" charset="0"/>
                        </a:rPr>
                        <a:t> (9 ай)</a:t>
                      </a:r>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803027">
                <a:tc>
                  <a:txBody>
                    <a:bodyPr/>
                    <a:lstStyle/>
                    <a:p>
                      <a:r>
                        <a:rPr lang="kk-KZ" sz="1600" dirty="0"/>
                        <a:t>Шаруашылық есеп жүргізу бойынша ақылы қызметтерден алынған кірістер (мың теңге)</a:t>
                      </a:r>
                      <a:endParaRPr lang="ru-RU" sz="1600" dirty="0">
                        <a:solidFill>
                          <a:schemeClr val="tx1"/>
                        </a:solidFill>
                        <a:latin typeface="Times New Roman" pitchFamily="18" charset="0"/>
                        <a:cs typeface="Times New Roman" pitchFamily="18" charset="0"/>
                      </a:endParaRPr>
                    </a:p>
                  </a:txBody>
                  <a:tcPr/>
                </a:tc>
                <a:tc>
                  <a:txBody>
                    <a:bodyPr/>
                    <a:lstStyle/>
                    <a:p>
                      <a:pPr marL="0" algn="ctr" rtl="0" eaLnBrk="1" fontAlgn="ctr" latinLnBrk="0" hangingPunct="1"/>
                      <a:r>
                        <a:rPr kumimoji="0" lang="ru-RU" sz="1600" b="1" kern="1200" dirty="0">
                          <a:solidFill>
                            <a:schemeClr val="tx1"/>
                          </a:solidFill>
                          <a:latin typeface="Times New Roman" pitchFamily="18" charset="0"/>
                          <a:ea typeface="+mn-ea"/>
                          <a:cs typeface="Times New Roman" pitchFamily="18" charset="0"/>
                        </a:rPr>
                        <a:t>23 185,0</a:t>
                      </a:r>
                    </a:p>
                  </a:txBody>
                  <a:tcPr marL="9525" marR="9525" marT="9525" marB="0" anchor="ctr"/>
                </a:tc>
                <a:tc>
                  <a:txBody>
                    <a:bodyPr/>
                    <a:lstStyle/>
                    <a:p>
                      <a:pPr marL="0" algn="ctr" rtl="0" eaLnBrk="1" fontAlgn="ctr" latinLnBrk="0" hangingPunct="1"/>
                      <a:r>
                        <a:rPr kumimoji="0" lang="ru-RU" sz="1600" b="1" kern="1200" dirty="0" smtClean="0">
                          <a:solidFill>
                            <a:schemeClr val="tx1"/>
                          </a:solidFill>
                          <a:latin typeface="Times New Roman" pitchFamily="18" charset="0"/>
                          <a:ea typeface="+mn-ea"/>
                          <a:cs typeface="Times New Roman" pitchFamily="18" charset="0"/>
                        </a:rPr>
                        <a:t>38</a:t>
                      </a:r>
                      <a:r>
                        <a:rPr kumimoji="0" lang="ru-RU" sz="1600" b="1" kern="1200" baseline="0" dirty="0" smtClean="0">
                          <a:solidFill>
                            <a:schemeClr val="tx1"/>
                          </a:solidFill>
                          <a:latin typeface="Times New Roman" pitchFamily="18" charset="0"/>
                          <a:ea typeface="+mn-ea"/>
                          <a:cs typeface="Times New Roman" pitchFamily="18" charset="0"/>
                        </a:rPr>
                        <a:t> 944,3</a:t>
                      </a:r>
                      <a:endParaRPr kumimoji="0" lang="ru-RU" sz="1600" b="1" kern="1200" dirty="0">
                        <a:solidFill>
                          <a:schemeClr val="tx1"/>
                        </a:solidFill>
                        <a:latin typeface="Times New Roman" pitchFamily="18" charset="0"/>
                        <a:ea typeface="+mn-ea"/>
                        <a:cs typeface="Times New Roman" pitchFamily="18" charset="0"/>
                      </a:endParaRPr>
                    </a:p>
                  </a:txBody>
                  <a:tcPr marL="9525" marR="9525" marT="9525" marB="0" anchor="ctr"/>
                </a:tc>
                <a:extLst>
                  <a:ext uri="{0D108BD9-81ED-4DB2-BD59-A6C34878D82A}">
                    <a16:rowId xmlns:a16="http://schemas.microsoft.com/office/drawing/2014/main" val="10001"/>
                  </a:ext>
                </a:extLst>
              </a:tr>
              <a:tr h="966793">
                <a:tc>
                  <a:txBody>
                    <a:bodyPr/>
                    <a:lstStyle/>
                    <a:p>
                      <a:r>
                        <a:rPr lang="kk-KZ" sz="1600" dirty="0"/>
                        <a:t>Жалақы және салықтар (мың теңге)</a:t>
                      </a:r>
                      <a:endParaRPr lang="ru-RU" sz="1600" dirty="0">
                        <a:solidFill>
                          <a:schemeClr val="tx1"/>
                        </a:solidFill>
                        <a:latin typeface="Times New Roman" pitchFamily="18" charset="0"/>
                        <a:cs typeface="Times New Roman" pitchFamily="18" charset="0"/>
                      </a:endParaRPr>
                    </a:p>
                  </a:txBody>
                  <a:tcPr/>
                </a:tc>
                <a:tc>
                  <a:txBody>
                    <a:bodyPr/>
                    <a:lstStyle/>
                    <a:p>
                      <a:pPr algn="ctr"/>
                      <a:endParaRPr lang="ru-RU" sz="1600" dirty="0">
                        <a:solidFill>
                          <a:schemeClr val="tx1"/>
                        </a:solidFill>
                        <a:latin typeface="Times New Roman" pitchFamily="18" charset="0"/>
                        <a:cs typeface="Times New Roman" pitchFamily="18" charset="0"/>
                      </a:endParaRPr>
                    </a:p>
                    <a:p>
                      <a:pPr algn="ctr"/>
                      <a:r>
                        <a:rPr lang="ru-RU" sz="1600" dirty="0">
                          <a:solidFill>
                            <a:schemeClr val="tx1"/>
                          </a:solidFill>
                          <a:latin typeface="Times New Roman" pitchFamily="18" charset="0"/>
                          <a:cs typeface="Times New Roman" pitchFamily="18" charset="0"/>
                        </a:rPr>
                        <a:t>16962,0</a:t>
                      </a:r>
                    </a:p>
                  </a:txBody>
                  <a:tcPr/>
                </a:tc>
                <a:tc>
                  <a:txBody>
                    <a:bodyPr/>
                    <a:lstStyle/>
                    <a:p>
                      <a:pPr algn="ctr"/>
                      <a:endParaRPr lang="ru-RU" sz="1600" dirty="0">
                        <a:solidFill>
                          <a:schemeClr val="tx1"/>
                        </a:solidFill>
                        <a:latin typeface="Times New Roman" pitchFamily="18" charset="0"/>
                        <a:cs typeface="Times New Roman" pitchFamily="18" charset="0"/>
                      </a:endParaRPr>
                    </a:p>
                    <a:p>
                      <a:pPr algn="ctr"/>
                      <a:r>
                        <a:rPr lang="ru-RU" sz="1600" dirty="0" smtClean="0">
                          <a:solidFill>
                            <a:schemeClr val="tx1"/>
                          </a:solidFill>
                          <a:latin typeface="Times New Roman" pitchFamily="18" charset="0"/>
                          <a:cs typeface="Times New Roman" pitchFamily="18" charset="0"/>
                        </a:rPr>
                        <a:t>22 190,2</a:t>
                      </a:r>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1265432">
                <a:tc>
                  <a:txBody>
                    <a:bodyPr/>
                    <a:lstStyle/>
                    <a:p>
                      <a:r>
                        <a:rPr lang="kk-KZ" sz="1600" dirty="0"/>
                        <a:t>Дәрілік заттарды және басқа тауарларды, жанар-жағармай материалдарын сатып алу (мың теңге)</a:t>
                      </a:r>
                      <a:endParaRPr lang="ru-RU" sz="1600" dirty="0">
                        <a:solidFill>
                          <a:schemeClr val="tx1"/>
                        </a:solidFill>
                        <a:latin typeface="Times New Roman" pitchFamily="18" charset="0"/>
                        <a:cs typeface="Times New Roman" pitchFamily="18" charset="0"/>
                      </a:endParaRPr>
                    </a:p>
                  </a:txBody>
                  <a:tcPr/>
                </a:tc>
                <a:tc>
                  <a:txBody>
                    <a:bodyPr/>
                    <a:lstStyle/>
                    <a:p>
                      <a:pPr algn="ctr"/>
                      <a:endParaRPr lang="ru-RU" sz="1600" dirty="0">
                        <a:solidFill>
                          <a:schemeClr val="tx1"/>
                        </a:solidFill>
                        <a:latin typeface="Times New Roman" pitchFamily="18" charset="0"/>
                        <a:cs typeface="Times New Roman" pitchFamily="18" charset="0"/>
                      </a:endParaRPr>
                    </a:p>
                    <a:p>
                      <a:pPr algn="ctr"/>
                      <a:r>
                        <a:rPr lang="ru-RU" sz="1600" dirty="0">
                          <a:solidFill>
                            <a:schemeClr val="tx1"/>
                          </a:solidFill>
                          <a:latin typeface="Times New Roman" pitchFamily="18" charset="0"/>
                          <a:cs typeface="Times New Roman" pitchFamily="18" charset="0"/>
                        </a:rPr>
                        <a:t>958,0</a:t>
                      </a:r>
                    </a:p>
                  </a:txBody>
                  <a:tcPr/>
                </a:tc>
                <a:tc>
                  <a:txBody>
                    <a:bodyPr/>
                    <a:lstStyle/>
                    <a:p>
                      <a:pPr algn="ctr"/>
                      <a:endParaRPr lang="ru-RU" sz="1600" dirty="0">
                        <a:solidFill>
                          <a:schemeClr val="tx1"/>
                        </a:solidFill>
                        <a:latin typeface="Times New Roman" pitchFamily="18" charset="0"/>
                        <a:cs typeface="Times New Roman" pitchFamily="18" charset="0"/>
                      </a:endParaRPr>
                    </a:p>
                    <a:p>
                      <a:pPr algn="ctr"/>
                      <a:r>
                        <a:rPr lang="ru-RU" sz="1600" dirty="0" smtClean="0">
                          <a:solidFill>
                            <a:schemeClr val="tx1"/>
                          </a:solidFill>
                          <a:latin typeface="Times New Roman" pitchFamily="18" charset="0"/>
                          <a:cs typeface="Times New Roman" pitchFamily="18" charset="0"/>
                        </a:rPr>
                        <a:t>16</a:t>
                      </a:r>
                      <a:r>
                        <a:rPr lang="ru-RU" sz="1600" baseline="0" dirty="0" smtClean="0">
                          <a:solidFill>
                            <a:schemeClr val="tx1"/>
                          </a:solidFill>
                          <a:latin typeface="Times New Roman" pitchFamily="18" charset="0"/>
                          <a:cs typeface="Times New Roman" pitchFamily="18" charset="0"/>
                        </a:rPr>
                        <a:t> 754,1</a:t>
                      </a:r>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885802">
                <a:tc>
                  <a:txBody>
                    <a:bodyPr/>
                    <a:lstStyle/>
                    <a:p>
                      <a:r>
                        <a:rPr lang="kk-KZ" sz="1600" dirty="0"/>
                        <a:t>Коммуналдық қызметтер және басқа сатып алулар (мың теңге)</a:t>
                      </a:r>
                      <a:endParaRPr lang="ru-RU" sz="1600" dirty="0">
                        <a:solidFill>
                          <a:schemeClr val="tx1"/>
                        </a:solidFill>
                        <a:latin typeface="Times New Roman" pitchFamily="18" charset="0"/>
                        <a:cs typeface="Times New Roman" pitchFamily="18" charset="0"/>
                      </a:endParaRPr>
                    </a:p>
                  </a:txBody>
                  <a:tcPr/>
                </a:tc>
                <a:tc>
                  <a:txBody>
                    <a:bodyPr/>
                    <a:lstStyle/>
                    <a:p>
                      <a:pPr algn="ctr"/>
                      <a:endParaRPr lang="ru-RU" sz="1600" dirty="0">
                        <a:solidFill>
                          <a:schemeClr val="tx1"/>
                        </a:solidFill>
                        <a:latin typeface="Times New Roman" pitchFamily="18" charset="0"/>
                        <a:cs typeface="Times New Roman" pitchFamily="18" charset="0"/>
                      </a:endParaRPr>
                    </a:p>
                    <a:p>
                      <a:pPr algn="ctr"/>
                      <a:r>
                        <a:rPr lang="ru-RU" sz="1600" dirty="0">
                          <a:solidFill>
                            <a:schemeClr val="tx1"/>
                          </a:solidFill>
                          <a:latin typeface="Times New Roman" pitchFamily="18" charset="0"/>
                          <a:cs typeface="Times New Roman" pitchFamily="18" charset="0"/>
                        </a:rPr>
                        <a:t>5265,0</a:t>
                      </a:r>
                    </a:p>
                  </a:txBody>
                  <a:tcPr/>
                </a:tc>
                <a:tc>
                  <a:txBody>
                    <a:bodyPr/>
                    <a:lstStyle/>
                    <a:p>
                      <a:pPr algn="ctr"/>
                      <a:endParaRPr lang="ru-RU" sz="1600" dirty="0">
                        <a:solidFill>
                          <a:schemeClr val="tx1"/>
                        </a:solidFill>
                        <a:latin typeface="Times New Roman" pitchFamily="18" charset="0"/>
                        <a:cs typeface="Times New Roman" pitchFamily="18" charset="0"/>
                      </a:endParaRPr>
                    </a:p>
                    <a:p>
                      <a:pPr algn="ctr"/>
                      <a:endParaRPr lang="ru-RU"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4"/>
                  </a:ext>
                </a:extLst>
              </a:tr>
            </a:tbl>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142852"/>
            <a:ext cx="8678198" cy="1285884"/>
          </a:xfrm>
        </p:spPr>
        <p:txBody>
          <a:bodyPr>
            <a:noAutofit/>
          </a:bodyPr>
          <a:lstStyle/>
          <a:p>
            <a:pPr algn="ctr"/>
            <a:r>
              <a:rPr lang="kk-KZ" sz="2800" b="1" dirty="0" smtClean="0">
                <a:solidFill>
                  <a:srgbClr val="FF0000"/>
                </a:solidFill>
              </a:rPr>
              <a:t>2.4 2024 </a:t>
            </a:r>
            <a:r>
              <a:rPr lang="kk-KZ" sz="2800" b="1" dirty="0">
                <a:solidFill>
                  <a:srgbClr val="FF0000"/>
                </a:solidFill>
              </a:rPr>
              <a:t>жылғы 9 айға арналған «аурухана» мемлекеттік тапсырысының жоспарын орындау.</a:t>
            </a:r>
            <a:endParaRPr lang="ru-RU" sz="28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a:xfrm>
            <a:off x="0" y="1500174"/>
            <a:ext cx="9001156" cy="5072098"/>
          </a:xfrm>
        </p:spPr>
        <p:txBody>
          <a:bodyPr/>
          <a:lstStyle/>
          <a:p>
            <a:pPr fontAlgn="ctr"/>
            <a:r>
              <a:rPr lang="kk-KZ" sz="1800" b="1" dirty="0" smtClean="0"/>
              <a:t>2024 </a:t>
            </a:r>
            <a:r>
              <a:rPr lang="kk-KZ" sz="1800" b="1" dirty="0"/>
              <a:t>жылға арналған мемлекеттік тапсырыс </a:t>
            </a:r>
            <a:r>
              <a:rPr lang="kk-KZ" sz="1800" b="1" dirty="0" smtClean="0"/>
              <a:t>2</a:t>
            </a:r>
            <a:r>
              <a:rPr lang="ru-RU" sz="1800" b="1" dirty="0" smtClean="0">
                <a:latin typeface="Times New Roman" pitchFamily="18" charset="0"/>
                <a:cs typeface="Times New Roman" pitchFamily="18" charset="0"/>
              </a:rPr>
              <a:t> 706 403 170,82 </a:t>
            </a:r>
            <a:r>
              <a:rPr lang="ru-RU" sz="1800" b="1" dirty="0" err="1">
                <a:latin typeface="Times New Roman" pitchFamily="18" charset="0"/>
                <a:cs typeface="Times New Roman" pitchFamily="18" charset="0"/>
              </a:rPr>
              <a:t>теңгені құрайды</a:t>
            </a:r>
            <a:endParaRPr lang="ru-RU" sz="1800" b="1" dirty="0">
              <a:latin typeface="Times New Roman" pitchFamily="18" charset="0"/>
              <a:cs typeface="Times New Roman" pitchFamily="18" charset="0"/>
            </a:endParaRPr>
          </a:p>
          <a:p>
            <a:pPr fontAlgn="ctr"/>
            <a:r>
              <a:rPr lang="kk-KZ" sz="1800" dirty="0"/>
              <a:t>  </a:t>
            </a:r>
            <a:r>
              <a:rPr lang="kk-KZ" sz="1800" dirty="0" smtClean="0"/>
              <a:t>2024 </a:t>
            </a:r>
            <a:r>
              <a:rPr lang="kk-KZ" sz="1800" dirty="0"/>
              <a:t>жылдың 9 айында </a:t>
            </a:r>
            <a:r>
              <a:rPr lang="kk-KZ" sz="1800" b="1" dirty="0" smtClean="0"/>
              <a:t>2 278 248 889,1  </a:t>
            </a:r>
            <a:r>
              <a:rPr lang="kk-KZ" sz="1800" dirty="0" smtClean="0"/>
              <a:t>теңгені </a:t>
            </a:r>
            <a:r>
              <a:rPr lang="kk-KZ" sz="1800" dirty="0"/>
              <a:t>құрады</a:t>
            </a:r>
            <a:r>
              <a:rPr lang="kk-KZ" sz="1800" dirty="0" smtClean="0"/>
              <a:t>. </a:t>
            </a:r>
            <a:r>
              <a:rPr lang="ru-RU" sz="1800" dirty="0" smtClean="0"/>
              <a:t>27 560</a:t>
            </a:r>
            <a:r>
              <a:rPr lang="kk-KZ" sz="1800" dirty="0" smtClean="0"/>
              <a:t> </a:t>
            </a:r>
            <a:r>
              <a:rPr lang="kk-KZ" sz="1800" dirty="0"/>
              <a:t>іс-жағдай </a:t>
            </a:r>
            <a:r>
              <a:rPr lang="kk-KZ" sz="1800" dirty="0" smtClean="0"/>
              <a:t>ұсынылды</a:t>
            </a:r>
          </a:p>
          <a:p>
            <a:pPr fontAlgn="ctr"/>
            <a:r>
              <a:rPr lang="kk-KZ" sz="1800" dirty="0" smtClean="0"/>
              <a:t>  </a:t>
            </a:r>
            <a:r>
              <a:rPr lang="kk-KZ" sz="1800" b="1" dirty="0" smtClean="0"/>
              <a:t>2 050 094 741,41 </a:t>
            </a:r>
            <a:r>
              <a:rPr lang="kk-KZ" sz="1800" dirty="0"/>
              <a:t>теңге сомасына  </a:t>
            </a:r>
            <a:r>
              <a:rPr lang="ru-RU" sz="1800" dirty="0" smtClean="0"/>
              <a:t>22 893</a:t>
            </a:r>
            <a:r>
              <a:rPr lang="kk-KZ" sz="1800" dirty="0" smtClean="0"/>
              <a:t> </a:t>
            </a:r>
            <a:r>
              <a:rPr lang="kk-KZ" sz="1800" dirty="0"/>
              <a:t>іс-жағдай қабылдауға қабылданды</a:t>
            </a:r>
            <a:endParaRPr lang="ru-RU" sz="1800" b="1" dirty="0">
              <a:latin typeface="Times New Roman" pitchFamily="18" charset="0"/>
              <a:cs typeface="Times New Roman" pitchFamily="18" charset="0"/>
            </a:endParaRPr>
          </a:p>
          <a:p>
            <a:r>
              <a:rPr lang="ru-RU" sz="1800" b="1" dirty="0">
                <a:latin typeface="Times New Roman" pitchFamily="18" charset="0"/>
                <a:cs typeface="Times New Roman" pitchFamily="18" charset="0"/>
              </a:rPr>
              <a:t> </a:t>
            </a:r>
            <a:r>
              <a:rPr lang="kk-KZ" sz="1800" dirty="0"/>
              <a:t>Жоспардың орындалуы – </a:t>
            </a:r>
            <a:r>
              <a:rPr lang="kk-KZ" sz="1800" dirty="0" smtClean="0"/>
              <a:t>90%</a:t>
            </a:r>
            <a:endParaRPr lang="ru-RU" sz="1800" b="1" dirty="0">
              <a:latin typeface="Times New Roman" pitchFamily="18" charset="0"/>
              <a:cs typeface="Times New Roman" pitchFamily="18" charset="0"/>
            </a:endParaRPr>
          </a:p>
          <a:p>
            <a:pPr fontAlgn="ctr"/>
            <a:r>
              <a:rPr lang="kk-KZ" sz="1800" b="1" dirty="0" smtClean="0"/>
              <a:t>228 154 147,69 </a:t>
            </a:r>
            <a:r>
              <a:rPr lang="kk-KZ" sz="1800" dirty="0"/>
              <a:t>теңге сомасындағы ақаулар анықталды - қабылданған соманың </a:t>
            </a:r>
            <a:r>
              <a:rPr lang="kk-KZ" sz="1800" dirty="0" smtClean="0"/>
              <a:t>10,0% </a:t>
            </a:r>
            <a:r>
              <a:rPr lang="kk-KZ" sz="1800" dirty="0"/>
              <a:t>құрайды</a:t>
            </a:r>
            <a:endParaRPr lang="ru-RU" sz="1800" b="1" dirty="0"/>
          </a:p>
          <a:p>
            <a:pPr fontAlgn="ctr"/>
            <a:endParaRPr lang="ru-RU" sz="1400" b="1" dirty="0">
              <a:solidFill>
                <a:srgbClr val="FF0000"/>
              </a:solidFill>
            </a:endParaRPr>
          </a:p>
          <a:p>
            <a:pPr fontAlgn="ctr"/>
            <a:endParaRPr lang="ru-RU" sz="1800" b="1" dirty="0"/>
          </a:p>
          <a:p>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838763681"/>
              </p:ext>
            </p:extLst>
          </p:nvPr>
        </p:nvGraphicFramePr>
        <p:xfrm>
          <a:off x="285719" y="4071941"/>
          <a:ext cx="8606761" cy="2070290"/>
        </p:xfrm>
        <a:graphic>
          <a:graphicData uri="http://schemas.openxmlformats.org/drawingml/2006/table">
            <a:tbl>
              <a:tblPr firstRow="1" bandRow="1">
                <a:tableStyleId>{8799B23B-EC83-4686-B30A-512413B5E67A}</a:tableStyleId>
              </a:tblPr>
              <a:tblGrid>
                <a:gridCol w="1214447">
                  <a:extLst>
                    <a:ext uri="{9D8B030D-6E8A-4147-A177-3AD203B41FA5}">
                      <a16:colId xmlns:a16="http://schemas.microsoft.com/office/drawing/2014/main" val="20000"/>
                    </a:ext>
                  </a:extLst>
                </a:gridCol>
                <a:gridCol w="1650765">
                  <a:extLst>
                    <a:ext uri="{9D8B030D-6E8A-4147-A177-3AD203B41FA5}">
                      <a16:colId xmlns:a16="http://schemas.microsoft.com/office/drawing/2014/main" val="20001"/>
                    </a:ext>
                  </a:extLst>
                </a:gridCol>
                <a:gridCol w="1532987">
                  <a:extLst>
                    <a:ext uri="{9D8B030D-6E8A-4147-A177-3AD203B41FA5}">
                      <a16:colId xmlns:a16="http://schemas.microsoft.com/office/drawing/2014/main" val="20002"/>
                    </a:ext>
                  </a:extLst>
                </a:gridCol>
                <a:gridCol w="1421484">
                  <a:extLst>
                    <a:ext uri="{9D8B030D-6E8A-4147-A177-3AD203B41FA5}">
                      <a16:colId xmlns:a16="http://schemas.microsoft.com/office/drawing/2014/main" val="20003"/>
                    </a:ext>
                  </a:extLst>
                </a:gridCol>
                <a:gridCol w="1579428">
                  <a:extLst>
                    <a:ext uri="{9D8B030D-6E8A-4147-A177-3AD203B41FA5}">
                      <a16:colId xmlns:a16="http://schemas.microsoft.com/office/drawing/2014/main" val="20004"/>
                    </a:ext>
                  </a:extLst>
                </a:gridCol>
                <a:gridCol w="1207650">
                  <a:extLst>
                    <a:ext uri="{9D8B030D-6E8A-4147-A177-3AD203B41FA5}">
                      <a16:colId xmlns:a16="http://schemas.microsoft.com/office/drawing/2014/main" val="20005"/>
                    </a:ext>
                  </a:extLst>
                </a:gridCol>
              </a:tblGrid>
              <a:tr h="387752">
                <a:tc rowSpan="2">
                  <a:txBody>
                    <a:bodyPr/>
                    <a:lstStyle/>
                    <a:p>
                      <a:pPr algn="ctr" fontAlgn="b"/>
                      <a:r>
                        <a:rPr lang="ru-RU" sz="1400" u="none" strike="noStrike" dirty="0" smtClean="0">
                          <a:effectLst/>
                          <a:latin typeface="Times New Roman" pitchFamily="18" charset="0"/>
                          <a:cs typeface="Times New Roman" pitchFamily="18" charset="0"/>
                        </a:rPr>
                        <a:t>2024 </a:t>
                      </a:r>
                      <a:r>
                        <a:rPr lang="ru-RU" sz="1400" u="none" strike="noStrike" dirty="0">
                          <a:effectLst/>
                          <a:latin typeface="Times New Roman" pitchFamily="18" charset="0"/>
                          <a:cs typeface="Times New Roman" pitchFamily="18" charset="0"/>
                        </a:rPr>
                        <a:t>ж.</a:t>
                      </a:r>
                      <a:r>
                        <a:rPr lang="kk-KZ" sz="1400" b="1" i="0" u="none" strike="noStrike" baseline="0" dirty="0">
                          <a:solidFill>
                            <a:schemeClr val="tx1"/>
                          </a:solidFill>
                          <a:effectLst/>
                          <a:latin typeface="Times New Roman" pitchFamily="18" charset="0"/>
                          <a:cs typeface="Times New Roman" pitchFamily="18" charset="0"/>
                        </a:rPr>
                        <a:t> 9 айында</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gridSpan="2">
                  <a:txBody>
                    <a:bodyPr/>
                    <a:lstStyle/>
                    <a:p>
                      <a:pPr algn="ctr" fontAlgn="b"/>
                      <a:r>
                        <a:rPr lang="ru-RU" sz="1400" u="none" strike="noStrike" dirty="0" smtClean="0">
                          <a:effectLst/>
                          <a:latin typeface="Times New Roman" pitchFamily="18" charset="0"/>
                          <a:cs typeface="Times New Roman" pitchFamily="18" charset="0"/>
                        </a:rPr>
                        <a:t>2024 </a:t>
                      </a:r>
                      <a:r>
                        <a:rPr lang="ru-RU" sz="1400" u="none" strike="noStrike" dirty="0" err="1">
                          <a:effectLst/>
                          <a:latin typeface="Times New Roman" pitchFamily="18" charset="0"/>
                          <a:cs typeface="Times New Roman" pitchFamily="18" charset="0"/>
                        </a:rPr>
                        <a:t>жылы</a:t>
                      </a:r>
                      <a:r>
                        <a:rPr lang="ru-RU" sz="1400" u="none" strike="noStrike" dirty="0">
                          <a:effectLst/>
                          <a:latin typeface="Times New Roman" pitchFamily="18" charset="0"/>
                          <a:cs typeface="Times New Roman" pitchFamily="18" charset="0"/>
                        </a:rPr>
                        <a:t> </a:t>
                      </a:r>
                      <a:r>
                        <a:rPr lang="ru-RU" sz="1400" u="none" strike="noStrike" dirty="0" err="1">
                          <a:effectLst/>
                          <a:latin typeface="Times New Roman" pitchFamily="18" charset="0"/>
                          <a:cs typeface="Times New Roman" pitchFamily="18" charset="0"/>
                        </a:rPr>
                        <a:t>төлемге ұсынылған</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hMerge="1">
                  <a:txBody>
                    <a:bodyPr/>
                    <a:lstStyle/>
                    <a:p>
                      <a:endParaRPr lang="ru-RU"/>
                    </a:p>
                  </a:txBody>
                  <a:tcPr/>
                </a:tc>
                <a:tc gridSpan="2">
                  <a:txBody>
                    <a:bodyPr/>
                    <a:lstStyle/>
                    <a:p>
                      <a:pPr algn="ctr" fontAlgn="b"/>
                      <a:r>
                        <a:rPr lang="kk-KZ" sz="1400" dirty="0" smtClean="0"/>
                        <a:t>2024 </a:t>
                      </a:r>
                      <a:r>
                        <a:rPr lang="kk-KZ" sz="1400" dirty="0"/>
                        <a:t>жылға аяқтау актілері бойынша төлемге қабылданды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hMerge="1">
                  <a:txBody>
                    <a:bodyPr/>
                    <a:lstStyle/>
                    <a:p>
                      <a:endParaRPr lang="ru-RU"/>
                    </a:p>
                  </a:txBody>
                  <a:tcPr/>
                </a:tc>
                <a:tc>
                  <a:txBody>
                    <a:bodyPr/>
                    <a:lstStyle/>
                    <a:p>
                      <a:pPr algn="ctr" fontAlgn="b"/>
                      <a:r>
                        <a:rPr lang="ru-RU" sz="1400" u="none" strike="noStrike" dirty="0" err="1">
                          <a:effectLst/>
                          <a:latin typeface="Times New Roman" pitchFamily="18" charset="0"/>
                          <a:cs typeface="Times New Roman" pitchFamily="18" charset="0"/>
                        </a:rPr>
                        <a:t>ауытқу</a:t>
                      </a:r>
                      <a:r>
                        <a:rPr lang="ru-RU" sz="1400" u="none" strike="noStrike" dirty="0">
                          <a:effectLst/>
                          <a:latin typeface="Times New Roman" pitchFamily="18" charset="0"/>
                          <a:cs typeface="Times New Roman" pitchFamily="18" charset="0"/>
                        </a:rPr>
                        <a:t>  </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0"/>
                  </a:ext>
                </a:extLst>
              </a:tr>
              <a:tr h="556634">
                <a:tc vMerge="1">
                  <a:txBody>
                    <a:bodyPr/>
                    <a:lstStyle/>
                    <a:p>
                      <a:endParaRPr lang="ru-RU"/>
                    </a:p>
                  </a:txBody>
                  <a:tcPr/>
                </a:tc>
                <a:tc>
                  <a:txBody>
                    <a:bodyPr/>
                    <a:lstStyle/>
                    <a:p>
                      <a:pPr algn="ctr" fontAlgn="t"/>
                      <a:r>
                        <a:rPr lang="kk-KZ" sz="1400" b="1" i="0" u="none" strike="noStrike" dirty="0">
                          <a:solidFill>
                            <a:schemeClr val="tx1"/>
                          </a:solidFill>
                          <a:effectLst/>
                          <a:latin typeface="Times New Roman" pitchFamily="18" charset="0"/>
                          <a:cs typeface="Times New Roman" pitchFamily="18" charset="0"/>
                        </a:rPr>
                        <a:t>Емделіп</a:t>
                      </a:r>
                      <a:r>
                        <a:rPr lang="kk-KZ" sz="1400" b="1" i="0" u="none" strike="noStrike" baseline="0" dirty="0">
                          <a:solidFill>
                            <a:schemeClr val="tx1"/>
                          </a:solidFill>
                          <a:effectLst/>
                          <a:latin typeface="Times New Roman" pitchFamily="18" charset="0"/>
                          <a:cs typeface="Times New Roman" pitchFamily="18" charset="0"/>
                        </a:rPr>
                        <a:t> шыққандар саны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u="none" strike="noStrike" dirty="0" err="1">
                          <a:effectLst/>
                          <a:latin typeface="Times New Roman" pitchFamily="18" charset="0"/>
                          <a:cs typeface="Times New Roman" pitchFamily="18" charset="0"/>
                        </a:rPr>
                        <a:t>Соммасы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kk-KZ" sz="1400" b="1" i="0" u="none" strike="noStrike" dirty="0">
                          <a:solidFill>
                            <a:schemeClr val="tx1"/>
                          </a:solidFill>
                          <a:effectLst/>
                          <a:latin typeface="Times New Roman" pitchFamily="18" charset="0"/>
                          <a:cs typeface="Times New Roman" pitchFamily="18" charset="0"/>
                        </a:rPr>
                        <a:t>Емделіп</a:t>
                      </a:r>
                      <a:r>
                        <a:rPr lang="kk-KZ" sz="1400" b="1" i="0" u="none" strike="noStrike" baseline="0" dirty="0">
                          <a:solidFill>
                            <a:schemeClr val="tx1"/>
                          </a:solidFill>
                          <a:effectLst/>
                          <a:latin typeface="Times New Roman" pitchFamily="18" charset="0"/>
                          <a:cs typeface="Times New Roman" pitchFamily="18" charset="0"/>
                        </a:rPr>
                        <a:t> шыққандар саны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u="none" strike="noStrike" dirty="0" err="1">
                          <a:effectLst/>
                          <a:latin typeface="Times New Roman" pitchFamily="18" charset="0"/>
                          <a:cs typeface="Times New Roman" pitchFamily="18" charset="0"/>
                        </a:rPr>
                        <a:t>сомма</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u="none" strike="noStrike" dirty="0" err="1">
                          <a:effectLst/>
                          <a:latin typeface="Times New Roman" pitchFamily="18" charset="0"/>
                          <a:cs typeface="Times New Roman" pitchFamily="18" charset="0"/>
                        </a:rPr>
                        <a:t>сомма</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1"/>
                  </a:ext>
                </a:extLst>
              </a:tr>
              <a:tr h="984440">
                <a:tc>
                  <a:txBody>
                    <a:bodyPr/>
                    <a:lstStyle/>
                    <a:p>
                      <a:pPr algn="ctr" fontAlgn="b"/>
                      <a:r>
                        <a:rPr lang="kk-KZ" sz="1400" b="1" i="0" u="none" strike="noStrike" dirty="0">
                          <a:solidFill>
                            <a:schemeClr val="tx1"/>
                          </a:solidFill>
                          <a:effectLst/>
                          <a:latin typeface="Times New Roman" pitchFamily="18" charset="0"/>
                          <a:cs typeface="Times New Roman" pitchFamily="18" charset="0"/>
                        </a:rPr>
                        <a:t>БАРЛЫҒЫ</a:t>
                      </a:r>
                      <a:endParaRPr lang="ru-RU" sz="1400" b="1" i="0" u="none" strike="noStrike" dirty="0">
                        <a:solidFill>
                          <a:schemeClr val="tx1"/>
                        </a:solidFill>
                        <a:effectLst/>
                        <a:latin typeface="Times New Roman" pitchFamily="18" charset="0"/>
                        <a:cs typeface="Times New Roman" pitchFamily="18" charset="0"/>
                      </a:endParaRPr>
                    </a:p>
                  </a:txBody>
                  <a:tcPr marL="9525" marR="9525" marT="9525" marB="0" anchor="ctr"/>
                </a:tc>
                <a:tc>
                  <a:txBody>
                    <a:bodyPr/>
                    <a:lstStyle/>
                    <a:p>
                      <a:pPr algn="ctr" fontAlgn="t"/>
                      <a:r>
                        <a:rPr lang="kk-KZ" sz="1400" b="0" i="0" u="none" strike="noStrike" dirty="0">
                          <a:solidFill>
                            <a:srgbClr val="FF0000"/>
                          </a:solidFill>
                          <a:effectLst/>
                          <a:latin typeface="Times New Roman" pitchFamily="18" charset="0"/>
                          <a:cs typeface="Times New Roman" pitchFamily="18" charset="0"/>
                        </a:rPr>
                        <a:t>Гобмп</a:t>
                      </a:r>
                      <a:r>
                        <a:rPr lang="kk-KZ" sz="1400" b="0" i="0" u="none" strike="noStrike" baseline="0" dirty="0">
                          <a:solidFill>
                            <a:srgbClr val="FF0000"/>
                          </a:solidFill>
                          <a:effectLst/>
                          <a:latin typeface="Times New Roman" pitchFamily="18" charset="0"/>
                          <a:cs typeface="Times New Roman" pitchFamily="18" charset="0"/>
                        </a:rPr>
                        <a:t> </a:t>
                      </a:r>
                      <a:r>
                        <a:rPr lang="kk-KZ" sz="1400" b="0" i="0" u="none" strike="noStrike" baseline="0" dirty="0" smtClean="0">
                          <a:solidFill>
                            <a:srgbClr val="FF0000"/>
                          </a:solidFill>
                          <a:effectLst/>
                          <a:latin typeface="Times New Roman" pitchFamily="18" charset="0"/>
                          <a:cs typeface="Times New Roman" pitchFamily="18" charset="0"/>
                        </a:rPr>
                        <a:t>-4498 </a:t>
                      </a:r>
                      <a:r>
                        <a:rPr lang="kk-KZ" sz="1400" b="0" i="0" u="none" strike="noStrike" baseline="0" dirty="0">
                          <a:solidFill>
                            <a:srgbClr val="FF0000"/>
                          </a:solidFill>
                          <a:effectLst/>
                          <a:latin typeface="Times New Roman" pitchFamily="18" charset="0"/>
                          <a:cs typeface="Times New Roman" pitchFamily="18" charset="0"/>
                        </a:rPr>
                        <a:t>науқас </a:t>
                      </a:r>
                      <a:r>
                        <a:rPr lang="kk-KZ" sz="800" b="0" i="0" u="none" strike="noStrike" baseline="0" dirty="0">
                          <a:solidFill>
                            <a:srgbClr val="FF0000"/>
                          </a:solidFill>
                          <a:effectLst/>
                          <a:latin typeface="Times New Roman" pitchFamily="18" charset="0"/>
                          <a:cs typeface="Times New Roman" pitchFamily="18" charset="0"/>
                        </a:rPr>
                        <a:t>(қабылдау бөлімін қоса)</a:t>
                      </a:r>
                    </a:p>
                    <a:p>
                      <a:pPr algn="ctr" fontAlgn="t"/>
                      <a:r>
                        <a:rPr lang="kk-KZ" sz="1400" b="0" i="0" u="none" strike="noStrike" baseline="0" dirty="0">
                          <a:solidFill>
                            <a:srgbClr val="FF0000"/>
                          </a:solidFill>
                          <a:effectLst/>
                          <a:latin typeface="Times New Roman" pitchFamily="18" charset="0"/>
                          <a:cs typeface="Times New Roman" pitchFamily="18" charset="0"/>
                        </a:rPr>
                        <a:t>Осмс  - </a:t>
                      </a:r>
                      <a:r>
                        <a:rPr lang="ru-RU" sz="1400" b="0" i="0" u="none" strike="noStrike" baseline="0" dirty="0" smtClean="0">
                          <a:solidFill>
                            <a:srgbClr val="FF0000"/>
                          </a:solidFill>
                          <a:effectLst/>
                          <a:latin typeface="Times New Roman" pitchFamily="18" charset="0"/>
                          <a:cs typeface="Times New Roman" pitchFamily="18" charset="0"/>
                        </a:rPr>
                        <a:t>22562</a:t>
                      </a:r>
                      <a:r>
                        <a:rPr lang="kk-KZ" sz="1400" b="0" i="0" u="none" strike="noStrike" baseline="0" dirty="0" smtClean="0">
                          <a:solidFill>
                            <a:srgbClr val="FF0000"/>
                          </a:solidFill>
                          <a:effectLst/>
                          <a:latin typeface="Times New Roman" pitchFamily="18" charset="0"/>
                          <a:cs typeface="Times New Roman" pitchFamily="18" charset="0"/>
                        </a:rPr>
                        <a:t> </a:t>
                      </a:r>
                      <a:r>
                        <a:rPr lang="kk-KZ" sz="1400" b="0" i="0" u="none" strike="noStrike" baseline="0" dirty="0">
                          <a:solidFill>
                            <a:srgbClr val="FF0000"/>
                          </a:solidFill>
                          <a:effectLst/>
                          <a:latin typeface="Times New Roman" pitchFamily="18" charset="0"/>
                          <a:cs typeface="Times New Roman" pitchFamily="18" charset="0"/>
                        </a:rPr>
                        <a:t>науқас</a:t>
                      </a:r>
                      <a:endParaRPr lang="ru-RU" sz="1400" b="1" i="0" u="none" strike="noStrike" dirty="0">
                        <a:solidFill>
                          <a:srgbClr val="FF0000"/>
                        </a:solidFill>
                        <a:effectLst/>
                        <a:latin typeface="Times New Roman" pitchFamily="18" charset="0"/>
                        <a:cs typeface="Times New Roman" pitchFamily="18" charset="0"/>
                      </a:endParaRPr>
                    </a:p>
                  </a:txBody>
                  <a:tcPr marL="9525" marR="9525" marT="9525" marB="0" anchor="ctr"/>
                </a:tc>
                <a:tc>
                  <a:txBody>
                    <a:bodyPr/>
                    <a:lstStyle/>
                    <a:p>
                      <a:pPr algn="ctr" fontAlgn="t"/>
                      <a:r>
                        <a:rPr lang="kk-KZ" sz="1400" b="1" dirty="0" smtClean="0"/>
                        <a:t>2 278 248 889,1 </a:t>
                      </a:r>
                      <a:endParaRPr lang="ru-RU" sz="1400" b="0" i="0" u="none" strike="noStrike" dirty="0">
                        <a:solidFill>
                          <a:srgbClr val="FF0000"/>
                        </a:solidFill>
                        <a:effectLst/>
                        <a:latin typeface="Times New Roman" pitchFamily="18" charset="0"/>
                        <a:cs typeface="Times New Roman" pitchFamily="18" charset="0"/>
                      </a:endParaRPr>
                    </a:p>
                  </a:txBody>
                  <a:tcPr marL="9525" marR="9525" marT="9525" marB="0" anchor="ctr"/>
                </a:tc>
                <a:tc>
                  <a:txBody>
                    <a:bodyPr/>
                    <a:lstStyle/>
                    <a:p>
                      <a:pPr algn="ctr" fontAlgn="t"/>
                      <a:r>
                        <a:rPr lang="ru-RU" sz="1400" b="0" i="0" u="none" strike="noStrike" dirty="0" err="1">
                          <a:solidFill>
                            <a:srgbClr val="FF0000"/>
                          </a:solidFill>
                          <a:effectLst/>
                          <a:latin typeface="Times New Roman" pitchFamily="18" charset="0"/>
                          <a:cs typeface="Times New Roman" pitchFamily="18" charset="0"/>
                        </a:rPr>
                        <a:t>Гобмп</a:t>
                      </a:r>
                      <a:r>
                        <a:rPr lang="ru-RU" sz="1400" b="0" i="0" u="none" strike="noStrike" dirty="0">
                          <a:solidFill>
                            <a:srgbClr val="FF0000"/>
                          </a:solidFill>
                          <a:effectLst/>
                          <a:latin typeface="Times New Roman" pitchFamily="18" charset="0"/>
                          <a:cs typeface="Times New Roman" pitchFamily="18" charset="0"/>
                        </a:rPr>
                        <a:t> </a:t>
                      </a:r>
                      <a:r>
                        <a:rPr lang="ru-RU" sz="1400" b="0" i="0" u="none" strike="noStrike" dirty="0" smtClean="0">
                          <a:solidFill>
                            <a:srgbClr val="FF0000"/>
                          </a:solidFill>
                          <a:effectLst/>
                          <a:latin typeface="Times New Roman" pitchFamily="18" charset="0"/>
                          <a:cs typeface="Times New Roman" pitchFamily="18" charset="0"/>
                        </a:rPr>
                        <a:t>-4538 </a:t>
                      </a:r>
                      <a:r>
                        <a:rPr lang="ru-RU" sz="1400" b="0" i="0" u="none" strike="noStrike" dirty="0" err="1">
                          <a:solidFill>
                            <a:srgbClr val="FF0000"/>
                          </a:solidFill>
                          <a:effectLst/>
                          <a:latin typeface="Times New Roman" pitchFamily="18" charset="0"/>
                          <a:cs typeface="Times New Roman" pitchFamily="18" charset="0"/>
                        </a:rPr>
                        <a:t>науқас</a:t>
                      </a:r>
                      <a:r>
                        <a:rPr lang="ru-RU" sz="1400" b="0" i="0" u="none" strike="noStrike" dirty="0">
                          <a:solidFill>
                            <a:srgbClr val="FF0000"/>
                          </a:solidFill>
                          <a:effectLst/>
                          <a:latin typeface="Times New Roman" pitchFamily="18" charset="0"/>
                          <a:cs typeface="Times New Roman" pitchFamily="18" charset="0"/>
                        </a:rPr>
                        <a:t> </a:t>
                      </a:r>
                    </a:p>
                    <a:p>
                      <a:pPr algn="ctr" fontAlgn="t"/>
                      <a:r>
                        <a:rPr lang="ru-RU" sz="800" b="0" i="0" u="none" strike="noStrike" dirty="0">
                          <a:solidFill>
                            <a:srgbClr val="FF0000"/>
                          </a:solidFill>
                          <a:effectLst/>
                          <a:latin typeface="Times New Roman" pitchFamily="18" charset="0"/>
                          <a:cs typeface="Times New Roman" pitchFamily="18" charset="0"/>
                        </a:rPr>
                        <a:t>(</a:t>
                      </a:r>
                      <a:r>
                        <a:rPr lang="kk-KZ" sz="800" b="0" i="0" u="none" strike="noStrike" baseline="0" dirty="0">
                          <a:solidFill>
                            <a:srgbClr val="FF0000"/>
                          </a:solidFill>
                          <a:effectLst/>
                          <a:latin typeface="Times New Roman" pitchFamily="18" charset="0"/>
                          <a:cs typeface="Times New Roman" pitchFamily="18" charset="0"/>
                        </a:rPr>
                        <a:t>қабылдау бөлімін қоса</a:t>
                      </a:r>
                      <a:r>
                        <a:rPr lang="ru-RU" sz="800" b="0" i="0" u="none" strike="noStrike" dirty="0">
                          <a:solidFill>
                            <a:srgbClr val="FF0000"/>
                          </a:solidFill>
                          <a:effectLst/>
                          <a:latin typeface="Times New Roman" pitchFamily="18" charset="0"/>
                          <a:cs typeface="Times New Roman" pitchFamily="18" charset="0"/>
                        </a:rPr>
                        <a:t>)</a:t>
                      </a:r>
                      <a:r>
                        <a:rPr lang="ru-RU" sz="1400" b="0" i="0" u="none" strike="noStrike" dirty="0">
                          <a:solidFill>
                            <a:srgbClr val="FF0000"/>
                          </a:solidFill>
                          <a:effectLst/>
                          <a:latin typeface="Times New Roman" pitchFamily="18" charset="0"/>
                          <a:cs typeface="Times New Roman" pitchFamily="18" charset="0"/>
                        </a:rPr>
                        <a:t> </a:t>
                      </a:r>
                      <a:r>
                        <a:rPr lang="ru-RU" sz="1400" b="0" i="0" u="none" strike="noStrike" dirty="0" smtClean="0">
                          <a:solidFill>
                            <a:srgbClr val="FF0000"/>
                          </a:solidFill>
                          <a:effectLst/>
                          <a:latin typeface="Times New Roman" pitchFamily="18" charset="0"/>
                          <a:cs typeface="Times New Roman" pitchFamily="18" charset="0"/>
                        </a:rPr>
                        <a:t>осмс-18355науқас</a:t>
                      </a:r>
                      <a:endParaRPr lang="ru-RU" sz="1400" b="0" i="0" u="none" strike="noStrike" dirty="0">
                        <a:solidFill>
                          <a:srgbClr val="FF0000"/>
                        </a:solidFill>
                        <a:effectLst/>
                        <a:latin typeface="Times New Roman" pitchFamily="18" charset="0"/>
                        <a:cs typeface="Times New Roman" pitchFamily="18" charset="0"/>
                      </a:endParaRPr>
                    </a:p>
                  </a:txBody>
                  <a:tcPr marL="9525" marR="9525" marT="9525" marB="0" anchor="ctr"/>
                </a:tc>
                <a:tc>
                  <a:txBody>
                    <a:bodyPr/>
                    <a:lstStyle/>
                    <a:p>
                      <a:pPr algn="ctr" fontAlgn="t"/>
                      <a:r>
                        <a:rPr lang="kk-KZ" sz="1400" b="1" dirty="0" smtClean="0"/>
                        <a:t>2 050 094 741,41 </a:t>
                      </a:r>
                      <a:endParaRPr lang="ru-RU" sz="1400" b="0" i="0" u="none" strike="noStrike" dirty="0">
                        <a:solidFill>
                          <a:srgbClr val="FF0000"/>
                        </a:solidFill>
                        <a:effectLst/>
                        <a:latin typeface="Times New Roman" pitchFamily="18" charset="0"/>
                        <a:cs typeface="Times New Roman" pitchFamily="18" charset="0"/>
                      </a:endParaRPr>
                    </a:p>
                  </a:txBody>
                  <a:tcPr marL="9525" marR="9525" marT="9525" marB="0" anchor="ctr"/>
                </a:tc>
                <a:tc>
                  <a:txBody>
                    <a:bodyPr/>
                    <a:lstStyle/>
                    <a:p>
                      <a:pPr algn="ctr" fontAlgn="t"/>
                      <a:r>
                        <a:rPr lang="kk-KZ" sz="1400" b="1" dirty="0" smtClean="0"/>
                        <a:t>228 154 147,69 </a:t>
                      </a:r>
                      <a:endParaRPr lang="ru-RU" sz="1400" b="0" i="0" u="none" strike="noStrike" dirty="0">
                        <a:solidFill>
                          <a:srgbClr val="FF0000"/>
                        </a:solidFill>
                        <a:effectLst/>
                        <a:latin typeface="Times New Roman" pitchFamily="18" charset="0"/>
                        <a:cs typeface="Times New Roman" pitchFamily="18" charset="0"/>
                      </a:endParaRPr>
                    </a:p>
                  </a:txBody>
                  <a:tcPr marL="9525" marR="9525" marT="9525" marB="0"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pPr>
              <a:defRPr/>
            </a:pPr>
            <a:fld id="{AF4B25A6-D037-47DE-A1F1-94310E773C7D}" type="slidenum">
              <a:rPr lang="ru-RU"/>
              <a:pPr>
                <a:defRPr/>
              </a:pPr>
              <a:t>16</a:t>
            </a:fld>
            <a:endParaRPr lang="ru-RU"/>
          </a:p>
        </p:txBody>
      </p:sp>
      <p:sp>
        <p:nvSpPr>
          <p:cNvPr id="2" name="Заголовок 1"/>
          <p:cNvSpPr>
            <a:spLocks noGrp="1"/>
          </p:cNvSpPr>
          <p:nvPr>
            <p:ph type="title" idx="4294967295"/>
          </p:nvPr>
        </p:nvSpPr>
        <p:spPr>
          <a:xfrm>
            <a:off x="0" y="620713"/>
            <a:ext cx="8820150" cy="1439862"/>
          </a:xfrm>
        </p:spPr>
        <p:txBody>
          <a:bodyPr rtlCol="0">
            <a:normAutofit fontScale="90000"/>
          </a:bodyPr>
          <a:lstStyle/>
          <a:p>
            <a:pPr algn="ctr">
              <a:defRPr/>
            </a:pPr>
            <a:r>
              <a:rPr lang="ru-RU" sz="3100" b="1" dirty="0">
                <a:latin typeface="Times New Roman" pitchFamily="18" charset="0"/>
                <a:cs typeface="Times New Roman" pitchFamily="18" charset="0"/>
              </a:rPr>
              <a:t/>
            </a:r>
            <a:br>
              <a:rPr lang="ru-RU" sz="3100" b="1" dirty="0">
                <a:latin typeface="Times New Roman" pitchFamily="18" charset="0"/>
                <a:cs typeface="Times New Roman" pitchFamily="18" charset="0"/>
              </a:rPr>
            </a:br>
            <a:r>
              <a:rPr lang="ru-RU" sz="3100" b="1" dirty="0">
                <a:latin typeface="Times New Roman" pitchFamily="18" charset="0"/>
                <a:cs typeface="Times New Roman" pitchFamily="18" charset="0"/>
              </a:rPr>
              <a:t/>
            </a:r>
            <a:br>
              <a:rPr lang="ru-RU" sz="3100" b="1" dirty="0">
                <a:latin typeface="Times New Roman" pitchFamily="18" charset="0"/>
                <a:cs typeface="Times New Roman" pitchFamily="18" charset="0"/>
              </a:rPr>
            </a:br>
            <a:r>
              <a:rPr lang="ru-RU" sz="3100" b="1" dirty="0">
                <a:latin typeface="Times New Roman" pitchFamily="18" charset="0"/>
                <a:cs typeface="Times New Roman" pitchFamily="18" charset="0"/>
              </a:rPr>
              <a:t/>
            </a:r>
            <a:br>
              <a:rPr lang="ru-RU" sz="3100" b="1" dirty="0">
                <a:latin typeface="Times New Roman" pitchFamily="18" charset="0"/>
                <a:cs typeface="Times New Roman" pitchFamily="18" charset="0"/>
              </a:rPr>
            </a:br>
            <a:r>
              <a:rPr lang="ru-RU" sz="3100" b="1" dirty="0">
                <a:latin typeface="Times New Roman" pitchFamily="18" charset="0"/>
                <a:cs typeface="Times New Roman" pitchFamily="18" charset="0"/>
              </a:rPr>
              <a:t/>
            </a:r>
            <a:br>
              <a:rPr lang="ru-RU" sz="3100" b="1" dirty="0">
                <a:latin typeface="Times New Roman" pitchFamily="18" charset="0"/>
                <a:cs typeface="Times New Roman" pitchFamily="18" charset="0"/>
              </a:rPr>
            </a:br>
            <a:r>
              <a:rPr lang="ru-RU" sz="3100" b="1" dirty="0">
                <a:latin typeface="Times New Roman" pitchFamily="18" charset="0"/>
                <a:cs typeface="Times New Roman" pitchFamily="18" charset="0"/>
              </a:rPr>
              <a:t/>
            </a:r>
            <a:br>
              <a:rPr lang="ru-RU" sz="3100" b="1" dirty="0">
                <a:latin typeface="Times New Roman" pitchFamily="18" charset="0"/>
                <a:cs typeface="Times New Roman" pitchFamily="18" charset="0"/>
              </a:rPr>
            </a:br>
            <a:r>
              <a:rPr lang="ru-RU" sz="3100" b="1" dirty="0" smtClean="0">
                <a:latin typeface="Times New Roman" pitchFamily="18" charset="0"/>
                <a:cs typeface="Times New Roman" pitchFamily="18" charset="0"/>
              </a:rPr>
              <a:t>2.5 </a:t>
            </a:r>
            <a:r>
              <a:rPr lang="ru-RU" sz="40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Материалдық- </a:t>
            </a:r>
            <a:r>
              <a:rPr lang="ru-RU" sz="4000" b="1" dirty="0" err="1">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техникалық </a:t>
            </a:r>
            <a:r>
              <a:rPr lang="ru-RU" sz="40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база</a:t>
            </a:r>
            <a:br>
              <a:rPr lang="ru-RU" sz="40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br>
            <a:r>
              <a:rPr lang="ru-RU" sz="3100" b="1" dirty="0">
                <a:solidFill>
                  <a:schemeClr val="tx1"/>
                </a:solidFill>
                <a:latin typeface="Times New Roman" pitchFamily="18" charset="0"/>
                <a:cs typeface="Times New Roman" pitchFamily="18" charset="0"/>
              </a:rPr>
              <a:t/>
            </a:r>
            <a:br>
              <a:rPr lang="ru-RU" sz="3100" b="1" dirty="0">
                <a:solidFill>
                  <a:schemeClr val="tx1"/>
                </a:solidFill>
                <a:latin typeface="Times New Roman" pitchFamily="18" charset="0"/>
                <a:cs typeface="Times New Roman" pitchFamily="18" charset="0"/>
              </a:rPr>
            </a:br>
            <a:r>
              <a:rPr lang="ru-RU" sz="2700" b="1" dirty="0">
                <a:solidFill>
                  <a:schemeClr val="tx1"/>
                </a:solidFill>
                <a:latin typeface="+mn-lt"/>
                <a:cs typeface="Times New Roman" pitchFamily="18" charset="0"/>
              </a:rPr>
              <a:t> </a:t>
            </a:r>
            <a:r>
              <a:rPr lang="kk-KZ" sz="2400" b="1" dirty="0">
                <a:solidFill>
                  <a:schemeClr val="tx1"/>
                </a:solidFill>
                <a:latin typeface="+mn-lt"/>
              </a:rPr>
              <a:t>Негізгі қаржыны пайдалану тиімділігін бағалау </a:t>
            </a:r>
            <a:r>
              <a:rPr lang="ru-RU" b="1" dirty="0">
                <a:solidFill>
                  <a:schemeClr val="tx1"/>
                </a:solidFill>
                <a:latin typeface="Times New Roman" pitchFamily="18" charset="0"/>
                <a:cs typeface="Times New Roman" pitchFamily="18" charset="0"/>
              </a:rPr>
              <a:t/>
            </a:r>
            <a:br>
              <a:rPr lang="ru-RU" b="1" dirty="0">
                <a:solidFill>
                  <a:schemeClr val="tx1"/>
                </a:solidFill>
                <a:latin typeface="Times New Roman" pitchFamily="18" charset="0"/>
                <a:cs typeface="Times New Roman" pitchFamily="18" charset="0"/>
              </a:rPr>
            </a:br>
            <a:r>
              <a:rPr lang="kk-KZ" sz="2000" dirty="0"/>
              <a:t> </a:t>
            </a:r>
            <a:r>
              <a:rPr lang="kk-KZ" sz="2000" b="1" dirty="0">
                <a:solidFill>
                  <a:schemeClr val="tx1"/>
                </a:solidFill>
                <a:latin typeface="+mn-lt"/>
              </a:rPr>
              <a:t>Медициналық жабдықтармен жабдықтауды талдау </a:t>
            </a:r>
            <a:r>
              <a:rPr lang="ru-RU" sz="2200" dirty="0">
                <a:solidFill>
                  <a:srgbClr val="FF0000"/>
                </a:solidFill>
              </a:rPr>
              <a:t/>
            </a:r>
            <a:br>
              <a:rPr lang="ru-RU" sz="2200" dirty="0">
                <a:solidFill>
                  <a:srgbClr val="FF0000"/>
                </a:solidFill>
              </a:rPr>
            </a:br>
            <a:endParaRPr lang="ru-RU" sz="2200" dirty="0">
              <a:solidFill>
                <a:srgbClr val="FF0000"/>
              </a:solidFill>
            </a:endParaRPr>
          </a:p>
        </p:txBody>
      </p:sp>
      <p:graphicFrame>
        <p:nvGraphicFramePr>
          <p:cNvPr id="4" name="Таблица 3"/>
          <p:cNvGraphicFramePr>
            <a:graphicFrameLocks noGrp="1"/>
          </p:cNvGraphicFramePr>
          <p:nvPr/>
        </p:nvGraphicFramePr>
        <p:xfrm>
          <a:off x="1142976" y="2285992"/>
          <a:ext cx="6336100" cy="1081161"/>
        </p:xfrm>
        <a:graphic>
          <a:graphicData uri="http://schemas.openxmlformats.org/drawingml/2006/table">
            <a:tbl>
              <a:tblPr firstRow="1" bandRow="1">
                <a:tableStyleId>{8799B23B-EC83-4686-B30A-512413B5E67A}</a:tableStyleId>
              </a:tblPr>
              <a:tblGrid>
                <a:gridCol w="1923346">
                  <a:extLst>
                    <a:ext uri="{9D8B030D-6E8A-4147-A177-3AD203B41FA5}">
                      <a16:colId xmlns:a16="http://schemas.microsoft.com/office/drawing/2014/main" val="20000"/>
                    </a:ext>
                  </a:extLst>
                </a:gridCol>
                <a:gridCol w="2180224">
                  <a:extLst>
                    <a:ext uri="{9D8B030D-6E8A-4147-A177-3AD203B41FA5}">
                      <a16:colId xmlns:a16="http://schemas.microsoft.com/office/drawing/2014/main" val="20001"/>
                    </a:ext>
                  </a:extLst>
                </a:gridCol>
                <a:gridCol w="2232530">
                  <a:extLst>
                    <a:ext uri="{9D8B030D-6E8A-4147-A177-3AD203B41FA5}">
                      <a16:colId xmlns:a16="http://schemas.microsoft.com/office/drawing/2014/main" val="20002"/>
                    </a:ext>
                  </a:extLst>
                </a:gridCol>
              </a:tblGrid>
              <a:tr h="684921">
                <a:tc>
                  <a:txBody>
                    <a:bodyPr/>
                    <a:lstStyle/>
                    <a:p>
                      <a:endParaRPr lang="ru-RU" sz="2000" b="0" dirty="0">
                        <a:latin typeface="Times New Roman" pitchFamily="18" charset="0"/>
                        <a:cs typeface="Times New Roman" pitchFamily="18" charset="0"/>
                      </a:endParaRPr>
                    </a:p>
                  </a:txBody>
                  <a:tcPr/>
                </a:tc>
                <a:tc>
                  <a:txBody>
                    <a:bodyPr/>
                    <a:lstStyle/>
                    <a:p>
                      <a:pPr algn="ctr"/>
                      <a:r>
                        <a:rPr lang="kk-KZ" sz="2000" baseline="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202</a:t>
                      </a:r>
                      <a:r>
                        <a:rPr lang="ru-RU" sz="2000" dirty="0" smtClean="0">
                          <a:latin typeface="Times New Roman" pitchFamily="18" charset="0"/>
                          <a:cs typeface="Times New Roman" pitchFamily="18" charset="0"/>
                        </a:rPr>
                        <a:t>3</a:t>
                      </a:r>
                      <a:r>
                        <a:rPr lang="kk-KZ" sz="2000" dirty="0" smtClean="0">
                          <a:latin typeface="Times New Roman" pitchFamily="18" charset="0"/>
                          <a:cs typeface="Times New Roman" pitchFamily="18" charset="0"/>
                        </a:rPr>
                        <a:t>г</a:t>
                      </a:r>
                      <a:endParaRPr lang="ru-RU" sz="2000" b="1" dirty="0">
                        <a:solidFill>
                          <a:schemeClr val="tx1"/>
                        </a:solidFill>
                        <a:latin typeface="Times New Roman" pitchFamily="18" charset="0"/>
                        <a:cs typeface="Times New Roman" pitchFamily="18" charset="0"/>
                      </a:endParaRPr>
                    </a:p>
                  </a:txBody>
                  <a:tcPr/>
                </a:tc>
                <a:tc>
                  <a:txBody>
                    <a:bodyPr/>
                    <a:lstStyle/>
                    <a:p>
                      <a:pPr algn="ctr"/>
                      <a:r>
                        <a:rPr lang="en-US" sz="2000" dirty="0">
                          <a:latin typeface="Times New Roman" pitchFamily="18" charset="0"/>
                          <a:cs typeface="Times New Roman" pitchFamily="18" charset="0"/>
                        </a:rPr>
                        <a:t>20</a:t>
                      </a:r>
                      <a:r>
                        <a:rPr lang="ru-RU" sz="2000" dirty="0" smtClean="0">
                          <a:latin typeface="Times New Roman" pitchFamily="18" charset="0"/>
                          <a:cs typeface="Times New Roman" pitchFamily="18" charset="0"/>
                        </a:rPr>
                        <a:t>24</a:t>
                      </a:r>
                      <a:r>
                        <a:rPr lang="kk-KZ" sz="2000" dirty="0" smtClean="0">
                          <a:latin typeface="Times New Roman" pitchFamily="18" charset="0"/>
                          <a:cs typeface="Times New Roman" pitchFamily="18" charset="0"/>
                        </a:rPr>
                        <a:t>г</a:t>
                      </a:r>
                      <a:endParaRPr lang="ru-RU" sz="2000" b="1"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386649">
                <a:tc>
                  <a:txBody>
                    <a:bodyPr/>
                    <a:lstStyle/>
                    <a:p>
                      <a:r>
                        <a:rPr lang="kk-KZ" sz="2000" b="1" dirty="0">
                          <a:latin typeface="Times New Roman" pitchFamily="18" charset="0"/>
                          <a:cs typeface="Times New Roman" pitchFamily="18" charset="0"/>
                        </a:rPr>
                        <a:t>Барлығы</a:t>
                      </a:r>
                      <a:endParaRPr lang="ru-RU" sz="2000" b="1" dirty="0">
                        <a:latin typeface="Times New Roman" pitchFamily="18" charset="0"/>
                        <a:cs typeface="Times New Roman" pitchFamily="18" charset="0"/>
                      </a:endParaRPr>
                    </a:p>
                  </a:txBody>
                  <a:tcPr/>
                </a:tc>
                <a:tc>
                  <a:txBody>
                    <a:bodyPr/>
                    <a:lstStyle/>
                    <a:p>
                      <a:pPr algn="ctr"/>
                      <a:r>
                        <a:rPr lang="kk-KZ" sz="2000" dirty="0">
                          <a:latin typeface="Times New Roman" pitchFamily="18" charset="0"/>
                          <a:cs typeface="Times New Roman" pitchFamily="18" charset="0"/>
                        </a:rPr>
                        <a:t>82,9%</a:t>
                      </a:r>
                      <a:endParaRPr lang="ru-RU" sz="2000" b="1" dirty="0">
                        <a:solidFill>
                          <a:srgbClr val="00B0F0"/>
                        </a:solidFill>
                        <a:latin typeface="Times New Roman" pitchFamily="18" charset="0"/>
                        <a:cs typeface="Times New Roman" pitchFamily="18" charset="0"/>
                      </a:endParaRPr>
                    </a:p>
                  </a:txBody>
                  <a:tcPr/>
                </a:tc>
                <a:tc>
                  <a:txBody>
                    <a:bodyPr/>
                    <a:lstStyle/>
                    <a:p>
                      <a:pPr algn="ctr"/>
                      <a:r>
                        <a:rPr lang="kk-KZ" sz="2000" dirty="0" smtClean="0">
                          <a:latin typeface="Times New Roman" pitchFamily="18" charset="0"/>
                          <a:cs typeface="Times New Roman" pitchFamily="18" charset="0"/>
                        </a:rPr>
                        <a:t>84,41%</a:t>
                      </a:r>
                      <a:endParaRPr lang="ru-RU" sz="2000" b="1" dirty="0">
                        <a:solidFill>
                          <a:srgbClr val="00B0F0"/>
                        </a:solidFill>
                        <a:latin typeface="Times New Roman" pitchFamily="18" charset="0"/>
                        <a:cs typeface="Times New Roman" pitchFamily="18" charset="0"/>
                      </a:endParaRPr>
                    </a:p>
                  </a:txBody>
                  <a:tcPr/>
                </a:tc>
                <a:extLst>
                  <a:ext uri="{0D108BD9-81ED-4DB2-BD59-A6C34878D82A}">
                    <a16:rowId xmlns:a16="http://schemas.microsoft.com/office/drawing/2014/main" val="10001"/>
                  </a:ext>
                </a:extLst>
              </a:tr>
            </a:tbl>
          </a:graphicData>
        </a:graphic>
      </p:graphicFrame>
      <p:sp>
        <p:nvSpPr>
          <p:cNvPr id="6" name="Прямоугольник 5"/>
          <p:cNvSpPr/>
          <p:nvPr/>
        </p:nvSpPr>
        <p:spPr>
          <a:xfrm rot="10800000" flipV="1">
            <a:off x="571472" y="4210441"/>
            <a:ext cx="8280920" cy="1754326"/>
          </a:xfrm>
          <a:prstGeom prst="rect">
            <a:avLst/>
          </a:prstGeom>
        </p:spPr>
        <p:txBody>
          <a:bodyPr wrap="square">
            <a:spAutoFit/>
          </a:bodyPr>
          <a:lstStyle/>
          <a:p>
            <a:pPr algn="l"/>
            <a:r>
              <a:rPr lang="kk-KZ" b="1" dirty="0">
                <a:latin typeface="+mn-lt"/>
              </a:rPr>
              <a:t>Жергілікті бюджет есебінен медициналық жабдықтар сатып алынды</a:t>
            </a:r>
            <a:r>
              <a:rPr lang="kk-KZ" b="1" dirty="0" smtClean="0">
                <a:latin typeface="+mn-lt"/>
              </a:rPr>
              <a:t>:</a:t>
            </a:r>
            <a:endParaRPr lang="ru-RU" b="1" dirty="0" smtClean="0">
              <a:latin typeface="Times New Roman" pitchFamily="18" charset="0"/>
              <a:cs typeface="Times New Roman" pitchFamily="18" charset="0"/>
            </a:endParaRPr>
          </a:p>
          <a:p>
            <a:pPr algn="l"/>
            <a:endParaRPr lang="ru-RU" b="1" dirty="0">
              <a:latin typeface="Times New Roman" pitchFamily="18" charset="0"/>
              <a:cs typeface="Times New Roman" pitchFamily="18" charset="0"/>
            </a:endParaRPr>
          </a:p>
          <a:p>
            <a:pPr algn="l"/>
            <a:r>
              <a:rPr lang="ru-RU" b="1" dirty="0">
                <a:latin typeface="Times New Roman" pitchFamily="18" charset="0"/>
                <a:cs typeface="Times New Roman" pitchFamily="18" charset="0"/>
              </a:rPr>
              <a:t>2023 </a:t>
            </a:r>
            <a:r>
              <a:rPr lang="ru-RU" b="1" dirty="0" err="1">
                <a:latin typeface="Times New Roman" pitchFamily="18" charset="0"/>
                <a:cs typeface="Times New Roman" pitchFamily="18" charset="0"/>
              </a:rPr>
              <a:t>жылы</a:t>
            </a:r>
            <a:r>
              <a:rPr lang="ru-RU" b="1" dirty="0">
                <a:latin typeface="Times New Roman" pitchFamily="18" charset="0"/>
                <a:cs typeface="Times New Roman" pitchFamily="18" charset="0"/>
              </a:rPr>
              <a:t> </a:t>
            </a:r>
            <a:r>
              <a:rPr lang="en-US" b="1" dirty="0">
                <a:latin typeface="Times New Roman" pitchFamily="18" charset="0"/>
                <a:cs typeface="Times New Roman" pitchFamily="18" charset="0"/>
              </a:rPr>
              <a:t>– </a:t>
            </a:r>
            <a:r>
              <a:rPr lang="kk-KZ" b="1" dirty="0">
                <a:latin typeface="Times New Roman" pitchFamily="18" charset="0"/>
                <a:cs typeface="Times New Roman" pitchFamily="18" charset="0"/>
              </a:rPr>
              <a:t>90 145 134,0 теңгеге 11 </a:t>
            </a:r>
            <a:r>
              <a:rPr lang="kk-KZ" b="1" dirty="0" smtClean="0">
                <a:latin typeface="Times New Roman" pitchFamily="18" charset="0"/>
                <a:cs typeface="Times New Roman" pitchFamily="18" charset="0"/>
              </a:rPr>
              <a:t>дана</a:t>
            </a:r>
          </a:p>
          <a:p>
            <a:pPr algn="l"/>
            <a:r>
              <a:rPr lang="kk-KZ" b="1" dirty="0" smtClean="0">
                <a:latin typeface="Times New Roman" pitchFamily="18" charset="0"/>
                <a:cs typeface="Times New Roman" pitchFamily="18" charset="0"/>
              </a:rPr>
              <a:t>2024 жылы- 622 745,0 теңгеге</a:t>
            </a:r>
            <a:endParaRPr lang="ru-RU" b="1" dirty="0">
              <a:latin typeface="Times New Roman" pitchFamily="18" charset="0"/>
              <a:cs typeface="Times New Roman" pitchFamily="18" charset="0"/>
            </a:endParaRPr>
          </a:p>
          <a:p>
            <a:pPr algn="l"/>
            <a:endParaRPr lang="ru-RU" b="1" dirty="0">
              <a:latin typeface="Times New Roman" pitchFamily="18" charset="0"/>
              <a:cs typeface="Times New Roman" pitchFamily="18" charset="0"/>
            </a:endParaRPr>
          </a:p>
          <a:p>
            <a:pPr algn="l"/>
            <a:endParaRPr lang="ru-RU" b="1" dirty="0">
              <a:latin typeface="Times New Roman" pitchFamily="18" charset="0"/>
              <a:cs typeface="Times New Roman" pitchFamily="18"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57166"/>
            <a:ext cx="8964488" cy="642942"/>
          </a:xfrm>
        </p:spPr>
        <p:txBody>
          <a:bodyPr>
            <a:noAutofit/>
          </a:bodyPr>
          <a:lstStyle/>
          <a:p>
            <a:pPr algn="ctr"/>
            <a:r>
              <a:rPr lang="kk-KZ" sz="3200" b="1" dirty="0" smtClean="0">
                <a:solidFill>
                  <a:srgbClr val="C00000"/>
                </a:solidFill>
              </a:rPr>
              <a:t>2.6 Негізгі </a:t>
            </a:r>
            <a:r>
              <a:rPr lang="kk-KZ" sz="3200" b="1" dirty="0">
                <a:solidFill>
                  <a:srgbClr val="C00000"/>
                </a:solidFill>
              </a:rPr>
              <a:t>медициналық-экономикалық көрсеткіштер</a:t>
            </a:r>
            <a:endParaRPr lang="ru-RU" sz="3200" b="1" dirty="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933249207"/>
              </p:ext>
            </p:extLst>
          </p:nvPr>
        </p:nvGraphicFramePr>
        <p:xfrm>
          <a:off x="83126" y="1052736"/>
          <a:ext cx="8666814" cy="5477118"/>
        </p:xfrm>
        <a:graphic>
          <a:graphicData uri="http://schemas.openxmlformats.org/drawingml/2006/table">
            <a:tbl>
              <a:tblPr firstRow="1" bandRow="1">
                <a:tableStyleId>{8799B23B-EC83-4686-B30A-512413B5E67A}</a:tableStyleId>
              </a:tblPr>
              <a:tblGrid>
                <a:gridCol w="3552770">
                  <a:extLst>
                    <a:ext uri="{9D8B030D-6E8A-4147-A177-3AD203B41FA5}">
                      <a16:colId xmlns:a16="http://schemas.microsoft.com/office/drawing/2014/main" val="20000"/>
                    </a:ext>
                  </a:extLst>
                </a:gridCol>
                <a:gridCol w="2507740">
                  <a:extLst>
                    <a:ext uri="{9D8B030D-6E8A-4147-A177-3AD203B41FA5}">
                      <a16:colId xmlns:a16="http://schemas.microsoft.com/office/drawing/2014/main" val="20001"/>
                    </a:ext>
                  </a:extLst>
                </a:gridCol>
                <a:gridCol w="2606304">
                  <a:extLst>
                    <a:ext uri="{9D8B030D-6E8A-4147-A177-3AD203B41FA5}">
                      <a16:colId xmlns:a16="http://schemas.microsoft.com/office/drawing/2014/main" val="20002"/>
                    </a:ext>
                  </a:extLst>
                </a:gridCol>
              </a:tblGrid>
              <a:tr h="112268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600" b="1" i="0" u="none" strike="noStrike" cap="none" normalizeH="0" baseline="0" dirty="0">
                          <a:ln>
                            <a:noFill/>
                          </a:ln>
                          <a:solidFill>
                            <a:schemeClr val="tx1"/>
                          </a:solidFill>
                          <a:effectLst/>
                          <a:latin typeface="Times New Roman" pitchFamily="18" charset="0"/>
                          <a:cs typeface="Times New Roman" pitchFamily="18" charset="0"/>
                        </a:rPr>
                        <a:t>Атауы</a:t>
                      </a:r>
                      <a:endParaRPr kumimoji="0" lang="ru-RU" sz="1600" b="1"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tc>
                <a:tc>
                  <a:txBody>
                    <a:bodyPr/>
                    <a:lstStyle/>
                    <a:p>
                      <a:pPr algn="ctr"/>
                      <a:endParaRPr lang="kk-KZ" sz="1600" dirty="0">
                        <a:solidFill>
                          <a:schemeClr val="tx1"/>
                        </a:solidFill>
                        <a:latin typeface="Times New Roman" pitchFamily="18" charset="0"/>
                        <a:cs typeface="Times New Roman" pitchFamily="18" charset="0"/>
                      </a:endParaRPr>
                    </a:p>
                    <a:p>
                      <a:pPr algn="ctr"/>
                      <a:r>
                        <a:rPr lang="ru-RU" sz="1600" dirty="0">
                          <a:solidFill>
                            <a:schemeClr val="tx1"/>
                          </a:solidFill>
                          <a:latin typeface="Times New Roman" pitchFamily="18" charset="0"/>
                          <a:cs typeface="Times New Roman" pitchFamily="18" charset="0"/>
                        </a:rPr>
                        <a:t>20</a:t>
                      </a:r>
                      <a:r>
                        <a:rPr lang="en-US" sz="1600" dirty="0">
                          <a:solidFill>
                            <a:schemeClr val="tx1"/>
                          </a:solidFill>
                          <a:latin typeface="Times New Roman" pitchFamily="18" charset="0"/>
                          <a:cs typeface="Times New Roman" pitchFamily="18" charset="0"/>
                        </a:rPr>
                        <a:t>2</a:t>
                      </a:r>
                      <a:r>
                        <a:rPr lang="kk-KZ" sz="1600" dirty="0">
                          <a:solidFill>
                            <a:schemeClr val="tx1"/>
                          </a:solidFill>
                          <a:latin typeface="Times New Roman" pitchFamily="18" charset="0"/>
                          <a:cs typeface="Times New Roman" pitchFamily="18" charset="0"/>
                        </a:rPr>
                        <a:t>3</a:t>
                      </a:r>
                      <a:r>
                        <a:rPr lang="ru-RU" sz="1600" baseline="0" dirty="0">
                          <a:solidFill>
                            <a:schemeClr val="tx1"/>
                          </a:solidFill>
                          <a:latin typeface="Times New Roman" pitchFamily="18" charset="0"/>
                          <a:cs typeface="Times New Roman" pitchFamily="18" charset="0"/>
                        </a:rPr>
                        <a:t> </a:t>
                      </a:r>
                      <a:r>
                        <a:rPr lang="ru-RU" sz="1600" baseline="0" dirty="0" err="1">
                          <a:solidFill>
                            <a:schemeClr val="tx1"/>
                          </a:solidFill>
                          <a:latin typeface="Times New Roman" pitchFamily="18" charset="0"/>
                          <a:cs typeface="Times New Roman" pitchFamily="18" charset="0"/>
                        </a:rPr>
                        <a:t>жыл</a:t>
                      </a:r>
                      <a:r>
                        <a:rPr lang="ru-RU" sz="1600" baseline="0" dirty="0">
                          <a:solidFill>
                            <a:schemeClr val="tx1"/>
                          </a:solidFill>
                          <a:latin typeface="Times New Roman" pitchFamily="18" charset="0"/>
                          <a:cs typeface="Times New Roman" pitchFamily="18" charset="0"/>
                        </a:rPr>
                        <a:t> 9ай</a:t>
                      </a:r>
                      <a:endParaRPr lang="ru-RU" sz="1600" b="1" dirty="0">
                        <a:solidFill>
                          <a:schemeClr val="tx1"/>
                        </a:solidFill>
                        <a:latin typeface="Times New Roman" pitchFamily="18" charset="0"/>
                        <a:cs typeface="Times New Roman" pitchFamily="18" charset="0"/>
                      </a:endParaRPr>
                    </a:p>
                  </a:txBody>
                  <a:tcPr anchor="ctr"/>
                </a:tc>
                <a:tc>
                  <a:txBody>
                    <a:bodyPr/>
                    <a:lstStyle/>
                    <a:p>
                      <a:pPr algn="ctr"/>
                      <a:endParaRPr lang="kk-KZ" sz="1600" dirty="0">
                        <a:solidFill>
                          <a:schemeClr val="tx1"/>
                        </a:solidFill>
                        <a:latin typeface="Times New Roman" pitchFamily="18" charset="0"/>
                        <a:cs typeface="Times New Roman" pitchFamily="18" charset="0"/>
                      </a:endParaRPr>
                    </a:p>
                    <a:p>
                      <a:pPr algn="ctr"/>
                      <a:r>
                        <a:rPr lang="ru-RU" sz="1600" dirty="0">
                          <a:solidFill>
                            <a:schemeClr val="tx1"/>
                          </a:solidFill>
                          <a:latin typeface="Times New Roman" pitchFamily="18" charset="0"/>
                          <a:cs typeface="Times New Roman" pitchFamily="18" charset="0"/>
                        </a:rPr>
                        <a:t>20</a:t>
                      </a:r>
                      <a:r>
                        <a:rPr lang="en-US" sz="1600" dirty="0" smtClean="0">
                          <a:solidFill>
                            <a:schemeClr val="tx1"/>
                          </a:solidFill>
                          <a:latin typeface="Times New Roman" pitchFamily="18" charset="0"/>
                          <a:cs typeface="Times New Roman" pitchFamily="18" charset="0"/>
                        </a:rPr>
                        <a:t>24</a:t>
                      </a:r>
                      <a:r>
                        <a:rPr lang="ru-RU" sz="1600" baseline="0" dirty="0" smtClean="0">
                          <a:solidFill>
                            <a:schemeClr val="tx1"/>
                          </a:solidFill>
                          <a:latin typeface="Times New Roman" pitchFamily="18" charset="0"/>
                          <a:cs typeface="Times New Roman" pitchFamily="18" charset="0"/>
                        </a:rPr>
                        <a:t> </a:t>
                      </a:r>
                      <a:r>
                        <a:rPr lang="ru-RU" sz="1600" baseline="0" dirty="0" err="1">
                          <a:solidFill>
                            <a:schemeClr val="tx1"/>
                          </a:solidFill>
                          <a:latin typeface="Times New Roman" pitchFamily="18" charset="0"/>
                          <a:cs typeface="Times New Roman" pitchFamily="18" charset="0"/>
                        </a:rPr>
                        <a:t>жыл</a:t>
                      </a:r>
                      <a:r>
                        <a:rPr lang="ru-RU" sz="1600" baseline="0" dirty="0">
                          <a:solidFill>
                            <a:schemeClr val="tx1"/>
                          </a:solidFill>
                          <a:latin typeface="Times New Roman" pitchFamily="18" charset="0"/>
                          <a:cs typeface="Times New Roman" pitchFamily="18" charset="0"/>
                        </a:rPr>
                        <a:t> 9ай</a:t>
                      </a:r>
                      <a:endParaRPr lang="ru-RU" sz="1600" b="1" dirty="0">
                        <a:solidFill>
                          <a:schemeClr val="tx1"/>
                        </a:solidFill>
                        <a:latin typeface="Times New Roman" pitchFamily="18" charset="0"/>
                        <a:cs typeface="Times New Roman" pitchFamily="18" charset="0"/>
                      </a:endParaRPr>
                    </a:p>
                    <a:p>
                      <a:pPr algn="ctr"/>
                      <a:endParaRPr lang="ru-RU" sz="1600" b="1" dirty="0">
                        <a:solidFill>
                          <a:schemeClr val="tx1"/>
                        </a:solidFill>
                        <a:latin typeface="Times New Roman" pitchFamily="18" charset="0"/>
                        <a:cs typeface="Times New Roman" pitchFamily="18" charset="0"/>
                      </a:endParaRPr>
                    </a:p>
                  </a:txBody>
                  <a:tcPr anchor="ctr"/>
                </a:tc>
                <a:extLst>
                  <a:ext uri="{0D108BD9-81ED-4DB2-BD59-A6C34878D82A}">
                    <a16:rowId xmlns:a16="http://schemas.microsoft.com/office/drawing/2014/main" val="10000"/>
                  </a:ext>
                </a:extLst>
              </a:tr>
              <a:tr h="868606">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u="none" strike="noStrike" cap="none" normalizeH="0" baseline="0" dirty="0" err="1">
                          <a:ln>
                            <a:noFill/>
                          </a:ln>
                          <a:solidFill>
                            <a:schemeClr val="tx1"/>
                          </a:solidFill>
                          <a:effectLst/>
                          <a:latin typeface="Times New Roman" pitchFamily="18" charset="0"/>
                          <a:cs typeface="Times New Roman" pitchFamily="18" charset="0"/>
                        </a:rPr>
                        <a:t>Емделіп</a:t>
                      </a:r>
                      <a:r>
                        <a:rPr kumimoji="0" lang="ru-RU" sz="1600" u="none" strike="noStrike" cap="none" normalizeH="0" baseline="0" dirty="0">
                          <a:ln>
                            <a:noFill/>
                          </a:ln>
                          <a:solidFill>
                            <a:schemeClr val="tx1"/>
                          </a:solidFill>
                          <a:effectLst/>
                          <a:latin typeface="Times New Roman" pitchFamily="18" charset="0"/>
                          <a:cs typeface="Times New Roman" pitchFamily="18" charset="0"/>
                        </a:rPr>
                        <a:t> </a:t>
                      </a:r>
                      <a:r>
                        <a:rPr kumimoji="0" lang="ru-RU" sz="1600" u="none" strike="noStrike" cap="none" normalizeH="0" baseline="0" dirty="0" err="1">
                          <a:ln>
                            <a:noFill/>
                          </a:ln>
                          <a:solidFill>
                            <a:schemeClr val="tx1"/>
                          </a:solidFill>
                          <a:effectLst/>
                          <a:latin typeface="Times New Roman" pitchFamily="18" charset="0"/>
                          <a:cs typeface="Times New Roman" pitchFamily="18" charset="0"/>
                        </a:rPr>
                        <a:t>шыққандар </a:t>
                      </a:r>
                      <a:r>
                        <a:rPr kumimoji="0" lang="ru-RU" sz="1600" u="none" strike="noStrike" cap="none" normalizeH="0" baseline="0" dirty="0">
                          <a:ln>
                            <a:noFill/>
                          </a:ln>
                          <a:solidFill>
                            <a:schemeClr val="tx1"/>
                          </a:solidFill>
                          <a:effectLst/>
                          <a:latin typeface="Times New Roman" pitchFamily="18" charset="0"/>
                          <a:cs typeface="Times New Roman" pitchFamily="18" charset="0"/>
                        </a:rPr>
                        <a:t>саны</a:t>
                      </a:r>
                      <a:endParaRPr kumimoji="0" lang="ru-RU" sz="16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tc>
                <a:tc>
                  <a:txBody>
                    <a:bodyPr/>
                    <a:lstStyle/>
                    <a:p>
                      <a:pPr algn="ctr"/>
                      <a:r>
                        <a:rPr lang="kk-KZ" sz="1800" b="0" dirty="0">
                          <a:solidFill>
                            <a:schemeClr val="tx1"/>
                          </a:solidFill>
                          <a:latin typeface="Times New Roman" pitchFamily="18" charset="0"/>
                          <a:cs typeface="Times New Roman" pitchFamily="18" charset="0"/>
                        </a:rPr>
                        <a:t>10189</a:t>
                      </a:r>
                      <a:endParaRPr lang="ru-RU" sz="1800" b="0" dirty="0">
                        <a:solidFill>
                          <a:schemeClr val="tx1"/>
                        </a:solidFill>
                        <a:latin typeface="Times New Roman" pitchFamily="18" charset="0"/>
                        <a:cs typeface="Times New Roman" pitchFamily="18" charset="0"/>
                      </a:endParaRPr>
                    </a:p>
                  </a:txBody>
                  <a:tcPr anchor="ctr"/>
                </a:tc>
                <a:tc>
                  <a:txBody>
                    <a:bodyPr/>
                    <a:lstStyle/>
                    <a:p>
                      <a:pPr algn="ctr"/>
                      <a:r>
                        <a:rPr lang="kk-KZ" sz="1800" b="0" dirty="0" smtClean="0">
                          <a:solidFill>
                            <a:schemeClr val="tx1"/>
                          </a:solidFill>
                          <a:latin typeface="Times New Roman" pitchFamily="18" charset="0"/>
                          <a:cs typeface="Times New Roman" pitchFamily="18" charset="0"/>
                        </a:rPr>
                        <a:t>1</a:t>
                      </a:r>
                      <a:r>
                        <a:rPr lang="en-US" sz="1800" b="0" dirty="0" smtClean="0">
                          <a:solidFill>
                            <a:schemeClr val="tx1"/>
                          </a:solidFill>
                          <a:latin typeface="Times New Roman" pitchFamily="18" charset="0"/>
                          <a:cs typeface="Times New Roman" pitchFamily="18" charset="0"/>
                        </a:rPr>
                        <a:t>2275</a:t>
                      </a:r>
                      <a:endParaRPr lang="ru-RU" sz="1800" b="0" dirty="0">
                        <a:solidFill>
                          <a:schemeClr val="tx1"/>
                        </a:solidFill>
                        <a:latin typeface="Times New Roman" pitchFamily="18" charset="0"/>
                        <a:cs typeface="Times New Roman" pitchFamily="18" charset="0"/>
                      </a:endParaRPr>
                    </a:p>
                  </a:txBody>
                  <a:tcPr anchor="ctr"/>
                </a:tc>
                <a:extLst>
                  <a:ext uri="{0D108BD9-81ED-4DB2-BD59-A6C34878D82A}">
                    <a16:rowId xmlns:a16="http://schemas.microsoft.com/office/drawing/2014/main" val="10001"/>
                  </a:ext>
                </a:extLst>
              </a:tr>
              <a:tr h="868606">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600" b="0" i="0" u="none" strike="noStrike" cap="none" normalizeH="0" baseline="0" dirty="0">
                          <a:ln>
                            <a:noFill/>
                          </a:ln>
                          <a:solidFill>
                            <a:schemeClr val="tx1"/>
                          </a:solidFill>
                          <a:effectLst/>
                          <a:latin typeface="Times New Roman" pitchFamily="18" charset="0"/>
                          <a:cs typeface="Times New Roman" pitchFamily="18" charset="0"/>
                        </a:rPr>
                        <a:t>Күндік төсек-орын орындалуы</a:t>
                      </a:r>
                      <a:endParaRPr kumimoji="0" lang="ru-RU" sz="16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tc>
                <a:tc>
                  <a:txBody>
                    <a:bodyPr/>
                    <a:lstStyle/>
                    <a:p>
                      <a:pPr algn="ctr"/>
                      <a:r>
                        <a:rPr lang="en-US" sz="1800" b="0" dirty="0" smtClean="0">
                          <a:solidFill>
                            <a:schemeClr val="tx1"/>
                          </a:solidFill>
                          <a:latin typeface="Times New Roman" pitchFamily="18" charset="0"/>
                          <a:cs typeface="Times New Roman" pitchFamily="18" charset="0"/>
                        </a:rPr>
                        <a:t>98.9</a:t>
                      </a:r>
                      <a:endParaRPr lang="ru-RU" sz="1800" b="0" dirty="0">
                        <a:solidFill>
                          <a:schemeClr val="tx1"/>
                        </a:solidFill>
                        <a:latin typeface="Times New Roman" pitchFamily="18" charset="0"/>
                        <a:cs typeface="Times New Roman" pitchFamily="18" charset="0"/>
                      </a:endParaRPr>
                    </a:p>
                  </a:txBody>
                  <a:tcPr anchor="ctr"/>
                </a:tc>
                <a:tc>
                  <a:txBody>
                    <a:bodyPr/>
                    <a:lstStyle/>
                    <a:p>
                      <a:pPr algn="ctr"/>
                      <a:r>
                        <a:rPr lang="en-US" sz="1800" b="0" dirty="0" smtClean="0">
                          <a:solidFill>
                            <a:schemeClr val="tx1"/>
                          </a:solidFill>
                          <a:latin typeface="Times New Roman" pitchFamily="18" charset="0"/>
                          <a:cs typeface="Times New Roman" pitchFamily="18" charset="0"/>
                        </a:rPr>
                        <a:t>118.9</a:t>
                      </a:r>
                      <a:endParaRPr lang="ru-RU" sz="1800" b="0" dirty="0">
                        <a:solidFill>
                          <a:schemeClr val="tx1"/>
                        </a:solidFill>
                        <a:latin typeface="Times New Roman" pitchFamily="18" charset="0"/>
                        <a:cs typeface="Times New Roman" pitchFamily="18" charset="0"/>
                      </a:endParaRPr>
                    </a:p>
                  </a:txBody>
                  <a:tcPr anchor="ctr"/>
                </a:tc>
                <a:extLst>
                  <a:ext uri="{0D108BD9-81ED-4DB2-BD59-A6C34878D82A}">
                    <a16:rowId xmlns:a16="http://schemas.microsoft.com/office/drawing/2014/main" val="10002"/>
                  </a:ext>
                </a:extLst>
              </a:tr>
              <a:tr h="503241">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60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kk-KZ" sz="1600" u="none" strike="noStrike" cap="none" normalizeH="0" baseline="0" dirty="0">
                          <a:ln>
                            <a:noFill/>
                          </a:ln>
                          <a:solidFill>
                            <a:schemeClr val="tx1"/>
                          </a:solidFill>
                          <a:effectLst/>
                          <a:latin typeface="Times New Roman" pitchFamily="18" charset="0"/>
                          <a:cs typeface="Times New Roman" pitchFamily="18" charset="0"/>
                        </a:rPr>
                        <a:t>Төсек-орын айналымы</a:t>
                      </a:r>
                      <a:endParaRPr kumimoji="0" lang="ru-RU" sz="160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6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tc>
                <a:tc>
                  <a:txBody>
                    <a:bodyPr/>
                    <a:lstStyle/>
                    <a:p>
                      <a:pPr algn="ctr"/>
                      <a:r>
                        <a:rPr lang="kk-KZ" sz="1800" b="0" dirty="0">
                          <a:solidFill>
                            <a:schemeClr val="tx1"/>
                          </a:solidFill>
                          <a:latin typeface="Times New Roman" pitchFamily="18" charset="0"/>
                          <a:cs typeface="Times New Roman" pitchFamily="18" charset="0"/>
                        </a:rPr>
                        <a:t>31,2</a:t>
                      </a:r>
                      <a:endParaRPr lang="ru-RU" sz="1800" b="0" dirty="0">
                        <a:solidFill>
                          <a:schemeClr val="tx1"/>
                        </a:solidFill>
                        <a:latin typeface="Times New Roman" pitchFamily="18" charset="0"/>
                        <a:cs typeface="Times New Roman" pitchFamily="18" charset="0"/>
                      </a:endParaRPr>
                    </a:p>
                  </a:txBody>
                  <a:tcPr anchor="ctr"/>
                </a:tc>
                <a:tc>
                  <a:txBody>
                    <a:bodyPr/>
                    <a:lstStyle/>
                    <a:p>
                      <a:pPr algn="ctr"/>
                      <a:r>
                        <a:rPr lang="kk-KZ" sz="1800" b="0" dirty="0" smtClean="0">
                          <a:solidFill>
                            <a:schemeClr val="tx1"/>
                          </a:solidFill>
                          <a:latin typeface="Times New Roman" pitchFamily="18" charset="0"/>
                          <a:cs typeface="Times New Roman" pitchFamily="18" charset="0"/>
                        </a:rPr>
                        <a:t>3</a:t>
                      </a:r>
                      <a:r>
                        <a:rPr lang="en-US" sz="1800" b="0" dirty="0" smtClean="0">
                          <a:solidFill>
                            <a:schemeClr val="tx1"/>
                          </a:solidFill>
                          <a:latin typeface="Times New Roman" pitchFamily="18" charset="0"/>
                          <a:cs typeface="Times New Roman" pitchFamily="18" charset="0"/>
                        </a:rPr>
                        <a:t>9.6</a:t>
                      </a:r>
                      <a:endParaRPr lang="ru-RU" sz="1800" b="0" dirty="0">
                        <a:solidFill>
                          <a:schemeClr val="tx1"/>
                        </a:solidFill>
                        <a:latin typeface="Times New Roman" pitchFamily="18" charset="0"/>
                        <a:cs typeface="Times New Roman" pitchFamily="18" charset="0"/>
                      </a:endParaRPr>
                    </a:p>
                  </a:txBody>
                  <a:tcPr anchor="ctr"/>
                </a:tc>
                <a:extLst>
                  <a:ext uri="{0D108BD9-81ED-4DB2-BD59-A6C34878D82A}">
                    <a16:rowId xmlns:a16="http://schemas.microsoft.com/office/drawing/2014/main" val="10003"/>
                  </a:ext>
                </a:extLst>
              </a:tr>
              <a:tr h="92565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600" b="0" i="0" u="none" strike="noStrike" cap="none" normalizeH="0" baseline="0" dirty="0">
                          <a:ln>
                            <a:noFill/>
                          </a:ln>
                          <a:solidFill>
                            <a:schemeClr val="tx1"/>
                          </a:solidFill>
                          <a:effectLst/>
                          <a:latin typeface="Times New Roman" pitchFamily="18" charset="0"/>
                          <a:cs typeface="Times New Roman" pitchFamily="18" charset="0"/>
                        </a:rPr>
                        <a:t>Орташа төсек-орын күні</a:t>
                      </a:r>
                      <a:endParaRPr kumimoji="0" lang="ru-RU" sz="16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tc>
                <a:tc>
                  <a:txBody>
                    <a:bodyPr/>
                    <a:lstStyle/>
                    <a:p>
                      <a:pPr algn="ctr"/>
                      <a:r>
                        <a:rPr lang="kk-KZ" sz="1800" b="0" dirty="0">
                          <a:solidFill>
                            <a:schemeClr val="tx1"/>
                          </a:solidFill>
                          <a:latin typeface="Times New Roman" pitchFamily="18" charset="0"/>
                          <a:cs typeface="Times New Roman" pitchFamily="18" charset="0"/>
                        </a:rPr>
                        <a:t>7,6</a:t>
                      </a:r>
                      <a:endParaRPr lang="ru-RU" sz="1800" b="0" dirty="0">
                        <a:solidFill>
                          <a:schemeClr val="tx1"/>
                        </a:solidFill>
                        <a:latin typeface="Times New Roman" pitchFamily="18" charset="0"/>
                        <a:cs typeface="Times New Roman" pitchFamily="18" charset="0"/>
                      </a:endParaRPr>
                    </a:p>
                  </a:txBody>
                  <a:tcPr anchor="ctr"/>
                </a:tc>
                <a:tc>
                  <a:txBody>
                    <a:bodyPr/>
                    <a:lstStyle/>
                    <a:p>
                      <a:pPr algn="ctr"/>
                      <a:r>
                        <a:rPr lang="kk-KZ" sz="1800" b="0" dirty="0" smtClean="0">
                          <a:solidFill>
                            <a:schemeClr val="tx1"/>
                          </a:solidFill>
                          <a:latin typeface="Times New Roman" pitchFamily="18" charset="0"/>
                          <a:cs typeface="Times New Roman" pitchFamily="18" charset="0"/>
                        </a:rPr>
                        <a:t>7,</a:t>
                      </a:r>
                      <a:r>
                        <a:rPr lang="en-US" sz="1800" b="0" dirty="0" smtClean="0">
                          <a:solidFill>
                            <a:schemeClr val="tx1"/>
                          </a:solidFill>
                          <a:latin typeface="Times New Roman" pitchFamily="18" charset="0"/>
                          <a:cs typeface="Times New Roman" pitchFamily="18" charset="0"/>
                        </a:rPr>
                        <a:t>7</a:t>
                      </a:r>
                      <a:endParaRPr lang="ru-RU" sz="1800" b="0" dirty="0">
                        <a:solidFill>
                          <a:schemeClr val="tx1"/>
                        </a:solidFill>
                        <a:latin typeface="Times New Roman" pitchFamily="18" charset="0"/>
                        <a:cs typeface="Times New Roman" pitchFamily="18" charset="0"/>
                      </a:endParaRPr>
                    </a:p>
                  </a:txBody>
                  <a:tcPr anchor="ctr"/>
                </a:tc>
                <a:extLst>
                  <a:ext uri="{0D108BD9-81ED-4DB2-BD59-A6C34878D82A}">
                    <a16:rowId xmlns:a16="http://schemas.microsoft.com/office/drawing/2014/main" val="10004"/>
                  </a:ext>
                </a:extLst>
              </a:tr>
              <a:tr h="868606">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600" b="0" i="0" u="none" strike="noStrike" cap="none" normalizeH="0" baseline="0" dirty="0">
                          <a:ln>
                            <a:noFill/>
                          </a:ln>
                          <a:solidFill>
                            <a:schemeClr val="tx1"/>
                          </a:solidFill>
                          <a:effectLst/>
                          <a:latin typeface="Times New Roman" pitchFamily="18" charset="0"/>
                          <a:cs typeface="Times New Roman" pitchFamily="18" charset="0"/>
                        </a:rPr>
                        <a:t>Төсек-орын толуы</a:t>
                      </a:r>
                      <a:endParaRPr kumimoji="0" lang="ru-RU" sz="1600" b="0" i="0" u="none" strike="noStrike" cap="none" normalizeH="0" baseline="0" dirty="0">
                        <a:ln>
                          <a:noFill/>
                        </a:ln>
                        <a:solidFill>
                          <a:schemeClr val="tx1"/>
                        </a:solidFill>
                        <a:effectLst/>
                        <a:latin typeface="Times New Roman" pitchFamily="18" charset="0"/>
                        <a:cs typeface="Times New Roman" pitchFamily="18" charset="0"/>
                      </a:endParaRPr>
                    </a:p>
                  </a:txBody>
                  <a:tcPr anchor="ctr" horzOverflow="overflow"/>
                </a:tc>
                <a:tc>
                  <a:txBody>
                    <a:bodyPr/>
                    <a:lstStyle/>
                    <a:p>
                      <a:pPr algn="ctr"/>
                      <a:r>
                        <a:rPr lang="kk-KZ" sz="1800" b="0" dirty="0">
                          <a:solidFill>
                            <a:schemeClr val="tx1"/>
                          </a:solidFill>
                          <a:latin typeface="Times New Roman" pitchFamily="18" charset="0"/>
                          <a:cs typeface="Times New Roman" pitchFamily="18" charset="0"/>
                        </a:rPr>
                        <a:t>252,5</a:t>
                      </a:r>
                      <a:endParaRPr lang="ru-RU" sz="1800" b="0" dirty="0">
                        <a:solidFill>
                          <a:schemeClr val="tx1"/>
                        </a:solidFill>
                        <a:latin typeface="Times New Roman" pitchFamily="18" charset="0"/>
                        <a:cs typeface="Times New Roman" pitchFamily="18" charset="0"/>
                      </a:endParaRPr>
                    </a:p>
                  </a:txBody>
                  <a:tcPr anchor="ctr"/>
                </a:tc>
                <a:tc>
                  <a:txBody>
                    <a:bodyPr/>
                    <a:lstStyle/>
                    <a:p>
                      <a:pPr algn="ctr"/>
                      <a:r>
                        <a:rPr lang="en-US" sz="1800" b="0" dirty="0" smtClean="0">
                          <a:solidFill>
                            <a:schemeClr val="tx1"/>
                          </a:solidFill>
                          <a:latin typeface="Times New Roman" pitchFamily="18" charset="0"/>
                          <a:cs typeface="Times New Roman" pitchFamily="18" charset="0"/>
                        </a:rPr>
                        <a:t>303.3</a:t>
                      </a:r>
                      <a:endParaRPr lang="ru-RU" sz="1800" b="0" dirty="0">
                        <a:solidFill>
                          <a:schemeClr val="tx1"/>
                        </a:solidFill>
                        <a:latin typeface="Times New Roman" pitchFamily="18" charset="0"/>
                        <a:cs typeface="Times New Roman" pitchFamily="18" charset="0"/>
                      </a:endParaRPr>
                    </a:p>
                  </a:txBody>
                  <a:tcPr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95920560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2"/>
          <p:cNvSpPr>
            <a:spLocks noGrp="1"/>
          </p:cNvSpPr>
          <p:nvPr>
            <p:ph type="title"/>
          </p:nvPr>
        </p:nvSpPr>
        <p:spPr>
          <a:xfrm>
            <a:off x="500034" y="0"/>
            <a:ext cx="8229600" cy="285728"/>
          </a:xfrm>
          <a:ln>
            <a:noFill/>
          </a:ln>
        </p:spPr>
        <p:txBody>
          <a:bodyPr>
            <a:noAutofit/>
          </a:bodyPr>
          <a:lstStyle/>
          <a:p>
            <a:pPr algn="ctr"/>
            <a:r>
              <a:rPr lang="ru-RU" sz="18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3.1 </a:t>
            </a:r>
            <a:r>
              <a:rPr lang="ru-RU" sz="18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Сапалық көрсеткіштер</a:t>
            </a:r>
            <a:r>
              <a:rPr lang="ru-RU" sz="18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endParaRPr lang="ru-RU" sz="18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endParaRPr>
          </a:p>
        </p:txBody>
      </p:sp>
      <p:graphicFrame>
        <p:nvGraphicFramePr>
          <p:cNvPr id="5" name="Содержимое 3"/>
          <p:cNvGraphicFramePr>
            <a:graphicFrameLocks noGrp="1"/>
          </p:cNvGraphicFramePr>
          <p:nvPr>
            <p:ph idx="1"/>
          </p:nvPr>
        </p:nvGraphicFramePr>
        <p:xfrm>
          <a:off x="0" y="348551"/>
          <a:ext cx="9143999" cy="6509449"/>
        </p:xfrm>
        <a:graphic>
          <a:graphicData uri="http://schemas.openxmlformats.org/drawingml/2006/table">
            <a:tbl>
              <a:tblPr firstRow="1" bandRow="1">
                <a:tableStyleId>{8799B23B-EC83-4686-B30A-512413B5E67A}</a:tableStyleId>
              </a:tblPr>
              <a:tblGrid>
                <a:gridCol w="243191">
                  <a:extLst>
                    <a:ext uri="{9D8B030D-6E8A-4147-A177-3AD203B41FA5}">
                      <a16:colId xmlns:a16="http://schemas.microsoft.com/office/drawing/2014/main" val="20000"/>
                    </a:ext>
                  </a:extLst>
                </a:gridCol>
                <a:gridCol w="2080283">
                  <a:extLst>
                    <a:ext uri="{9D8B030D-6E8A-4147-A177-3AD203B41FA5}">
                      <a16:colId xmlns:a16="http://schemas.microsoft.com/office/drawing/2014/main" val="20001"/>
                    </a:ext>
                  </a:extLst>
                </a:gridCol>
                <a:gridCol w="524656">
                  <a:extLst>
                    <a:ext uri="{9D8B030D-6E8A-4147-A177-3AD203B41FA5}">
                      <a16:colId xmlns:a16="http://schemas.microsoft.com/office/drawing/2014/main" val="20002"/>
                    </a:ext>
                  </a:extLst>
                </a:gridCol>
                <a:gridCol w="674558">
                  <a:extLst>
                    <a:ext uri="{9D8B030D-6E8A-4147-A177-3AD203B41FA5}">
                      <a16:colId xmlns:a16="http://schemas.microsoft.com/office/drawing/2014/main" val="20003"/>
                    </a:ext>
                  </a:extLst>
                </a:gridCol>
                <a:gridCol w="674558">
                  <a:extLst>
                    <a:ext uri="{9D8B030D-6E8A-4147-A177-3AD203B41FA5}">
                      <a16:colId xmlns:a16="http://schemas.microsoft.com/office/drawing/2014/main" val="20004"/>
                    </a:ext>
                  </a:extLst>
                </a:gridCol>
                <a:gridCol w="674558">
                  <a:extLst>
                    <a:ext uri="{9D8B030D-6E8A-4147-A177-3AD203B41FA5}">
                      <a16:colId xmlns:a16="http://schemas.microsoft.com/office/drawing/2014/main" val="20005"/>
                    </a:ext>
                  </a:extLst>
                </a:gridCol>
                <a:gridCol w="696523">
                  <a:extLst>
                    <a:ext uri="{9D8B030D-6E8A-4147-A177-3AD203B41FA5}">
                      <a16:colId xmlns:a16="http://schemas.microsoft.com/office/drawing/2014/main" val="20006"/>
                    </a:ext>
                  </a:extLst>
                </a:gridCol>
                <a:gridCol w="737359">
                  <a:extLst>
                    <a:ext uri="{9D8B030D-6E8A-4147-A177-3AD203B41FA5}">
                      <a16:colId xmlns:a16="http://schemas.microsoft.com/office/drawing/2014/main" val="20007"/>
                    </a:ext>
                  </a:extLst>
                </a:gridCol>
                <a:gridCol w="737359">
                  <a:extLst>
                    <a:ext uri="{9D8B030D-6E8A-4147-A177-3AD203B41FA5}">
                      <a16:colId xmlns:a16="http://schemas.microsoft.com/office/drawing/2014/main" val="20008"/>
                    </a:ext>
                  </a:extLst>
                </a:gridCol>
                <a:gridCol w="737359">
                  <a:extLst>
                    <a:ext uri="{9D8B030D-6E8A-4147-A177-3AD203B41FA5}">
                      <a16:colId xmlns:a16="http://schemas.microsoft.com/office/drawing/2014/main" val="20009"/>
                    </a:ext>
                  </a:extLst>
                </a:gridCol>
                <a:gridCol w="663623">
                  <a:extLst>
                    <a:ext uri="{9D8B030D-6E8A-4147-A177-3AD203B41FA5}">
                      <a16:colId xmlns:a16="http://schemas.microsoft.com/office/drawing/2014/main" val="20010"/>
                    </a:ext>
                  </a:extLst>
                </a:gridCol>
                <a:gridCol w="699972">
                  <a:extLst>
                    <a:ext uri="{9D8B030D-6E8A-4147-A177-3AD203B41FA5}">
                      <a16:colId xmlns:a16="http://schemas.microsoft.com/office/drawing/2014/main" val="20011"/>
                    </a:ext>
                  </a:extLst>
                </a:gridCol>
              </a:tblGrid>
              <a:tr h="627081">
                <a:tc rowSpan="2">
                  <a:txBody>
                    <a:bodyPr/>
                    <a:lstStyle/>
                    <a:p>
                      <a:pPr algn="ctr" fontAlgn="t"/>
                      <a:r>
                        <a:rPr lang="ru-RU" sz="1000" u="none" strike="noStrike" dirty="0">
                          <a:latin typeface="Times New Roman" pitchFamily="18" charset="0"/>
                          <a:cs typeface="Times New Roman" pitchFamily="18" charset="0"/>
                        </a:rPr>
                        <a:t>№ </a:t>
                      </a:r>
                      <a:r>
                        <a:rPr lang="ru-RU" sz="1000" u="none" strike="noStrike" dirty="0" err="1">
                          <a:latin typeface="Times New Roman" pitchFamily="18" charset="0"/>
                          <a:cs typeface="Times New Roman" pitchFamily="18" charset="0"/>
                        </a:rPr>
                        <a:t>п</a:t>
                      </a:r>
                      <a:r>
                        <a:rPr lang="ru-RU" sz="1000" u="none" strike="noStrike" dirty="0">
                          <a:latin typeface="Times New Roman" pitchFamily="18" charset="0"/>
                          <a:cs typeface="Times New Roman" pitchFamily="18" charset="0"/>
                        </a:rPr>
                        <a:t>/</a:t>
                      </a:r>
                      <a:r>
                        <a:rPr lang="ru-RU" sz="1000" u="none" strike="noStrike" dirty="0" err="1">
                          <a:latin typeface="Times New Roman" pitchFamily="18" charset="0"/>
                          <a:cs typeface="Times New Roman" pitchFamily="18" charset="0"/>
                        </a:rPr>
                        <a:t>п</a:t>
                      </a:r>
                      <a:endParaRPr lang="ru-RU" sz="1000" b="1" i="0" u="none" strike="noStrike" dirty="0">
                        <a:solidFill>
                          <a:schemeClr val="tx1"/>
                        </a:solidFill>
                        <a:latin typeface="Times New Roman" pitchFamily="18" charset="0"/>
                        <a:cs typeface="Times New Roman" pitchFamily="18" charset="0"/>
                      </a:endParaRPr>
                    </a:p>
                  </a:txBody>
                  <a:tcPr marL="9525" marR="9525" marT="9525" marB="0">
                    <a:solidFill>
                      <a:srgbClr val="FB8DF3"/>
                    </a:solidFill>
                  </a:tcPr>
                </a:tc>
                <a:tc rowSpan="2">
                  <a:txBody>
                    <a:bodyPr/>
                    <a:lstStyle/>
                    <a:p>
                      <a:pPr algn="ctr" fontAlgn="b"/>
                      <a:r>
                        <a:rPr lang="kk-KZ" sz="1000" dirty="0" smtClean="0"/>
                        <a:t>Құрылымдық бөлімдер және төсек профилі</a:t>
                      </a:r>
                      <a:endParaRPr lang="ru-RU" sz="1000" b="1" i="0" u="none" strike="noStrike" dirty="0">
                        <a:solidFill>
                          <a:srgbClr val="000000"/>
                        </a:solidFill>
                        <a:latin typeface="Times New Roman"/>
                      </a:endParaRPr>
                    </a:p>
                  </a:txBody>
                  <a:tcPr marL="9525" marR="9525" marT="9525" marB="0" anchor="ctr">
                    <a:solidFill>
                      <a:srgbClr val="FB8DF3"/>
                    </a:solidFill>
                  </a:tcPr>
                </a:tc>
                <a:tc gridSpan="2">
                  <a:txBody>
                    <a:bodyPr/>
                    <a:lstStyle/>
                    <a:p>
                      <a:pPr algn="ctr" fontAlgn="b"/>
                      <a:r>
                        <a:rPr lang="ru-RU" sz="1000" b="1" i="0" u="none" strike="noStrike" dirty="0" err="1" smtClean="0">
                          <a:solidFill>
                            <a:srgbClr val="000000"/>
                          </a:solidFill>
                          <a:latin typeface="Times New Roman"/>
                        </a:rPr>
                        <a:t>Түскен науқастар</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kk-KZ" sz="1000" b="1" i="0" u="none" strike="noStrike" dirty="0" smtClean="0">
                          <a:solidFill>
                            <a:srgbClr val="000000"/>
                          </a:solidFill>
                          <a:latin typeface="Times New Roman"/>
                        </a:rPr>
                        <a:t>Емделіп шыққандар</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kk-KZ" sz="1000" b="1" i="0" u="none" strike="noStrike" dirty="0" smtClean="0">
                          <a:solidFill>
                            <a:srgbClr val="000000"/>
                          </a:solidFill>
                          <a:latin typeface="Times New Roman"/>
                        </a:rPr>
                        <a:t>Қайтыс болғандар</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Times New Roman"/>
                        </a:rPr>
                        <a:t>Өткізілген төсек-күндер</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Times New Roman"/>
                        </a:rPr>
                        <a:t>Төсек-күндерінің орындалу%</a:t>
                      </a:r>
                      <a:endParaRPr lang="ru-RU" sz="1000" b="1" i="0" u="none" strike="noStrike" dirty="0">
                        <a:solidFill>
                          <a:srgbClr val="000000"/>
                        </a:solidFill>
                        <a:latin typeface="Times New Roman"/>
                      </a:endParaRPr>
                    </a:p>
                  </a:txBody>
                  <a:tcPr marL="9525" marR="9525" marT="9525" marB="0">
                    <a:solidFill>
                      <a:srgbClr val="FB8DF3"/>
                    </a:solidFill>
                  </a:tcPr>
                </a:tc>
                <a:tc hMerge="1">
                  <a:txBody>
                    <a:bodyPr/>
                    <a:lstStyle/>
                    <a:p>
                      <a:endParaRPr lang="ru-RU"/>
                    </a:p>
                  </a:txBody>
                  <a:tcPr/>
                </a:tc>
                <a:extLst>
                  <a:ext uri="{0D108BD9-81ED-4DB2-BD59-A6C34878D82A}">
                    <a16:rowId xmlns:a16="http://schemas.microsoft.com/office/drawing/2014/main" val="10000"/>
                  </a:ext>
                </a:extLst>
              </a:tr>
              <a:tr h="215157">
                <a:tc vMerge="1">
                  <a:txBody>
                    <a:bodyPr/>
                    <a:lstStyle/>
                    <a:p>
                      <a:pPr algn="l"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vMerge="1">
                  <a:txBody>
                    <a:bodyPr/>
                    <a:lstStyle/>
                    <a:p>
                      <a:pPr algn="just"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a:t>
                      </a:r>
                      <a:r>
                        <a:rPr lang="en-US" sz="1000" b="1" i="0" u="none" strike="noStrike" dirty="0" smtClean="0">
                          <a:solidFill>
                            <a:srgbClr val="000000"/>
                          </a:solidFill>
                          <a:latin typeface="Times New Roman"/>
                        </a:rPr>
                        <a:t>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a:t>
                      </a:r>
                      <a:r>
                        <a:rPr lang="en-US" sz="1000" b="1" i="0" u="none" strike="noStrike" dirty="0" smtClean="0">
                          <a:solidFill>
                            <a:srgbClr val="000000"/>
                          </a:solidFill>
                          <a:latin typeface="Times New Roman"/>
                        </a:rPr>
                        <a:t>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a:t>
                      </a:r>
                      <a:r>
                        <a:rPr lang="en-US" sz="1000" b="1" i="0" u="none" strike="noStrike" dirty="0" smtClean="0">
                          <a:solidFill>
                            <a:srgbClr val="000000"/>
                          </a:solidFill>
                          <a:latin typeface="Times New Roman"/>
                        </a:rPr>
                        <a:t>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a:t>
                      </a:r>
                      <a:r>
                        <a:rPr lang="en-US" sz="1000" b="1" i="0" u="none" strike="noStrike" dirty="0" smtClean="0">
                          <a:solidFill>
                            <a:srgbClr val="000000"/>
                          </a:solidFill>
                          <a:latin typeface="Times New Roman"/>
                        </a:rPr>
                        <a:t>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a:t>
                      </a:r>
                      <a:r>
                        <a:rPr lang="en-US" sz="1000" b="1" i="0" u="none" strike="noStrike" dirty="0" smtClean="0">
                          <a:solidFill>
                            <a:srgbClr val="000000"/>
                          </a:solidFill>
                          <a:latin typeface="Times New Roman"/>
                        </a:rPr>
                        <a:t>4</a:t>
                      </a:r>
                      <a:endParaRPr lang="ru-RU" sz="1000" b="1" i="0" u="none" strike="noStrike" dirty="0">
                        <a:solidFill>
                          <a:srgbClr val="000000"/>
                        </a:solidFill>
                        <a:latin typeface="Times New Roman"/>
                      </a:endParaRPr>
                    </a:p>
                  </a:txBody>
                  <a:tcPr marL="9525" marR="9525" marT="9525" marB="0" anchor="b">
                    <a:solidFill>
                      <a:srgbClr val="FFFF00"/>
                    </a:solidFill>
                  </a:tcPr>
                </a:tc>
                <a:extLst>
                  <a:ext uri="{0D108BD9-81ED-4DB2-BD59-A6C34878D82A}">
                    <a16:rowId xmlns:a16="http://schemas.microsoft.com/office/drawing/2014/main" val="10001"/>
                  </a:ext>
                </a:extLst>
              </a:tr>
              <a:tr h="392793">
                <a:tc>
                  <a:txBody>
                    <a:bodyPr/>
                    <a:lstStyle/>
                    <a:p>
                      <a:pPr algn="l" fontAlgn="t"/>
                      <a:r>
                        <a:rPr lang="ru-RU" sz="1000" b="1" i="0" u="none" strike="noStrike" dirty="0" smtClean="0">
                          <a:solidFill>
                            <a:schemeClr val="tx1"/>
                          </a:solidFill>
                          <a:latin typeface="Times New Roman" pitchFamily="18" charset="0"/>
                          <a:cs typeface="Times New Roman" pitchFamily="18" charset="0"/>
                        </a:rPr>
                        <a:t>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Терапиялық</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520</a:t>
                      </a:r>
                      <a:endParaRPr lang="ru-RU" sz="1000" dirty="0">
                        <a:solidFill>
                          <a:srgbClr val="C00000"/>
                        </a:solidFill>
                      </a:endParaRPr>
                    </a:p>
                  </a:txBody>
                  <a:tcPr marL="9525" marR="9525" marT="9525" marB="0" anchor="b"/>
                </a:tc>
                <a:tc>
                  <a:txBody>
                    <a:bodyPr/>
                    <a:lstStyle/>
                    <a:p>
                      <a:r>
                        <a:rPr lang="en-US" sz="1000" dirty="0" smtClean="0">
                          <a:solidFill>
                            <a:srgbClr val="C00000"/>
                          </a:solidFill>
                        </a:rPr>
                        <a:t>887</a:t>
                      </a:r>
                      <a:endParaRPr lang="ru-RU" sz="1000" dirty="0">
                        <a:solidFill>
                          <a:srgbClr val="C00000"/>
                        </a:solidFill>
                      </a:endParaRPr>
                    </a:p>
                  </a:txBody>
                  <a:tcPr marL="9525" marR="9525" marT="9525" marB="0" anchor="b"/>
                </a:tc>
                <a:tc>
                  <a:txBody>
                    <a:bodyPr/>
                    <a:lstStyle/>
                    <a:p>
                      <a:r>
                        <a:rPr lang="en-US" sz="1000" dirty="0" smtClean="0">
                          <a:solidFill>
                            <a:srgbClr val="C00000"/>
                          </a:solidFill>
                        </a:rPr>
                        <a:t>710</a:t>
                      </a:r>
                      <a:endParaRPr lang="ru-RU" sz="1000" dirty="0">
                        <a:solidFill>
                          <a:srgbClr val="C00000"/>
                        </a:solidFill>
                      </a:endParaRPr>
                    </a:p>
                  </a:txBody>
                  <a:tcPr marL="9525" marR="9525" marT="9525" marB="0" anchor="b"/>
                </a:tc>
                <a:tc>
                  <a:txBody>
                    <a:bodyPr/>
                    <a:lstStyle/>
                    <a:p>
                      <a:r>
                        <a:rPr lang="en-US" sz="1000" dirty="0" smtClean="0">
                          <a:solidFill>
                            <a:srgbClr val="C00000"/>
                          </a:solidFill>
                        </a:rPr>
                        <a:t>844</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a:t>
                      </a:r>
                      <a:endParaRPr lang="ru-RU" sz="1000" dirty="0">
                        <a:solidFill>
                          <a:srgbClr val="C00000"/>
                        </a:solidFill>
                      </a:endParaRPr>
                    </a:p>
                  </a:txBody>
                  <a:tcPr marL="9525" marR="9525" marT="9525" marB="0" anchor="b"/>
                </a:tc>
                <a:tc>
                  <a:txBody>
                    <a:bodyPr/>
                    <a:lstStyle/>
                    <a:p>
                      <a:r>
                        <a:rPr lang="en-US" sz="1000" dirty="0" smtClean="0">
                          <a:solidFill>
                            <a:srgbClr val="C00000"/>
                          </a:solidFill>
                        </a:rPr>
                        <a:t>14</a:t>
                      </a:r>
                      <a:endParaRPr lang="ru-RU" sz="1000" dirty="0">
                        <a:solidFill>
                          <a:srgbClr val="C00000"/>
                        </a:solidFill>
                      </a:endParaRPr>
                    </a:p>
                  </a:txBody>
                  <a:tcPr marL="9525" marR="9525" marT="9525" marB="0" anchor="b"/>
                </a:tc>
                <a:tc>
                  <a:txBody>
                    <a:bodyPr/>
                    <a:lstStyle/>
                    <a:p>
                      <a:r>
                        <a:rPr lang="kk-KZ" sz="1000" dirty="0" smtClean="0">
                          <a:solidFill>
                            <a:srgbClr val="C00000"/>
                          </a:solidFill>
                        </a:rPr>
                        <a:t>5181</a:t>
                      </a:r>
                      <a:endParaRPr lang="ru-RU" sz="1000" dirty="0">
                        <a:solidFill>
                          <a:srgbClr val="C00000"/>
                        </a:solidFill>
                      </a:endParaRPr>
                    </a:p>
                  </a:txBody>
                  <a:tcPr marL="9525" marR="9525" marT="9525" marB="0" anchor="b"/>
                </a:tc>
                <a:tc>
                  <a:txBody>
                    <a:bodyPr/>
                    <a:lstStyle/>
                    <a:p>
                      <a:r>
                        <a:rPr lang="kk-KZ" sz="1000" dirty="0" smtClean="0">
                          <a:solidFill>
                            <a:srgbClr val="C00000"/>
                          </a:solidFill>
                        </a:rPr>
                        <a:t>5</a:t>
                      </a:r>
                      <a:r>
                        <a:rPr lang="en-US" sz="1000" dirty="0" smtClean="0">
                          <a:solidFill>
                            <a:srgbClr val="C00000"/>
                          </a:solidFill>
                        </a:rPr>
                        <a:t>781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101</a:t>
                      </a:r>
                      <a:r>
                        <a:rPr lang="en-US" sz="1000" dirty="0" smtClean="0">
                          <a:solidFill>
                            <a:srgbClr val="C00000"/>
                          </a:solidFill>
                        </a:rPr>
                        <a:t>.6</a:t>
                      </a:r>
                      <a:endParaRPr lang="ru-RU" sz="1000" dirty="0">
                        <a:solidFill>
                          <a:srgbClr val="C00000"/>
                        </a:solidFill>
                      </a:endParaRPr>
                    </a:p>
                  </a:txBody>
                  <a:tcPr marL="9525" marR="9525" marT="9525" marB="0" anchor="b"/>
                </a:tc>
                <a:tc>
                  <a:txBody>
                    <a:bodyPr/>
                    <a:lstStyle/>
                    <a:p>
                      <a:r>
                        <a:rPr lang="en-US" sz="1000" dirty="0" smtClean="0">
                          <a:solidFill>
                            <a:srgbClr val="C00000"/>
                          </a:solidFill>
                        </a:rPr>
                        <a:t>113.4</a:t>
                      </a:r>
                      <a:endParaRPr lang="ru-RU" sz="1000" dirty="0">
                        <a:solidFill>
                          <a:srgbClr val="C00000"/>
                        </a:solidFill>
                      </a:endParaRPr>
                    </a:p>
                  </a:txBody>
                  <a:tcPr marL="9525" marR="9525" marT="9525" marB="0" anchor="b"/>
                </a:tc>
                <a:extLst>
                  <a:ext uri="{0D108BD9-81ED-4DB2-BD59-A6C34878D82A}">
                    <a16:rowId xmlns:a16="http://schemas.microsoft.com/office/drawing/2014/main" val="10002"/>
                  </a:ext>
                </a:extLst>
              </a:tr>
              <a:tr h="244580">
                <a:tc>
                  <a:txBody>
                    <a:bodyPr/>
                    <a:lstStyle/>
                    <a:p>
                      <a:pPr algn="l" fontAlgn="t"/>
                      <a:r>
                        <a:rPr lang="ru-RU" sz="1000" b="1" i="0" u="none" strike="noStrike" dirty="0" smtClean="0">
                          <a:solidFill>
                            <a:schemeClr val="tx1"/>
                          </a:solidFill>
                          <a:latin typeface="Times New Roman" pitchFamily="18" charset="0"/>
                          <a:cs typeface="Times New Roman" pitchFamily="18" charset="0"/>
                        </a:rPr>
                        <a:t>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Кардиологиялық</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451</a:t>
                      </a:r>
                      <a:endParaRPr lang="ru-RU" sz="1000" dirty="0">
                        <a:solidFill>
                          <a:srgbClr val="C00000"/>
                        </a:solidFill>
                      </a:endParaRPr>
                    </a:p>
                  </a:txBody>
                  <a:tcPr marL="9525" marR="9525" marT="9525" marB="0" anchor="b"/>
                </a:tc>
                <a:tc>
                  <a:txBody>
                    <a:bodyPr/>
                    <a:lstStyle/>
                    <a:p>
                      <a:r>
                        <a:rPr lang="en-US" sz="1000" dirty="0" smtClean="0">
                          <a:solidFill>
                            <a:srgbClr val="C00000"/>
                          </a:solidFill>
                        </a:rPr>
                        <a:t>646</a:t>
                      </a:r>
                      <a:endParaRPr lang="ru-RU" sz="1000" dirty="0">
                        <a:solidFill>
                          <a:srgbClr val="C00000"/>
                        </a:solidFill>
                      </a:endParaRPr>
                    </a:p>
                  </a:txBody>
                  <a:tcPr marL="9525" marR="9525" marT="9525" marB="0" anchor="b"/>
                </a:tc>
                <a:tc>
                  <a:txBody>
                    <a:bodyPr/>
                    <a:lstStyle/>
                    <a:p>
                      <a:r>
                        <a:rPr lang="kk-KZ" sz="1000" dirty="0" smtClean="0">
                          <a:solidFill>
                            <a:srgbClr val="C00000"/>
                          </a:solidFill>
                        </a:rPr>
                        <a:t>513</a:t>
                      </a:r>
                      <a:endParaRPr lang="ru-RU" sz="1000" dirty="0">
                        <a:solidFill>
                          <a:srgbClr val="C00000"/>
                        </a:solidFill>
                      </a:endParaRPr>
                    </a:p>
                  </a:txBody>
                  <a:tcPr marL="9525" marR="9525" marT="9525" marB="0" anchor="b"/>
                </a:tc>
                <a:tc>
                  <a:txBody>
                    <a:bodyPr/>
                    <a:lstStyle/>
                    <a:p>
                      <a:r>
                        <a:rPr lang="en-US" sz="1000" dirty="0" smtClean="0">
                          <a:solidFill>
                            <a:srgbClr val="C00000"/>
                          </a:solidFill>
                        </a:rPr>
                        <a:t>653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a:t>
                      </a:r>
                      <a:endParaRPr lang="ru-RU" sz="1000" dirty="0">
                        <a:solidFill>
                          <a:srgbClr val="C00000"/>
                        </a:solidFill>
                      </a:endParaRPr>
                    </a:p>
                  </a:txBody>
                  <a:tcPr marL="9525" marR="9525" marT="9525" marB="0" anchor="b"/>
                </a:tc>
                <a:tc>
                  <a:txBody>
                    <a:bodyPr/>
                    <a:lstStyle/>
                    <a:p>
                      <a:r>
                        <a:rPr lang="kk-KZ" sz="1000" dirty="0" smtClean="0">
                          <a:solidFill>
                            <a:srgbClr val="C00000"/>
                          </a:solidFill>
                        </a:rPr>
                        <a:t>6</a:t>
                      </a:r>
                      <a:endParaRPr lang="ru-RU" sz="1000" dirty="0">
                        <a:solidFill>
                          <a:srgbClr val="C00000"/>
                        </a:solidFill>
                      </a:endParaRPr>
                    </a:p>
                  </a:txBody>
                  <a:tcPr marL="9525" marR="9525" marT="9525" marB="0" anchor="b"/>
                </a:tc>
                <a:tc>
                  <a:txBody>
                    <a:bodyPr/>
                    <a:lstStyle/>
                    <a:p>
                      <a:r>
                        <a:rPr lang="kk-KZ" sz="1000" dirty="0" smtClean="0">
                          <a:solidFill>
                            <a:srgbClr val="C00000"/>
                          </a:solidFill>
                        </a:rPr>
                        <a:t>3802</a:t>
                      </a:r>
                      <a:endParaRPr lang="ru-RU" sz="1000" dirty="0">
                        <a:solidFill>
                          <a:srgbClr val="C00000"/>
                        </a:solidFill>
                      </a:endParaRPr>
                    </a:p>
                  </a:txBody>
                  <a:tcPr marL="9525" marR="9525" marT="9525" marB="0" anchor="b"/>
                </a:tc>
                <a:tc>
                  <a:txBody>
                    <a:bodyPr/>
                    <a:lstStyle/>
                    <a:p>
                      <a:r>
                        <a:rPr lang="en-US" sz="1000" dirty="0" smtClean="0">
                          <a:solidFill>
                            <a:srgbClr val="C00000"/>
                          </a:solidFill>
                        </a:rPr>
                        <a:t>5038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114,7</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r>
                        <a:rPr lang="en-US" sz="1000" dirty="0" smtClean="0">
                          <a:solidFill>
                            <a:srgbClr val="C00000"/>
                          </a:solidFill>
                        </a:rPr>
                        <a:t>31.7</a:t>
                      </a:r>
                      <a:endParaRPr lang="ru-RU" sz="1000" dirty="0">
                        <a:solidFill>
                          <a:srgbClr val="C00000"/>
                        </a:solidFill>
                      </a:endParaRPr>
                    </a:p>
                  </a:txBody>
                  <a:tcPr marL="9525" marR="9525" marT="9525" marB="0" anchor="b"/>
                </a:tc>
                <a:extLst>
                  <a:ext uri="{0D108BD9-81ED-4DB2-BD59-A6C34878D82A}">
                    <a16:rowId xmlns:a16="http://schemas.microsoft.com/office/drawing/2014/main" val="10003"/>
                  </a:ext>
                </a:extLst>
              </a:tr>
              <a:tr h="244580">
                <a:tc>
                  <a:txBody>
                    <a:bodyPr/>
                    <a:lstStyle/>
                    <a:p>
                      <a:pPr algn="l" fontAlgn="t"/>
                      <a:r>
                        <a:rPr lang="ru-RU" sz="1000" b="1" i="0" u="none" strike="noStrike" dirty="0" smtClean="0">
                          <a:solidFill>
                            <a:schemeClr val="tx1"/>
                          </a:solidFill>
                          <a:latin typeface="Times New Roman" pitchFamily="18" charset="0"/>
                          <a:cs typeface="Times New Roman" pitchFamily="18" charset="0"/>
                        </a:rPr>
                        <a:t>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Эндокринологиялық</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79</a:t>
                      </a:r>
                      <a:endParaRPr lang="ru-RU" sz="1000" dirty="0">
                        <a:solidFill>
                          <a:srgbClr val="C00000"/>
                        </a:solidFill>
                      </a:endParaRPr>
                    </a:p>
                  </a:txBody>
                  <a:tcPr marL="9525" marR="9525" marT="9525" marB="0" anchor="b"/>
                </a:tc>
                <a:tc>
                  <a:txBody>
                    <a:bodyPr/>
                    <a:lstStyle/>
                    <a:p>
                      <a:r>
                        <a:rPr lang="en-US" sz="1000" dirty="0" smtClean="0">
                          <a:solidFill>
                            <a:srgbClr val="C00000"/>
                          </a:solidFill>
                        </a:rPr>
                        <a:t>71</a:t>
                      </a:r>
                      <a:endParaRPr lang="ru-RU" sz="1000" dirty="0">
                        <a:solidFill>
                          <a:srgbClr val="C00000"/>
                        </a:solidFill>
                      </a:endParaRPr>
                    </a:p>
                  </a:txBody>
                  <a:tcPr marL="9525" marR="9525" marT="9525" marB="0" anchor="b"/>
                </a:tc>
                <a:tc>
                  <a:txBody>
                    <a:bodyPr/>
                    <a:lstStyle/>
                    <a:p>
                      <a:r>
                        <a:rPr lang="kk-KZ" sz="1000" dirty="0" smtClean="0">
                          <a:solidFill>
                            <a:srgbClr val="C00000"/>
                          </a:solidFill>
                        </a:rPr>
                        <a:t>97</a:t>
                      </a:r>
                      <a:endParaRPr lang="ru-RU" sz="1000" dirty="0">
                        <a:solidFill>
                          <a:srgbClr val="C00000"/>
                        </a:solidFill>
                      </a:endParaRPr>
                    </a:p>
                  </a:txBody>
                  <a:tcPr marL="9525" marR="9525" marT="9525" marB="0" anchor="b"/>
                </a:tc>
                <a:tc>
                  <a:txBody>
                    <a:bodyPr/>
                    <a:lstStyle/>
                    <a:p>
                      <a:r>
                        <a:rPr lang="en-US" sz="1000" dirty="0" smtClean="0">
                          <a:solidFill>
                            <a:srgbClr val="C00000"/>
                          </a:solidFill>
                        </a:rPr>
                        <a:t>70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1</a:t>
                      </a:r>
                      <a:endParaRPr lang="ru-RU" sz="1000" dirty="0">
                        <a:solidFill>
                          <a:srgbClr val="C00000"/>
                        </a:solidFill>
                      </a:endParaRPr>
                    </a:p>
                  </a:txBody>
                  <a:tcPr marL="9525" marR="9525" marT="9525" marB="0" anchor="b"/>
                </a:tc>
                <a:tc>
                  <a:txBody>
                    <a:bodyPr/>
                    <a:lstStyle/>
                    <a:p>
                      <a:r>
                        <a:rPr lang="kk-KZ" sz="1000" dirty="0" smtClean="0">
                          <a:solidFill>
                            <a:srgbClr val="C00000"/>
                          </a:solidFill>
                        </a:rPr>
                        <a:t>722</a:t>
                      </a:r>
                      <a:endParaRPr lang="ru-RU" sz="1000" dirty="0">
                        <a:solidFill>
                          <a:srgbClr val="C00000"/>
                        </a:solidFill>
                      </a:endParaRPr>
                    </a:p>
                  </a:txBody>
                  <a:tcPr marL="9525" marR="9525" marT="9525" marB="0" anchor="b"/>
                </a:tc>
                <a:tc>
                  <a:txBody>
                    <a:bodyPr/>
                    <a:lstStyle/>
                    <a:p>
                      <a:r>
                        <a:rPr lang="en-US" sz="1000" dirty="0" smtClean="0">
                          <a:solidFill>
                            <a:srgbClr val="C00000"/>
                          </a:solidFill>
                        </a:rPr>
                        <a:t>537</a:t>
                      </a:r>
                      <a:endParaRPr lang="ru-RU" sz="1000" dirty="0">
                        <a:solidFill>
                          <a:srgbClr val="C00000"/>
                        </a:solidFill>
                      </a:endParaRPr>
                    </a:p>
                  </a:txBody>
                  <a:tcPr marL="9525" marR="9525" marT="9525" marB="0" anchor="b"/>
                </a:tc>
                <a:tc>
                  <a:txBody>
                    <a:bodyPr/>
                    <a:lstStyle/>
                    <a:p>
                      <a:r>
                        <a:rPr lang="kk-KZ" sz="1000" dirty="0" smtClean="0">
                          <a:solidFill>
                            <a:srgbClr val="C00000"/>
                          </a:solidFill>
                        </a:rPr>
                        <a:t>94,4</a:t>
                      </a:r>
                      <a:endParaRPr lang="ru-RU" sz="1000" dirty="0">
                        <a:solidFill>
                          <a:srgbClr val="C00000"/>
                        </a:solidFill>
                      </a:endParaRPr>
                    </a:p>
                  </a:txBody>
                  <a:tcPr marL="9525" marR="9525" marT="9525" marB="0" anchor="b"/>
                </a:tc>
                <a:tc>
                  <a:txBody>
                    <a:bodyPr/>
                    <a:lstStyle/>
                    <a:p>
                      <a:r>
                        <a:rPr lang="en-US" sz="1000" dirty="0" smtClean="0">
                          <a:solidFill>
                            <a:srgbClr val="C00000"/>
                          </a:solidFill>
                        </a:rPr>
                        <a:t>70.2</a:t>
                      </a:r>
                      <a:endParaRPr lang="ru-RU" sz="1000" dirty="0">
                        <a:solidFill>
                          <a:srgbClr val="C00000"/>
                        </a:solidFill>
                      </a:endParaRPr>
                    </a:p>
                  </a:txBody>
                  <a:tcPr marL="9525" marR="9525" marT="9525" marB="0" anchor="b"/>
                </a:tc>
                <a:extLst>
                  <a:ext uri="{0D108BD9-81ED-4DB2-BD59-A6C34878D82A}">
                    <a16:rowId xmlns:a16="http://schemas.microsoft.com/office/drawing/2014/main" val="10004"/>
                  </a:ext>
                </a:extLst>
              </a:tr>
              <a:tr h="244580">
                <a:tc>
                  <a:txBody>
                    <a:bodyPr/>
                    <a:lstStyle/>
                    <a:p>
                      <a:pPr algn="l" fontAlgn="t"/>
                      <a:r>
                        <a:rPr lang="ru-RU" sz="1000" b="1" i="0" u="none" strike="noStrike" dirty="0" smtClean="0">
                          <a:solidFill>
                            <a:schemeClr val="tx1"/>
                          </a:solidFill>
                          <a:latin typeface="Times New Roman" pitchFamily="18" charset="0"/>
                          <a:cs typeface="Times New Roman" pitchFamily="18" charset="0"/>
                        </a:rPr>
                        <a:t>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Хирургия</a:t>
                      </a:r>
                      <a:r>
                        <a:rPr lang="ru-RU" sz="1000" b="0" i="0" u="none" strike="noStrike" baseline="0" dirty="0" smtClean="0">
                          <a:solidFill>
                            <a:srgbClr val="FF0000"/>
                          </a:solidFill>
                          <a:latin typeface="Times New Roman"/>
                        </a:rPr>
                        <a:t> </a:t>
                      </a:r>
                      <a:r>
                        <a:rPr lang="ru-RU" sz="1000" b="0" i="0" u="none" strike="noStrike" baseline="0" dirty="0" err="1" smtClean="0">
                          <a:solidFill>
                            <a:srgbClr val="FF0000"/>
                          </a:solidFill>
                          <a:latin typeface="Times New Roman"/>
                        </a:rPr>
                        <a:t>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461</a:t>
                      </a:r>
                      <a:endParaRPr lang="ru-RU" sz="1000" dirty="0">
                        <a:solidFill>
                          <a:srgbClr val="C00000"/>
                        </a:solidFill>
                      </a:endParaRPr>
                    </a:p>
                  </a:txBody>
                  <a:tcPr marL="9525" marR="9525" marT="9525" marB="0" anchor="b"/>
                </a:tc>
                <a:tc>
                  <a:txBody>
                    <a:bodyPr/>
                    <a:lstStyle/>
                    <a:p>
                      <a:r>
                        <a:rPr lang="kk-KZ" sz="1000" dirty="0" smtClean="0">
                          <a:solidFill>
                            <a:srgbClr val="C00000"/>
                          </a:solidFill>
                        </a:rPr>
                        <a:t>60</a:t>
                      </a:r>
                      <a:r>
                        <a:rPr lang="en-US" sz="1000" dirty="0" smtClean="0">
                          <a:solidFill>
                            <a:srgbClr val="C00000"/>
                          </a:solidFill>
                        </a:rPr>
                        <a:t>6</a:t>
                      </a:r>
                      <a:endParaRPr lang="ru-RU" sz="1000" dirty="0">
                        <a:solidFill>
                          <a:srgbClr val="C00000"/>
                        </a:solidFill>
                      </a:endParaRPr>
                    </a:p>
                  </a:txBody>
                  <a:tcPr marL="9525" marR="9525" marT="9525" marB="0" anchor="b"/>
                </a:tc>
                <a:tc>
                  <a:txBody>
                    <a:bodyPr/>
                    <a:lstStyle/>
                    <a:p>
                      <a:r>
                        <a:rPr lang="kk-KZ" sz="1000" dirty="0" smtClean="0">
                          <a:solidFill>
                            <a:srgbClr val="C00000"/>
                          </a:solidFill>
                        </a:rPr>
                        <a:t>577</a:t>
                      </a:r>
                      <a:endParaRPr lang="ru-RU" sz="1000" dirty="0">
                        <a:solidFill>
                          <a:srgbClr val="C00000"/>
                        </a:solidFill>
                      </a:endParaRPr>
                    </a:p>
                  </a:txBody>
                  <a:tcPr marL="9525" marR="9525" marT="9525" marB="0" anchor="b"/>
                </a:tc>
                <a:tc>
                  <a:txBody>
                    <a:bodyPr/>
                    <a:lstStyle/>
                    <a:p>
                      <a:r>
                        <a:rPr lang="en-US" sz="1000" dirty="0" smtClean="0">
                          <a:solidFill>
                            <a:srgbClr val="C00000"/>
                          </a:solidFill>
                        </a:rPr>
                        <a:t>558</a:t>
                      </a:r>
                      <a:endParaRPr lang="ru-RU" sz="1000" dirty="0">
                        <a:solidFill>
                          <a:srgbClr val="C00000"/>
                        </a:solidFill>
                      </a:endParaRPr>
                    </a:p>
                  </a:txBody>
                  <a:tcPr marL="9525" marR="9525" marT="9525" marB="0" anchor="b"/>
                </a:tc>
                <a:tc>
                  <a:txBody>
                    <a:bodyPr/>
                    <a:lstStyle/>
                    <a:p>
                      <a:r>
                        <a:rPr lang="kk-KZ" sz="1000" dirty="0" smtClean="0">
                          <a:solidFill>
                            <a:srgbClr val="C00000"/>
                          </a:solidFill>
                        </a:rPr>
                        <a:t>6</a:t>
                      </a:r>
                      <a:endParaRPr lang="ru-RU" sz="1000" dirty="0">
                        <a:solidFill>
                          <a:srgbClr val="C00000"/>
                        </a:solidFill>
                      </a:endParaRPr>
                    </a:p>
                  </a:txBody>
                  <a:tcPr marL="9525" marR="9525" marT="9525" marB="0" anchor="b"/>
                </a:tc>
                <a:tc>
                  <a:txBody>
                    <a:bodyPr/>
                    <a:lstStyle/>
                    <a:p>
                      <a:r>
                        <a:rPr lang="en-US" sz="1000" dirty="0" smtClean="0">
                          <a:solidFill>
                            <a:srgbClr val="C00000"/>
                          </a:solidFill>
                        </a:rPr>
                        <a:t>10</a:t>
                      </a:r>
                      <a:endParaRPr lang="ru-RU" sz="1000" dirty="0">
                        <a:solidFill>
                          <a:srgbClr val="C00000"/>
                        </a:solidFill>
                      </a:endParaRPr>
                    </a:p>
                  </a:txBody>
                  <a:tcPr marL="9525" marR="9525" marT="9525" marB="0" anchor="b"/>
                </a:tc>
                <a:tc>
                  <a:txBody>
                    <a:bodyPr/>
                    <a:lstStyle/>
                    <a:p>
                      <a:r>
                        <a:rPr lang="kk-KZ" sz="1000" dirty="0" smtClean="0">
                          <a:solidFill>
                            <a:srgbClr val="C00000"/>
                          </a:solidFill>
                        </a:rPr>
                        <a:t>4008</a:t>
                      </a:r>
                      <a:endParaRPr lang="ru-RU" sz="1000" dirty="0">
                        <a:solidFill>
                          <a:srgbClr val="C00000"/>
                        </a:solidFill>
                      </a:endParaRPr>
                    </a:p>
                  </a:txBody>
                  <a:tcPr marL="9525" marR="9525" marT="9525" marB="0" anchor="b"/>
                </a:tc>
                <a:tc>
                  <a:txBody>
                    <a:bodyPr/>
                    <a:lstStyle/>
                    <a:p>
                      <a:r>
                        <a:rPr lang="en-US" sz="1000" dirty="0" smtClean="0">
                          <a:solidFill>
                            <a:srgbClr val="C00000"/>
                          </a:solidFill>
                        </a:rPr>
                        <a:t>3851</a:t>
                      </a:r>
                      <a:endParaRPr lang="ru-RU" sz="1000" dirty="0">
                        <a:solidFill>
                          <a:srgbClr val="C00000"/>
                        </a:solidFill>
                      </a:endParaRPr>
                    </a:p>
                  </a:txBody>
                  <a:tcPr marL="9525" marR="9525" marT="9525" marB="0" anchor="b"/>
                </a:tc>
                <a:tc>
                  <a:txBody>
                    <a:bodyPr/>
                    <a:lstStyle/>
                    <a:p>
                      <a:r>
                        <a:rPr lang="kk-KZ" sz="1000" dirty="0" smtClean="0">
                          <a:solidFill>
                            <a:srgbClr val="C00000"/>
                          </a:solidFill>
                        </a:rPr>
                        <a:t>78,6</a:t>
                      </a:r>
                      <a:endParaRPr lang="ru-RU" sz="1000" dirty="0">
                        <a:solidFill>
                          <a:srgbClr val="C00000"/>
                        </a:solidFill>
                      </a:endParaRPr>
                    </a:p>
                  </a:txBody>
                  <a:tcPr marL="9525" marR="9525" marT="9525" marB="0" anchor="b"/>
                </a:tc>
                <a:tc>
                  <a:txBody>
                    <a:bodyPr/>
                    <a:lstStyle/>
                    <a:p>
                      <a:r>
                        <a:rPr lang="en-US" sz="1000" dirty="0" smtClean="0">
                          <a:solidFill>
                            <a:srgbClr val="C00000"/>
                          </a:solidFill>
                        </a:rPr>
                        <a:t>100.7</a:t>
                      </a:r>
                      <a:endParaRPr lang="ru-RU" sz="1000" dirty="0">
                        <a:solidFill>
                          <a:srgbClr val="C00000"/>
                        </a:solidFill>
                      </a:endParaRPr>
                    </a:p>
                  </a:txBody>
                  <a:tcPr marL="9525" marR="9525" marT="9525" marB="0" anchor="b"/>
                </a:tc>
                <a:extLst>
                  <a:ext uri="{0D108BD9-81ED-4DB2-BD59-A6C34878D82A}">
                    <a16:rowId xmlns:a16="http://schemas.microsoft.com/office/drawing/2014/main" val="10005"/>
                  </a:ext>
                </a:extLst>
              </a:tr>
              <a:tr h="189176">
                <a:tc>
                  <a:txBody>
                    <a:bodyPr/>
                    <a:lstStyle/>
                    <a:p>
                      <a:pPr algn="l" fontAlgn="t"/>
                      <a:r>
                        <a:rPr lang="ru-RU" sz="1000" b="1" i="0" u="none" strike="noStrike" dirty="0" smtClean="0">
                          <a:solidFill>
                            <a:schemeClr val="tx1"/>
                          </a:solidFill>
                          <a:latin typeface="Times New Roman" pitchFamily="18" charset="0"/>
                          <a:cs typeface="Times New Roman" pitchFamily="18" charset="0"/>
                        </a:rPr>
                        <a:t>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Хирургия</a:t>
                      </a:r>
                      <a:r>
                        <a:rPr lang="ru-RU" sz="1000" b="0" i="0" u="none" strike="noStrike" baseline="0" dirty="0" smtClean="0">
                          <a:solidFill>
                            <a:srgbClr val="FF0000"/>
                          </a:solidFill>
                          <a:latin typeface="Times New Roman"/>
                        </a:rPr>
                        <a:t> </a:t>
                      </a:r>
                      <a:r>
                        <a:rPr lang="ru-RU" sz="1000" b="0" i="0" u="none" strike="noStrike" baseline="0" dirty="0" err="1" smtClean="0">
                          <a:solidFill>
                            <a:srgbClr val="FF0000"/>
                          </a:solidFill>
                          <a:latin typeface="Times New Roman"/>
                        </a:rPr>
                        <a:t>балалар</a:t>
                      </a:r>
                      <a:endParaRPr lang="ru-RU" sz="1000" b="0" i="0" u="none" strike="noStrike" dirty="0">
                        <a:solidFill>
                          <a:srgbClr val="FF0000"/>
                        </a:solidFill>
                        <a:latin typeface="Times New Roman"/>
                      </a:endParaRPr>
                    </a:p>
                  </a:txBody>
                  <a:tcPr marL="9525" marR="9525" marT="9525" marB="0" anchor="ctr"/>
                </a:tc>
                <a:tc>
                  <a:txBody>
                    <a:bodyPr/>
                    <a:lstStyle/>
                    <a:p>
                      <a:pPr algn="ctr"/>
                      <a:r>
                        <a:rPr lang="kk-KZ" sz="1000" dirty="0" smtClean="0">
                          <a:solidFill>
                            <a:srgbClr val="C00000"/>
                          </a:solidFill>
                        </a:rPr>
                        <a:t>158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r>
                        <a:rPr lang="en-US" sz="1000" dirty="0" smtClean="0">
                          <a:solidFill>
                            <a:srgbClr val="C00000"/>
                          </a:solidFill>
                        </a:rPr>
                        <a:t>28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160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r>
                        <a:rPr lang="en-US" sz="1000" dirty="0" smtClean="0">
                          <a:solidFill>
                            <a:srgbClr val="C00000"/>
                          </a:solidFill>
                        </a:rPr>
                        <a:t>26</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865</a:t>
                      </a:r>
                      <a:endParaRPr lang="ru-RU" sz="1000" dirty="0">
                        <a:solidFill>
                          <a:srgbClr val="C00000"/>
                        </a:solidFill>
                      </a:endParaRPr>
                    </a:p>
                  </a:txBody>
                  <a:tcPr marL="9525" marR="9525" marT="9525" marB="0" anchor="b"/>
                </a:tc>
                <a:tc>
                  <a:txBody>
                    <a:bodyPr/>
                    <a:lstStyle/>
                    <a:p>
                      <a:r>
                        <a:rPr lang="en-US" sz="1000" dirty="0" smtClean="0">
                          <a:solidFill>
                            <a:srgbClr val="C00000"/>
                          </a:solidFill>
                        </a:rPr>
                        <a:t>733</a:t>
                      </a:r>
                      <a:endParaRPr lang="ru-RU" sz="1000" dirty="0">
                        <a:solidFill>
                          <a:srgbClr val="C00000"/>
                        </a:solidFill>
                      </a:endParaRPr>
                    </a:p>
                  </a:txBody>
                  <a:tcPr marL="9525" marR="9525" marT="9525" marB="0" anchor="b"/>
                </a:tc>
                <a:tc>
                  <a:txBody>
                    <a:bodyPr/>
                    <a:lstStyle/>
                    <a:p>
                      <a:r>
                        <a:rPr lang="kk-KZ" sz="1000" dirty="0" smtClean="0">
                          <a:solidFill>
                            <a:srgbClr val="C00000"/>
                          </a:solidFill>
                        </a:rPr>
                        <a:t>67,8</a:t>
                      </a:r>
                      <a:endParaRPr lang="ru-RU" sz="1000" dirty="0">
                        <a:solidFill>
                          <a:srgbClr val="C00000"/>
                        </a:solidFill>
                      </a:endParaRPr>
                    </a:p>
                  </a:txBody>
                  <a:tcPr marL="9525" marR="9525" marT="9525" marB="0" anchor="b"/>
                </a:tc>
                <a:tc>
                  <a:txBody>
                    <a:bodyPr/>
                    <a:lstStyle/>
                    <a:p>
                      <a:r>
                        <a:rPr lang="en-US" sz="1000" dirty="0" smtClean="0">
                          <a:solidFill>
                            <a:srgbClr val="C00000"/>
                          </a:solidFill>
                        </a:rPr>
                        <a:t>95.8</a:t>
                      </a:r>
                      <a:endParaRPr lang="ru-RU" sz="1000" dirty="0">
                        <a:solidFill>
                          <a:srgbClr val="C00000"/>
                        </a:solidFill>
                      </a:endParaRPr>
                    </a:p>
                  </a:txBody>
                  <a:tcPr marL="9525" marR="9525" marT="9525" marB="0" anchor="b"/>
                </a:tc>
                <a:extLst>
                  <a:ext uri="{0D108BD9-81ED-4DB2-BD59-A6C34878D82A}">
                    <a16:rowId xmlns:a16="http://schemas.microsoft.com/office/drawing/2014/main" val="10006"/>
                  </a:ext>
                </a:extLst>
              </a:tr>
              <a:tr h="189176">
                <a:tc>
                  <a:txBody>
                    <a:bodyPr/>
                    <a:lstStyle/>
                    <a:p>
                      <a:pPr algn="l" fontAlgn="t"/>
                      <a:r>
                        <a:rPr lang="kk-KZ" sz="1000" b="1" i="0" u="none" strike="noStrike" dirty="0" smtClean="0">
                          <a:solidFill>
                            <a:schemeClr val="tx1"/>
                          </a:solidFill>
                          <a:latin typeface="Times New Roman" pitchFamily="18" charset="0"/>
                          <a:cs typeface="Times New Roman" pitchFamily="18" charset="0"/>
                        </a:rPr>
                        <a:t>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Проктология</a:t>
                      </a:r>
                      <a:endParaRPr lang="ru-RU" sz="1000" b="0" i="0" u="none" strike="noStrike" dirty="0">
                        <a:solidFill>
                          <a:srgbClr val="FF0000"/>
                        </a:solidFill>
                        <a:latin typeface="Times New Roman"/>
                      </a:endParaRPr>
                    </a:p>
                  </a:txBody>
                  <a:tcPr marL="9525" marR="9525" marT="9525" marB="0" anchor="ctr"/>
                </a:tc>
                <a:tc>
                  <a:txBody>
                    <a:bodyPr/>
                    <a:lstStyle/>
                    <a:p>
                      <a:pPr algn="ctr"/>
                      <a:r>
                        <a:rPr lang="kk-KZ" sz="1000" dirty="0" smtClean="0">
                          <a:solidFill>
                            <a:srgbClr val="C00000"/>
                          </a:solidFill>
                        </a:rPr>
                        <a:t>6</a:t>
                      </a:r>
                      <a:endParaRPr lang="ru-RU" sz="1000" dirty="0">
                        <a:solidFill>
                          <a:srgbClr val="C00000"/>
                        </a:solidFill>
                      </a:endParaRPr>
                    </a:p>
                  </a:txBody>
                  <a:tcPr marL="9525" marR="9525" marT="9525" marB="0" anchor="b"/>
                </a:tc>
                <a:tc>
                  <a:txBody>
                    <a:bodyPr/>
                    <a:lstStyle/>
                    <a:p>
                      <a:r>
                        <a:rPr lang="en-US" sz="1000" dirty="0" smtClean="0">
                          <a:solidFill>
                            <a:srgbClr val="C00000"/>
                          </a:solidFill>
                        </a:rPr>
                        <a:t>39</a:t>
                      </a:r>
                      <a:endParaRPr lang="ru-RU" sz="1000" dirty="0">
                        <a:solidFill>
                          <a:srgbClr val="C00000"/>
                        </a:solidFill>
                      </a:endParaRPr>
                    </a:p>
                  </a:txBody>
                  <a:tcPr marL="9525" marR="9525" marT="9525" marB="0" anchor="b"/>
                </a:tc>
                <a:tc>
                  <a:txBody>
                    <a:bodyPr/>
                    <a:lstStyle/>
                    <a:p>
                      <a:r>
                        <a:rPr lang="en-US" sz="1000" dirty="0" smtClean="0">
                          <a:solidFill>
                            <a:srgbClr val="C00000"/>
                          </a:solidFill>
                        </a:rPr>
                        <a:t>7</a:t>
                      </a:r>
                      <a:endParaRPr lang="ru-RU" sz="1000" dirty="0">
                        <a:solidFill>
                          <a:srgbClr val="C00000"/>
                        </a:solidFill>
                      </a:endParaRPr>
                    </a:p>
                  </a:txBody>
                  <a:tcPr marL="9525" marR="9525" marT="9525" marB="0" anchor="b"/>
                </a:tc>
                <a:tc>
                  <a:txBody>
                    <a:bodyPr/>
                    <a:lstStyle/>
                    <a:p>
                      <a:r>
                        <a:rPr lang="en-US" sz="1000" dirty="0" smtClean="0">
                          <a:solidFill>
                            <a:srgbClr val="C00000"/>
                          </a:solidFill>
                        </a:rPr>
                        <a:t>39</a:t>
                      </a:r>
                      <a:endParaRPr lang="ru-RU" sz="1000" dirty="0">
                        <a:solidFill>
                          <a:srgbClr val="C00000"/>
                        </a:solidFill>
                      </a:endParaRPr>
                    </a:p>
                  </a:txBody>
                  <a:tcPr marL="9525" marR="9525" marT="9525" marB="0" anchor="b"/>
                </a:tc>
                <a:tc>
                  <a:txBody>
                    <a:bodyPr/>
                    <a:lstStyle/>
                    <a:p>
                      <a:r>
                        <a:rPr lang="en-US"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45</a:t>
                      </a:r>
                      <a:endParaRPr lang="ru-RU" sz="1000" dirty="0">
                        <a:solidFill>
                          <a:srgbClr val="C00000"/>
                        </a:solidFill>
                      </a:endParaRPr>
                    </a:p>
                  </a:txBody>
                  <a:tcPr marL="9525" marR="9525" marT="9525" marB="0" anchor="b"/>
                </a:tc>
                <a:tc>
                  <a:txBody>
                    <a:bodyPr/>
                    <a:lstStyle/>
                    <a:p>
                      <a:r>
                        <a:rPr lang="en-US" sz="1000" dirty="0" smtClean="0">
                          <a:solidFill>
                            <a:srgbClr val="C00000"/>
                          </a:solidFill>
                        </a:rPr>
                        <a:t>315</a:t>
                      </a:r>
                      <a:endParaRPr lang="ru-RU" sz="1000" dirty="0">
                        <a:solidFill>
                          <a:srgbClr val="C00000"/>
                        </a:solidFill>
                      </a:endParaRPr>
                    </a:p>
                  </a:txBody>
                  <a:tcPr marL="9525" marR="9525" marT="9525" marB="0" anchor="b"/>
                </a:tc>
                <a:tc>
                  <a:txBody>
                    <a:bodyPr/>
                    <a:lstStyle/>
                    <a:p>
                      <a:r>
                        <a:rPr lang="en-US" sz="1000" dirty="0" smtClean="0">
                          <a:solidFill>
                            <a:srgbClr val="C00000"/>
                          </a:solidFill>
                        </a:rPr>
                        <a:t>9.9</a:t>
                      </a:r>
                      <a:endParaRPr lang="ru-RU" sz="1000" dirty="0">
                        <a:solidFill>
                          <a:srgbClr val="C00000"/>
                        </a:solidFill>
                      </a:endParaRPr>
                    </a:p>
                  </a:txBody>
                  <a:tcPr marL="9525" marR="9525" marT="9525" marB="0" anchor="b"/>
                </a:tc>
                <a:tc>
                  <a:txBody>
                    <a:bodyPr/>
                    <a:lstStyle/>
                    <a:p>
                      <a:r>
                        <a:rPr lang="en-US" sz="1000" dirty="0" smtClean="0">
                          <a:solidFill>
                            <a:srgbClr val="C00000"/>
                          </a:solidFill>
                        </a:rPr>
                        <a:t>69.5</a:t>
                      </a:r>
                      <a:endParaRPr lang="ru-RU" sz="1000" dirty="0">
                        <a:solidFill>
                          <a:srgbClr val="C00000"/>
                        </a:solidFill>
                      </a:endParaRPr>
                    </a:p>
                  </a:txBody>
                  <a:tcPr marL="9525" marR="9525" marT="9525" marB="0" anchor="b"/>
                </a:tc>
                <a:extLst>
                  <a:ext uri="{0D108BD9-81ED-4DB2-BD59-A6C34878D82A}">
                    <a16:rowId xmlns:a16="http://schemas.microsoft.com/office/drawing/2014/main" val="10007"/>
                  </a:ext>
                </a:extLst>
              </a:tr>
              <a:tr h="189176">
                <a:tc>
                  <a:txBody>
                    <a:bodyPr/>
                    <a:lstStyle/>
                    <a:p>
                      <a:pPr algn="l" fontAlgn="t"/>
                      <a:r>
                        <a:rPr lang="kk-KZ" sz="1000" b="1" i="0" u="none" strike="noStrike" dirty="0" smtClean="0">
                          <a:solidFill>
                            <a:schemeClr val="tx1"/>
                          </a:solidFill>
                          <a:latin typeface="Times New Roman" pitchFamily="18" charset="0"/>
                          <a:cs typeface="Times New Roman" pitchFamily="18" charset="0"/>
                        </a:rPr>
                        <a:t>7</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Іріңді</a:t>
                      </a:r>
                      <a:r>
                        <a:rPr lang="kk-KZ" sz="1000" b="0" i="0" u="none" strike="noStrike" baseline="0" dirty="0" smtClean="0">
                          <a:solidFill>
                            <a:srgbClr val="FF0000"/>
                          </a:solidFill>
                          <a:latin typeface="Times New Roman"/>
                        </a:rPr>
                        <a:t> хирургия</a:t>
                      </a:r>
                      <a:endParaRPr lang="ru-RU" sz="1000" b="0" i="0" u="none" strike="noStrike" dirty="0">
                        <a:solidFill>
                          <a:srgbClr val="FF0000"/>
                        </a:solidFill>
                        <a:latin typeface="Times New Roman"/>
                      </a:endParaRPr>
                    </a:p>
                  </a:txBody>
                  <a:tcPr marL="9525" marR="9525" marT="9525" marB="0" anchor="ctr"/>
                </a:tc>
                <a:tc>
                  <a:txBody>
                    <a:bodyPr/>
                    <a:lstStyle/>
                    <a:p>
                      <a:pPr algn="ctr"/>
                      <a:r>
                        <a:rPr lang="kk-KZ" sz="1000" dirty="0" smtClean="0">
                          <a:solidFill>
                            <a:srgbClr val="C00000"/>
                          </a:solidFill>
                        </a:rPr>
                        <a:t>19</a:t>
                      </a:r>
                      <a:endParaRPr lang="ru-RU" sz="1000" dirty="0">
                        <a:solidFill>
                          <a:srgbClr val="C00000"/>
                        </a:solidFill>
                      </a:endParaRPr>
                    </a:p>
                  </a:txBody>
                  <a:tcPr marL="9525" marR="9525" marT="9525" marB="0" anchor="b"/>
                </a:tc>
                <a:tc>
                  <a:txBody>
                    <a:bodyPr/>
                    <a:lstStyle/>
                    <a:p>
                      <a:r>
                        <a:rPr lang="en-US" sz="1000" dirty="0" smtClean="0">
                          <a:solidFill>
                            <a:srgbClr val="C00000"/>
                          </a:solidFill>
                        </a:rPr>
                        <a:t>71</a:t>
                      </a:r>
                      <a:endParaRPr lang="ru-RU" sz="1000" dirty="0">
                        <a:solidFill>
                          <a:srgbClr val="C00000"/>
                        </a:solidFill>
                      </a:endParaRPr>
                    </a:p>
                  </a:txBody>
                  <a:tcPr marL="9525" marR="9525" marT="9525" marB="0" anchor="b"/>
                </a:tc>
                <a:tc>
                  <a:txBody>
                    <a:bodyPr/>
                    <a:lstStyle/>
                    <a:p>
                      <a:r>
                        <a:rPr lang="kk-KZ" sz="1000" dirty="0" smtClean="0">
                          <a:solidFill>
                            <a:srgbClr val="C00000"/>
                          </a:solidFill>
                        </a:rPr>
                        <a:t>40</a:t>
                      </a:r>
                      <a:endParaRPr lang="ru-RU" sz="1000" dirty="0">
                        <a:solidFill>
                          <a:srgbClr val="C00000"/>
                        </a:solidFill>
                      </a:endParaRPr>
                    </a:p>
                  </a:txBody>
                  <a:tcPr marL="9525" marR="9525" marT="9525" marB="0" anchor="b"/>
                </a:tc>
                <a:tc>
                  <a:txBody>
                    <a:bodyPr/>
                    <a:lstStyle/>
                    <a:p>
                      <a:r>
                        <a:rPr lang="en-US" sz="1000" dirty="0" smtClean="0">
                          <a:solidFill>
                            <a:srgbClr val="C00000"/>
                          </a:solidFill>
                        </a:rPr>
                        <a:t>71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endParaRPr lang="ru-RU" sz="1000" dirty="0">
                        <a:solidFill>
                          <a:srgbClr val="C00000"/>
                        </a:solidFill>
                      </a:endParaRPr>
                    </a:p>
                  </a:txBody>
                  <a:tcPr marL="9525" marR="9525" marT="9525" marB="0" anchor="b"/>
                </a:tc>
                <a:tc>
                  <a:txBody>
                    <a:bodyPr/>
                    <a:lstStyle/>
                    <a:p>
                      <a:r>
                        <a:rPr lang="en-US"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274</a:t>
                      </a:r>
                      <a:endParaRPr lang="ru-RU" sz="1000" dirty="0">
                        <a:solidFill>
                          <a:srgbClr val="C00000"/>
                        </a:solidFill>
                      </a:endParaRPr>
                    </a:p>
                  </a:txBody>
                  <a:tcPr marL="9525" marR="9525" marT="9525" marB="0" anchor="b"/>
                </a:tc>
                <a:tc>
                  <a:txBody>
                    <a:bodyPr/>
                    <a:lstStyle/>
                    <a:p>
                      <a:r>
                        <a:rPr lang="en-US" sz="1000" dirty="0" smtClean="0">
                          <a:solidFill>
                            <a:srgbClr val="C00000"/>
                          </a:solidFill>
                        </a:rPr>
                        <a:t>489</a:t>
                      </a:r>
                      <a:endParaRPr lang="ru-RU" sz="1000" dirty="0">
                        <a:solidFill>
                          <a:srgbClr val="C00000"/>
                        </a:solidFill>
                      </a:endParaRPr>
                    </a:p>
                  </a:txBody>
                  <a:tcPr marL="9525" marR="9525" marT="9525" marB="0" anchor="b"/>
                </a:tc>
                <a:tc>
                  <a:txBody>
                    <a:bodyPr/>
                    <a:lstStyle/>
                    <a:p>
                      <a:r>
                        <a:rPr lang="kk-KZ" sz="1000" dirty="0" smtClean="0">
                          <a:solidFill>
                            <a:srgbClr val="C00000"/>
                          </a:solidFill>
                        </a:rPr>
                        <a:t>35,8</a:t>
                      </a:r>
                      <a:endParaRPr lang="ru-RU" sz="1000" dirty="0">
                        <a:solidFill>
                          <a:srgbClr val="C00000"/>
                        </a:solidFill>
                      </a:endParaRPr>
                    </a:p>
                  </a:txBody>
                  <a:tcPr marL="9525" marR="9525" marT="9525" marB="0" anchor="b"/>
                </a:tc>
                <a:tc>
                  <a:txBody>
                    <a:bodyPr/>
                    <a:lstStyle/>
                    <a:p>
                      <a:r>
                        <a:rPr lang="en-US" sz="1000" dirty="0" smtClean="0">
                          <a:solidFill>
                            <a:srgbClr val="C00000"/>
                          </a:solidFill>
                        </a:rPr>
                        <a:t>95.9</a:t>
                      </a:r>
                      <a:endParaRPr lang="ru-RU" sz="1000" dirty="0">
                        <a:solidFill>
                          <a:srgbClr val="C00000"/>
                        </a:solidFill>
                      </a:endParaRPr>
                    </a:p>
                  </a:txBody>
                  <a:tcPr marL="9525" marR="9525" marT="9525" marB="0" anchor="b"/>
                </a:tc>
                <a:extLst>
                  <a:ext uri="{0D108BD9-81ED-4DB2-BD59-A6C34878D82A}">
                    <a16:rowId xmlns:a16="http://schemas.microsoft.com/office/drawing/2014/main" val="10008"/>
                  </a:ext>
                </a:extLst>
              </a:tr>
              <a:tr h="249783">
                <a:tc>
                  <a:txBody>
                    <a:bodyPr/>
                    <a:lstStyle/>
                    <a:p>
                      <a:pPr algn="l" fontAlgn="t"/>
                      <a:r>
                        <a:rPr lang="kk-KZ" sz="1000" b="1" i="0" u="none" strike="noStrike" dirty="0" smtClean="0">
                          <a:solidFill>
                            <a:schemeClr val="tx1"/>
                          </a:solidFill>
                          <a:latin typeface="Times New Roman" pitchFamily="18" charset="0"/>
                          <a:cs typeface="Times New Roman" pitchFamily="18" charset="0"/>
                        </a:rPr>
                        <a:t>8</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Сынық-сырқат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529</a:t>
                      </a:r>
                      <a:endParaRPr lang="ru-RU" sz="1000" dirty="0">
                        <a:solidFill>
                          <a:srgbClr val="C00000"/>
                        </a:solidFill>
                      </a:endParaRPr>
                    </a:p>
                  </a:txBody>
                  <a:tcPr marL="9525" marR="9525" marT="9525" marB="0" anchor="b"/>
                </a:tc>
                <a:tc>
                  <a:txBody>
                    <a:bodyPr/>
                    <a:lstStyle/>
                    <a:p>
                      <a:r>
                        <a:rPr lang="en-US" sz="1000" dirty="0" smtClean="0">
                          <a:solidFill>
                            <a:srgbClr val="C00000"/>
                          </a:solidFill>
                        </a:rPr>
                        <a:t>723</a:t>
                      </a:r>
                      <a:endParaRPr lang="ru-RU" sz="1000" dirty="0">
                        <a:solidFill>
                          <a:srgbClr val="C00000"/>
                        </a:solidFill>
                      </a:endParaRPr>
                    </a:p>
                  </a:txBody>
                  <a:tcPr marL="9525" marR="9525" marT="9525" marB="0" anchor="b"/>
                </a:tc>
                <a:tc>
                  <a:txBody>
                    <a:bodyPr/>
                    <a:lstStyle/>
                    <a:p>
                      <a:r>
                        <a:rPr lang="kk-KZ" sz="1000" dirty="0" smtClean="0">
                          <a:solidFill>
                            <a:srgbClr val="C00000"/>
                          </a:solidFill>
                        </a:rPr>
                        <a:t>576</a:t>
                      </a:r>
                      <a:endParaRPr lang="ru-RU" sz="1000" dirty="0">
                        <a:solidFill>
                          <a:srgbClr val="C00000"/>
                        </a:solidFill>
                      </a:endParaRPr>
                    </a:p>
                  </a:txBody>
                  <a:tcPr marL="9525" marR="9525" marT="9525" marB="0" anchor="b"/>
                </a:tc>
                <a:tc>
                  <a:txBody>
                    <a:bodyPr/>
                    <a:lstStyle/>
                    <a:p>
                      <a:r>
                        <a:rPr lang="en-US" sz="1000" dirty="0" smtClean="0">
                          <a:solidFill>
                            <a:srgbClr val="C00000"/>
                          </a:solidFill>
                        </a:rPr>
                        <a:t>716</a:t>
                      </a:r>
                      <a:endParaRPr lang="ru-RU" sz="1000" dirty="0">
                        <a:solidFill>
                          <a:srgbClr val="C00000"/>
                        </a:solidFill>
                      </a:endParaRPr>
                    </a:p>
                  </a:txBody>
                  <a:tcPr marL="9525" marR="9525" marT="9525" marB="0" anchor="b"/>
                </a:tc>
                <a:tc>
                  <a:txBody>
                    <a:bodyPr/>
                    <a:lstStyle/>
                    <a:p>
                      <a:r>
                        <a:rPr lang="kk-KZ" sz="1000" dirty="0" smtClean="0">
                          <a:solidFill>
                            <a:srgbClr val="C00000"/>
                          </a:solidFill>
                        </a:rPr>
                        <a:t>9</a:t>
                      </a:r>
                      <a:endParaRPr lang="ru-RU" sz="1000" dirty="0">
                        <a:solidFill>
                          <a:srgbClr val="C00000"/>
                        </a:solidFill>
                      </a:endParaRPr>
                    </a:p>
                  </a:txBody>
                  <a:tcPr marL="9525" marR="9525" marT="9525" marB="0" anchor="b"/>
                </a:tc>
                <a:tc>
                  <a:txBody>
                    <a:bodyPr/>
                    <a:lstStyle/>
                    <a:p>
                      <a:r>
                        <a:rPr lang="en-US" sz="1000" dirty="0" smtClean="0">
                          <a:solidFill>
                            <a:srgbClr val="C00000"/>
                          </a:solidFill>
                        </a:rPr>
                        <a:t>5</a:t>
                      </a:r>
                      <a:endParaRPr lang="ru-RU" sz="1000" dirty="0">
                        <a:solidFill>
                          <a:srgbClr val="C00000"/>
                        </a:solidFill>
                      </a:endParaRPr>
                    </a:p>
                  </a:txBody>
                  <a:tcPr marL="9525" marR="9525" marT="9525" marB="0" anchor="b"/>
                </a:tc>
                <a:tc>
                  <a:txBody>
                    <a:bodyPr/>
                    <a:lstStyle/>
                    <a:p>
                      <a:r>
                        <a:rPr lang="kk-KZ" sz="1000" dirty="0" smtClean="0">
                          <a:solidFill>
                            <a:srgbClr val="C00000"/>
                          </a:solidFill>
                        </a:rPr>
                        <a:t>4557</a:t>
                      </a:r>
                      <a:endParaRPr lang="ru-RU" sz="1000" dirty="0">
                        <a:solidFill>
                          <a:srgbClr val="C00000"/>
                        </a:solidFill>
                      </a:endParaRPr>
                    </a:p>
                  </a:txBody>
                  <a:tcPr marL="9525" marR="9525" marT="9525" marB="0" anchor="b"/>
                </a:tc>
                <a:tc>
                  <a:txBody>
                    <a:bodyPr/>
                    <a:lstStyle/>
                    <a:p>
                      <a:r>
                        <a:rPr lang="en-US" sz="1000" dirty="0" smtClean="0">
                          <a:solidFill>
                            <a:srgbClr val="C00000"/>
                          </a:solidFill>
                        </a:rPr>
                        <a:t>5556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105,1</a:t>
                      </a:r>
                      <a:endParaRPr lang="ru-RU" sz="1000" dirty="0">
                        <a:solidFill>
                          <a:srgbClr val="C00000"/>
                        </a:solidFill>
                      </a:endParaRPr>
                    </a:p>
                  </a:txBody>
                  <a:tcPr marL="9525" marR="9525" marT="9525" marB="0" anchor="b"/>
                </a:tc>
                <a:tc>
                  <a:txBody>
                    <a:bodyPr/>
                    <a:lstStyle/>
                    <a:p>
                      <a:r>
                        <a:rPr lang="en-US" sz="1000" dirty="0" smtClean="0">
                          <a:solidFill>
                            <a:srgbClr val="C00000"/>
                          </a:solidFill>
                        </a:rPr>
                        <a:t>145.3</a:t>
                      </a:r>
                      <a:endParaRPr lang="ru-RU" sz="1000" dirty="0">
                        <a:solidFill>
                          <a:srgbClr val="C00000"/>
                        </a:solidFill>
                      </a:endParaRPr>
                    </a:p>
                  </a:txBody>
                  <a:tcPr marL="9525" marR="9525" marT="9525" marB="0" anchor="b"/>
                </a:tc>
                <a:extLst>
                  <a:ext uri="{0D108BD9-81ED-4DB2-BD59-A6C34878D82A}">
                    <a16:rowId xmlns:a16="http://schemas.microsoft.com/office/drawing/2014/main" val="10009"/>
                  </a:ext>
                </a:extLst>
              </a:tr>
              <a:tr h="207089">
                <a:tc>
                  <a:txBody>
                    <a:bodyPr/>
                    <a:lstStyle/>
                    <a:p>
                      <a:pPr algn="l" fontAlgn="t"/>
                      <a:r>
                        <a:rPr lang="kk-KZ" sz="1000" b="1" i="0" u="none" strike="noStrike" dirty="0" smtClean="0">
                          <a:solidFill>
                            <a:schemeClr val="tx1"/>
                          </a:solidFill>
                          <a:latin typeface="Times New Roman" pitchFamily="18" charset="0"/>
                          <a:cs typeface="Times New Roman" pitchFamily="18" charset="0"/>
                        </a:rPr>
                        <a:t>9</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Сынық-сырқат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194</a:t>
                      </a:r>
                      <a:endParaRPr lang="ru-RU" sz="1000" dirty="0">
                        <a:solidFill>
                          <a:srgbClr val="C00000"/>
                        </a:solidFill>
                      </a:endParaRPr>
                    </a:p>
                  </a:txBody>
                  <a:tcPr marL="9525" marR="9525" marT="9525" marB="0" anchor="b"/>
                </a:tc>
                <a:tc>
                  <a:txBody>
                    <a:bodyPr/>
                    <a:lstStyle/>
                    <a:p>
                      <a:r>
                        <a:rPr lang="en-US" sz="1000" dirty="0" smtClean="0">
                          <a:solidFill>
                            <a:srgbClr val="C00000"/>
                          </a:solidFill>
                        </a:rPr>
                        <a:t>182</a:t>
                      </a:r>
                      <a:endParaRPr lang="ru-RU" sz="1000" dirty="0">
                        <a:solidFill>
                          <a:srgbClr val="C00000"/>
                        </a:solidFill>
                      </a:endParaRPr>
                    </a:p>
                  </a:txBody>
                  <a:tcPr marL="9525" marR="9525" marT="9525" marB="0" anchor="b"/>
                </a:tc>
                <a:tc>
                  <a:txBody>
                    <a:bodyPr/>
                    <a:lstStyle/>
                    <a:p>
                      <a:r>
                        <a:rPr lang="kk-KZ" sz="1000" dirty="0" smtClean="0">
                          <a:solidFill>
                            <a:srgbClr val="C00000"/>
                          </a:solidFill>
                        </a:rPr>
                        <a:t>205</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a:t>
                      </a:r>
                      <a:r>
                        <a:rPr lang="en-US" sz="1000" dirty="0" smtClean="0">
                          <a:solidFill>
                            <a:srgbClr val="C00000"/>
                          </a:solidFill>
                        </a:rPr>
                        <a:t>3</a:t>
                      </a:r>
                      <a:endParaRPr lang="ru-RU" sz="1000" dirty="0">
                        <a:solidFill>
                          <a:srgbClr val="C00000"/>
                        </a:solidFill>
                      </a:endParaRPr>
                    </a:p>
                  </a:txBody>
                  <a:tcPr marL="9525" marR="9525" marT="9525" marB="0" anchor="b"/>
                </a:tc>
                <a:tc>
                  <a:txBody>
                    <a:bodyPr/>
                    <a:lstStyle/>
                    <a:p>
                      <a:r>
                        <a:rPr lang="kk-KZ" sz="1000" dirty="0" smtClean="0">
                          <a:solidFill>
                            <a:srgbClr val="C00000"/>
                          </a:solidFill>
                        </a:rPr>
                        <a:t>2</a:t>
                      </a:r>
                      <a:endParaRPr lang="ru-RU" sz="1000" dirty="0">
                        <a:solidFill>
                          <a:srgbClr val="C00000"/>
                        </a:solidFill>
                      </a:endParaRPr>
                    </a:p>
                  </a:txBody>
                  <a:tcPr marL="9525" marR="9525" marT="9525" marB="0" anchor="b"/>
                </a:tc>
                <a:tc>
                  <a:txBody>
                    <a:bodyPr/>
                    <a:lstStyle/>
                    <a:p>
                      <a:r>
                        <a:rPr lang="en-US"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1524</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r>
                        <a:rPr lang="en-US" sz="1000" dirty="0" smtClean="0">
                          <a:solidFill>
                            <a:srgbClr val="C00000"/>
                          </a:solidFill>
                        </a:rPr>
                        <a:t>173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199,2</a:t>
                      </a:r>
                      <a:endParaRPr lang="ru-RU" sz="1000" dirty="0">
                        <a:solidFill>
                          <a:srgbClr val="C00000"/>
                        </a:solidFill>
                      </a:endParaRPr>
                    </a:p>
                  </a:txBody>
                  <a:tcPr marL="9525" marR="9525" marT="9525" marB="0" anchor="b"/>
                </a:tc>
                <a:tc>
                  <a:txBody>
                    <a:bodyPr/>
                    <a:lstStyle/>
                    <a:p>
                      <a:r>
                        <a:rPr lang="en-US" sz="1000" dirty="0" smtClean="0">
                          <a:solidFill>
                            <a:srgbClr val="C00000"/>
                          </a:solidFill>
                        </a:rPr>
                        <a:t>92.0</a:t>
                      </a:r>
                      <a:endParaRPr lang="ru-RU" sz="1000" dirty="0">
                        <a:solidFill>
                          <a:srgbClr val="C00000"/>
                        </a:solidFill>
                      </a:endParaRPr>
                    </a:p>
                  </a:txBody>
                  <a:tcPr marL="9525" marR="9525" marT="9525" marB="0" anchor="b"/>
                </a:tc>
                <a:extLst>
                  <a:ext uri="{0D108BD9-81ED-4DB2-BD59-A6C34878D82A}">
                    <a16:rowId xmlns:a16="http://schemas.microsoft.com/office/drawing/2014/main" val="10010"/>
                  </a:ext>
                </a:extLst>
              </a:tr>
              <a:tr h="244580">
                <a:tc>
                  <a:txBody>
                    <a:bodyPr/>
                    <a:lstStyle/>
                    <a:p>
                      <a:pPr algn="l" fontAlgn="t"/>
                      <a:r>
                        <a:rPr lang="kk-KZ" sz="1000" b="1" i="0" u="none" strike="noStrike" dirty="0" smtClean="0">
                          <a:solidFill>
                            <a:schemeClr val="tx1"/>
                          </a:solidFill>
                          <a:latin typeface="Times New Roman" pitchFamily="18" charset="0"/>
                          <a:cs typeface="Times New Roman" pitchFamily="18" charset="0"/>
                        </a:rPr>
                        <a:t>10</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Урологиялық</a:t>
                      </a:r>
                      <a:r>
                        <a:rPr lang="ru-RU" sz="1000" b="0" i="0" u="none" strike="noStrike" baseline="0" dirty="0" err="1" smtClean="0">
                          <a:solidFill>
                            <a:srgbClr val="FF0000"/>
                          </a:solidFill>
                          <a:latin typeface="Times New Roman"/>
                        </a:rPr>
                        <a:t>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2</a:t>
                      </a:r>
                      <a:r>
                        <a:rPr lang="kk-KZ" sz="1000" dirty="0" smtClean="0">
                          <a:solidFill>
                            <a:srgbClr val="C00000"/>
                          </a:solidFill>
                        </a:rPr>
                        <a:t>21</a:t>
                      </a:r>
                      <a:endParaRPr lang="ru-RU" sz="1000" dirty="0">
                        <a:solidFill>
                          <a:srgbClr val="C00000"/>
                        </a:solidFill>
                      </a:endParaRPr>
                    </a:p>
                  </a:txBody>
                  <a:tcPr marL="9525" marR="9525" marT="9525" marB="0" anchor="b"/>
                </a:tc>
                <a:tc>
                  <a:txBody>
                    <a:bodyPr/>
                    <a:lstStyle/>
                    <a:p>
                      <a:r>
                        <a:rPr lang="en-US" sz="1000" dirty="0" smtClean="0">
                          <a:solidFill>
                            <a:srgbClr val="C00000"/>
                          </a:solidFill>
                        </a:rPr>
                        <a:t>338</a:t>
                      </a:r>
                      <a:endParaRPr lang="ru-RU" sz="1000" dirty="0">
                        <a:solidFill>
                          <a:srgbClr val="C00000"/>
                        </a:solidFill>
                      </a:endParaRPr>
                    </a:p>
                  </a:txBody>
                  <a:tcPr marL="9525" marR="9525" marT="9525" marB="0" anchor="b"/>
                </a:tc>
                <a:tc>
                  <a:txBody>
                    <a:bodyPr/>
                    <a:lstStyle/>
                    <a:p>
                      <a:r>
                        <a:rPr lang="en-US" sz="1000" dirty="0" smtClean="0">
                          <a:solidFill>
                            <a:srgbClr val="C00000"/>
                          </a:solidFill>
                        </a:rPr>
                        <a:t>2</a:t>
                      </a:r>
                      <a:r>
                        <a:rPr lang="kk-KZ" sz="1000" dirty="0" smtClean="0">
                          <a:solidFill>
                            <a:srgbClr val="C00000"/>
                          </a:solidFill>
                        </a:rPr>
                        <a:t>42</a:t>
                      </a:r>
                      <a:endParaRPr lang="ru-RU" sz="1000" dirty="0">
                        <a:solidFill>
                          <a:srgbClr val="C00000"/>
                        </a:solidFill>
                      </a:endParaRPr>
                    </a:p>
                  </a:txBody>
                  <a:tcPr marL="9525" marR="9525" marT="9525" marB="0" anchor="b"/>
                </a:tc>
                <a:tc>
                  <a:txBody>
                    <a:bodyPr/>
                    <a:lstStyle/>
                    <a:p>
                      <a:r>
                        <a:rPr lang="en-US" sz="1000" dirty="0" smtClean="0">
                          <a:solidFill>
                            <a:srgbClr val="C00000"/>
                          </a:solidFill>
                        </a:rPr>
                        <a:t>325</a:t>
                      </a:r>
                      <a:endParaRPr lang="ru-RU" sz="1000" dirty="0">
                        <a:solidFill>
                          <a:srgbClr val="C00000"/>
                        </a:solidFill>
                      </a:endParaRPr>
                    </a:p>
                  </a:txBody>
                  <a:tcPr marL="9525" marR="9525" marT="9525" marB="0" anchor="b"/>
                </a:tc>
                <a:tc>
                  <a:txBody>
                    <a:bodyPr/>
                    <a:lstStyle/>
                    <a:p>
                      <a:r>
                        <a:rPr lang="en-US"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1680</a:t>
                      </a:r>
                      <a:endParaRPr lang="ru-RU" sz="1000" dirty="0">
                        <a:solidFill>
                          <a:srgbClr val="C00000"/>
                        </a:solidFill>
                      </a:endParaRPr>
                    </a:p>
                  </a:txBody>
                  <a:tcPr marL="9525" marR="9525" marT="9525" marB="0" anchor="b"/>
                </a:tc>
                <a:tc>
                  <a:txBody>
                    <a:bodyPr/>
                    <a:lstStyle/>
                    <a:p>
                      <a:r>
                        <a:rPr lang="en-US" sz="1000" dirty="0" smtClean="0">
                          <a:solidFill>
                            <a:srgbClr val="C00000"/>
                          </a:solidFill>
                        </a:rPr>
                        <a:t>2037</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109,8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a:t>
                      </a:r>
                      <a:r>
                        <a:rPr lang="en-US" sz="1000" dirty="0" smtClean="0">
                          <a:solidFill>
                            <a:srgbClr val="C00000"/>
                          </a:solidFill>
                        </a:rPr>
                        <a:t>4.1</a:t>
                      </a:r>
                      <a:endParaRPr lang="ru-RU" sz="1000" dirty="0">
                        <a:solidFill>
                          <a:srgbClr val="C00000"/>
                        </a:solidFill>
                      </a:endParaRPr>
                    </a:p>
                  </a:txBody>
                  <a:tcPr marL="9525" marR="9525" marT="9525" marB="0" anchor="b"/>
                </a:tc>
                <a:extLst>
                  <a:ext uri="{0D108BD9-81ED-4DB2-BD59-A6C34878D82A}">
                    <a16:rowId xmlns:a16="http://schemas.microsoft.com/office/drawing/2014/main" val="10011"/>
                  </a:ext>
                </a:extLst>
              </a:tr>
              <a:tr h="244580">
                <a:tc>
                  <a:txBody>
                    <a:bodyPr/>
                    <a:lstStyle/>
                    <a:p>
                      <a:pPr algn="l" fontAlgn="t"/>
                      <a:r>
                        <a:rPr lang="kk-KZ" sz="1000" b="1" i="0" u="none" strike="noStrike" dirty="0" smtClean="0">
                          <a:solidFill>
                            <a:schemeClr val="tx1"/>
                          </a:solidFill>
                          <a:latin typeface="Times New Roman" pitchFamily="18" charset="0"/>
                          <a:cs typeface="Times New Roman" pitchFamily="18" charset="0"/>
                        </a:rPr>
                        <a:t>11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Урологиялық</a:t>
                      </a:r>
                      <a:r>
                        <a:rPr lang="ru-RU" sz="1000" b="0" i="0" u="none" strike="noStrike" baseline="0" dirty="0" err="1" smtClean="0">
                          <a:solidFill>
                            <a:srgbClr val="FF0000"/>
                          </a:solidFill>
                          <a:latin typeface="Times New Roman"/>
                        </a:rPr>
                        <a:t> 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37</a:t>
                      </a:r>
                      <a:endParaRPr lang="ru-RU" sz="1000" dirty="0">
                        <a:solidFill>
                          <a:srgbClr val="C00000"/>
                        </a:solidFill>
                      </a:endParaRPr>
                    </a:p>
                  </a:txBody>
                  <a:tcPr marL="9525" marR="9525" marT="9525" marB="0" anchor="b"/>
                </a:tc>
                <a:tc>
                  <a:txBody>
                    <a:bodyPr/>
                    <a:lstStyle/>
                    <a:p>
                      <a:r>
                        <a:rPr lang="en-US" sz="1000" dirty="0" smtClean="0">
                          <a:solidFill>
                            <a:srgbClr val="C00000"/>
                          </a:solidFill>
                        </a:rPr>
                        <a:t>44</a:t>
                      </a:r>
                      <a:endParaRPr lang="ru-RU" sz="1000" dirty="0">
                        <a:solidFill>
                          <a:srgbClr val="C00000"/>
                        </a:solidFill>
                      </a:endParaRPr>
                    </a:p>
                  </a:txBody>
                  <a:tcPr marL="9525" marR="9525" marT="9525" marB="0" anchor="b"/>
                </a:tc>
                <a:tc>
                  <a:txBody>
                    <a:bodyPr/>
                    <a:lstStyle/>
                    <a:p>
                      <a:r>
                        <a:rPr lang="kk-KZ" sz="1000" dirty="0" smtClean="0">
                          <a:solidFill>
                            <a:srgbClr val="C00000"/>
                          </a:solidFill>
                        </a:rPr>
                        <a:t>37</a:t>
                      </a:r>
                      <a:endParaRPr lang="ru-RU" sz="1000" dirty="0">
                        <a:solidFill>
                          <a:srgbClr val="C00000"/>
                        </a:solidFill>
                      </a:endParaRPr>
                    </a:p>
                  </a:txBody>
                  <a:tcPr marL="9525" marR="9525" marT="9525" marB="0" anchor="b"/>
                </a:tc>
                <a:tc>
                  <a:txBody>
                    <a:bodyPr/>
                    <a:lstStyle/>
                    <a:p>
                      <a:r>
                        <a:rPr lang="en-US" sz="1000" dirty="0" smtClean="0">
                          <a:solidFill>
                            <a:srgbClr val="C00000"/>
                          </a:solidFill>
                        </a:rPr>
                        <a:t>45</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233</a:t>
                      </a:r>
                      <a:endParaRPr lang="ru-RU" sz="1000" dirty="0">
                        <a:solidFill>
                          <a:srgbClr val="C00000"/>
                        </a:solidFill>
                      </a:endParaRPr>
                    </a:p>
                  </a:txBody>
                  <a:tcPr marL="9525" marR="9525" marT="9525" marB="0" anchor="b"/>
                </a:tc>
                <a:tc>
                  <a:txBody>
                    <a:bodyPr/>
                    <a:lstStyle/>
                    <a:p>
                      <a:r>
                        <a:rPr lang="en-US" sz="1000" dirty="0" smtClean="0">
                          <a:solidFill>
                            <a:srgbClr val="C00000"/>
                          </a:solidFill>
                        </a:rPr>
                        <a:t>260</a:t>
                      </a:r>
                      <a:endParaRPr lang="ru-RU" sz="1000" dirty="0">
                        <a:solidFill>
                          <a:srgbClr val="C00000"/>
                        </a:solidFill>
                      </a:endParaRPr>
                    </a:p>
                  </a:txBody>
                  <a:tcPr marL="9525" marR="9525" marT="9525" marB="0" anchor="b"/>
                </a:tc>
                <a:tc>
                  <a:txBody>
                    <a:bodyPr/>
                    <a:lstStyle/>
                    <a:p>
                      <a:r>
                        <a:rPr lang="kk-KZ" sz="1000" dirty="0" smtClean="0">
                          <a:solidFill>
                            <a:srgbClr val="C00000"/>
                          </a:solidFill>
                        </a:rPr>
                        <a:t>91,4</a:t>
                      </a:r>
                      <a:endParaRPr lang="ru-RU" sz="1000" dirty="0">
                        <a:solidFill>
                          <a:srgbClr val="C00000"/>
                        </a:solidFill>
                      </a:endParaRPr>
                    </a:p>
                  </a:txBody>
                  <a:tcPr marL="9525" marR="9525" marT="9525" marB="0" anchor="b"/>
                </a:tc>
                <a:tc>
                  <a:txBody>
                    <a:bodyPr/>
                    <a:lstStyle/>
                    <a:p>
                      <a:r>
                        <a:rPr lang="en-US" sz="1000" dirty="0" smtClean="0">
                          <a:solidFill>
                            <a:srgbClr val="C00000"/>
                          </a:solidFill>
                        </a:rPr>
                        <a:t>102.0</a:t>
                      </a:r>
                      <a:endParaRPr lang="ru-RU" sz="1000" dirty="0">
                        <a:solidFill>
                          <a:srgbClr val="C00000"/>
                        </a:solidFill>
                      </a:endParaRPr>
                    </a:p>
                  </a:txBody>
                  <a:tcPr marL="9525" marR="9525" marT="9525" marB="0" anchor="b"/>
                </a:tc>
                <a:extLst>
                  <a:ext uri="{0D108BD9-81ED-4DB2-BD59-A6C34878D82A}">
                    <a16:rowId xmlns:a16="http://schemas.microsoft.com/office/drawing/2014/main" val="10012"/>
                  </a:ext>
                </a:extLst>
              </a:tr>
              <a:tr h="244580">
                <a:tc>
                  <a:txBody>
                    <a:bodyPr/>
                    <a:lstStyle/>
                    <a:p>
                      <a:pPr algn="l" fontAlgn="t"/>
                      <a:r>
                        <a:rPr lang="ru-RU" sz="1000" b="1" i="0" u="none" strike="noStrike" dirty="0" smtClean="0">
                          <a:solidFill>
                            <a:schemeClr val="tx1"/>
                          </a:solidFill>
                          <a:latin typeface="Times New Roman" pitchFamily="18" charset="0"/>
                          <a:cs typeface="Times New Roman" pitchFamily="18" charset="0"/>
                        </a:rPr>
                        <a:t>12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Босану</a:t>
                      </a:r>
                      <a:r>
                        <a:rPr lang="kk-KZ" sz="1000" b="0" i="0" u="none" strike="noStrike" baseline="0" dirty="0" smtClean="0">
                          <a:solidFill>
                            <a:srgbClr val="FF0000"/>
                          </a:solidFill>
                          <a:latin typeface="Times New Roman"/>
                        </a:rPr>
                        <a:t> бөлімі</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87</a:t>
                      </a:r>
                      <a:r>
                        <a:rPr lang="en-US" sz="1000" dirty="0" smtClean="0">
                          <a:solidFill>
                            <a:srgbClr val="C00000"/>
                          </a:solidFill>
                        </a:rPr>
                        <a:t>4</a:t>
                      </a:r>
                      <a:endParaRPr lang="ru-RU" sz="1000" dirty="0">
                        <a:solidFill>
                          <a:srgbClr val="C00000"/>
                        </a:solidFill>
                      </a:endParaRPr>
                    </a:p>
                  </a:txBody>
                  <a:tcPr marL="9525" marR="9525" marT="9525" marB="0" anchor="b"/>
                </a:tc>
                <a:tc>
                  <a:txBody>
                    <a:bodyPr/>
                    <a:lstStyle/>
                    <a:p>
                      <a:r>
                        <a:rPr lang="en-US" sz="1000" dirty="0" smtClean="0">
                          <a:solidFill>
                            <a:srgbClr val="C00000"/>
                          </a:solidFill>
                        </a:rPr>
                        <a:t>998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1333</a:t>
                      </a:r>
                      <a:endParaRPr lang="ru-RU" sz="1000" dirty="0">
                        <a:solidFill>
                          <a:srgbClr val="C00000"/>
                        </a:solidFill>
                      </a:endParaRPr>
                    </a:p>
                  </a:txBody>
                  <a:tcPr marL="9525" marR="9525" marT="9525" marB="0" anchor="b"/>
                </a:tc>
                <a:tc>
                  <a:txBody>
                    <a:bodyPr/>
                    <a:lstStyle/>
                    <a:p>
                      <a:r>
                        <a:rPr lang="en-US" sz="1000" dirty="0" smtClean="0">
                          <a:solidFill>
                            <a:srgbClr val="C00000"/>
                          </a:solidFill>
                        </a:rPr>
                        <a:t>1102</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6</a:t>
                      </a:r>
                      <a:r>
                        <a:rPr lang="kk-KZ" sz="1000" dirty="0" smtClean="0">
                          <a:solidFill>
                            <a:srgbClr val="C00000"/>
                          </a:solidFill>
                        </a:rPr>
                        <a:t>042</a:t>
                      </a:r>
                      <a:endParaRPr lang="ru-RU" sz="1000" dirty="0">
                        <a:solidFill>
                          <a:srgbClr val="C00000"/>
                        </a:solidFill>
                      </a:endParaRPr>
                    </a:p>
                  </a:txBody>
                  <a:tcPr marL="9525" marR="9525" marT="9525" marB="0" anchor="b"/>
                </a:tc>
                <a:tc>
                  <a:txBody>
                    <a:bodyPr/>
                    <a:lstStyle/>
                    <a:p>
                      <a:r>
                        <a:rPr lang="en-US" sz="1000" dirty="0" smtClean="0">
                          <a:solidFill>
                            <a:srgbClr val="C00000"/>
                          </a:solidFill>
                        </a:rPr>
                        <a:t>4764</a:t>
                      </a:r>
                      <a:endParaRPr lang="ru-RU" sz="1000" dirty="0">
                        <a:solidFill>
                          <a:srgbClr val="C00000"/>
                        </a:solidFill>
                      </a:endParaRPr>
                    </a:p>
                  </a:txBody>
                  <a:tcPr marL="9525" marR="9525" marT="9525" marB="0" anchor="b"/>
                </a:tc>
                <a:tc>
                  <a:txBody>
                    <a:bodyPr/>
                    <a:lstStyle/>
                    <a:p>
                      <a:r>
                        <a:rPr lang="kk-KZ" sz="1000" dirty="0" smtClean="0">
                          <a:solidFill>
                            <a:srgbClr val="C00000"/>
                          </a:solidFill>
                        </a:rPr>
                        <a:t>79,0</a:t>
                      </a:r>
                      <a:endParaRPr lang="ru-RU" sz="1000" dirty="0">
                        <a:solidFill>
                          <a:srgbClr val="C00000"/>
                        </a:solidFill>
                      </a:endParaRPr>
                    </a:p>
                  </a:txBody>
                  <a:tcPr marL="9525" marR="9525" marT="9525" marB="0" anchor="b"/>
                </a:tc>
                <a:tc>
                  <a:txBody>
                    <a:bodyPr/>
                    <a:lstStyle/>
                    <a:p>
                      <a:r>
                        <a:rPr lang="en-US" sz="1000" dirty="0" smtClean="0">
                          <a:solidFill>
                            <a:srgbClr val="C00000"/>
                          </a:solidFill>
                        </a:rPr>
                        <a:t>98.3</a:t>
                      </a:r>
                      <a:endParaRPr lang="ru-RU" sz="1000" dirty="0">
                        <a:solidFill>
                          <a:srgbClr val="C00000"/>
                        </a:solidFill>
                      </a:endParaRPr>
                    </a:p>
                  </a:txBody>
                  <a:tcPr marL="9525" marR="9525" marT="9525" marB="0" anchor="b"/>
                </a:tc>
                <a:extLst>
                  <a:ext uri="{0D108BD9-81ED-4DB2-BD59-A6C34878D82A}">
                    <a16:rowId xmlns:a16="http://schemas.microsoft.com/office/drawing/2014/main" val="10013"/>
                  </a:ext>
                </a:extLst>
              </a:tr>
              <a:tr h="244580">
                <a:tc>
                  <a:txBody>
                    <a:bodyPr/>
                    <a:lstStyle/>
                    <a:p>
                      <a:pPr algn="l" fontAlgn="t"/>
                      <a:r>
                        <a:rPr lang="ru-RU" sz="1000" b="1" i="0" u="none" strike="noStrike" dirty="0" smtClean="0">
                          <a:solidFill>
                            <a:schemeClr val="tx1"/>
                          </a:solidFill>
                          <a:latin typeface="Times New Roman" pitchFamily="18" charset="0"/>
                          <a:cs typeface="Times New Roman" pitchFamily="18" charset="0"/>
                        </a:rPr>
                        <a:t>13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a:solidFill>
                            <a:srgbClr val="FF0000"/>
                          </a:solidFill>
                          <a:latin typeface="Times New Roman"/>
                        </a:rPr>
                        <a:t> </a:t>
                      </a:r>
                      <a:r>
                        <a:rPr lang="ru-RU" sz="1000" b="0" i="0" u="none" strike="noStrike" dirty="0" smtClean="0">
                          <a:solidFill>
                            <a:srgbClr val="FF0000"/>
                          </a:solidFill>
                          <a:latin typeface="Times New Roman"/>
                        </a:rPr>
                        <a:t>патология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462</a:t>
                      </a:r>
                      <a:endParaRPr lang="ru-RU" sz="1000" dirty="0">
                        <a:solidFill>
                          <a:srgbClr val="C00000"/>
                        </a:solidFill>
                      </a:endParaRPr>
                    </a:p>
                  </a:txBody>
                  <a:tcPr marL="9525" marR="9525" marT="9525" marB="0" anchor="b"/>
                </a:tc>
                <a:tc>
                  <a:txBody>
                    <a:bodyPr/>
                    <a:lstStyle/>
                    <a:p>
                      <a:r>
                        <a:rPr lang="en-US" sz="1000" dirty="0" smtClean="0">
                          <a:solidFill>
                            <a:srgbClr val="C00000"/>
                          </a:solidFill>
                        </a:rPr>
                        <a:t>485</a:t>
                      </a:r>
                      <a:endParaRPr lang="ru-RU" sz="1000" dirty="0">
                        <a:solidFill>
                          <a:srgbClr val="C00000"/>
                        </a:solidFill>
                      </a:endParaRPr>
                    </a:p>
                  </a:txBody>
                  <a:tcPr marL="9525" marR="9525" marT="9525" marB="0" anchor="b"/>
                </a:tc>
                <a:tc>
                  <a:txBody>
                    <a:bodyPr/>
                    <a:lstStyle/>
                    <a:p>
                      <a:r>
                        <a:rPr lang="en-US" sz="1000" dirty="0" smtClean="0">
                          <a:solidFill>
                            <a:srgbClr val="C00000"/>
                          </a:solidFill>
                        </a:rPr>
                        <a:t>24</a:t>
                      </a:r>
                      <a:r>
                        <a:rPr lang="kk-KZ" sz="1000" dirty="0" smtClean="0">
                          <a:solidFill>
                            <a:srgbClr val="C00000"/>
                          </a:solidFill>
                        </a:rPr>
                        <a:t>5</a:t>
                      </a:r>
                      <a:endParaRPr lang="ru-RU" sz="1000" dirty="0">
                        <a:solidFill>
                          <a:srgbClr val="C00000"/>
                        </a:solidFill>
                      </a:endParaRPr>
                    </a:p>
                  </a:txBody>
                  <a:tcPr marL="9525" marR="9525" marT="9525" marB="0" anchor="b"/>
                </a:tc>
                <a:tc>
                  <a:txBody>
                    <a:bodyPr/>
                    <a:lstStyle/>
                    <a:p>
                      <a:r>
                        <a:rPr lang="en-US" sz="1000" dirty="0" smtClean="0">
                          <a:solidFill>
                            <a:srgbClr val="C00000"/>
                          </a:solidFill>
                        </a:rPr>
                        <a:t>346</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11</a:t>
                      </a:r>
                      <a:r>
                        <a:rPr lang="kk-KZ" sz="1000" dirty="0" smtClean="0">
                          <a:solidFill>
                            <a:srgbClr val="C00000"/>
                          </a:solidFill>
                        </a:rPr>
                        <a:t>99</a:t>
                      </a:r>
                      <a:endParaRPr lang="ru-RU" sz="1000" dirty="0">
                        <a:solidFill>
                          <a:srgbClr val="C00000"/>
                        </a:solidFill>
                      </a:endParaRPr>
                    </a:p>
                  </a:txBody>
                  <a:tcPr marL="9525" marR="9525" marT="9525" marB="0" anchor="b"/>
                </a:tc>
                <a:tc>
                  <a:txBody>
                    <a:bodyPr/>
                    <a:lstStyle/>
                    <a:p>
                      <a:r>
                        <a:rPr lang="en-US" sz="1000" dirty="0" smtClean="0">
                          <a:solidFill>
                            <a:srgbClr val="C00000"/>
                          </a:solidFill>
                        </a:rPr>
                        <a:t>1803</a:t>
                      </a:r>
                      <a:endParaRPr lang="ru-RU" sz="1000" dirty="0">
                        <a:solidFill>
                          <a:srgbClr val="C00000"/>
                        </a:solidFill>
                      </a:endParaRPr>
                    </a:p>
                  </a:txBody>
                  <a:tcPr marL="9525" marR="9525" marT="9525" marB="0" anchor="b"/>
                </a:tc>
                <a:tc>
                  <a:txBody>
                    <a:bodyPr/>
                    <a:lstStyle/>
                    <a:p>
                      <a:r>
                        <a:rPr lang="en-US" sz="1000" dirty="0" smtClean="0">
                          <a:solidFill>
                            <a:srgbClr val="C00000"/>
                          </a:solidFill>
                        </a:rPr>
                        <a:t>4</a:t>
                      </a:r>
                      <a:r>
                        <a:rPr lang="kk-KZ" sz="1000" dirty="0" smtClean="0">
                          <a:solidFill>
                            <a:srgbClr val="C00000"/>
                          </a:solidFill>
                        </a:rPr>
                        <a:t>7,0</a:t>
                      </a:r>
                      <a:endParaRPr lang="ru-RU" sz="1000" dirty="0">
                        <a:solidFill>
                          <a:srgbClr val="C00000"/>
                        </a:solidFill>
                      </a:endParaRPr>
                    </a:p>
                  </a:txBody>
                  <a:tcPr marL="9525" marR="9525" marT="9525" marB="0" anchor="b"/>
                </a:tc>
                <a:tc>
                  <a:txBody>
                    <a:bodyPr/>
                    <a:lstStyle/>
                    <a:p>
                      <a:r>
                        <a:rPr lang="en-US" sz="1000" dirty="0" smtClean="0">
                          <a:solidFill>
                            <a:srgbClr val="C00000"/>
                          </a:solidFill>
                        </a:rPr>
                        <a:t>141.4</a:t>
                      </a:r>
                      <a:endParaRPr lang="ru-RU" sz="1000" dirty="0">
                        <a:solidFill>
                          <a:srgbClr val="C00000"/>
                        </a:solidFill>
                      </a:endParaRPr>
                    </a:p>
                  </a:txBody>
                  <a:tcPr marL="9525" marR="9525" marT="9525" marB="0" anchor="b"/>
                </a:tc>
                <a:extLst>
                  <a:ext uri="{0D108BD9-81ED-4DB2-BD59-A6C34878D82A}">
                    <a16:rowId xmlns:a16="http://schemas.microsoft.com/office/drawing/2014/main" val="10014"/>
                  </a:ext>
                </a:extLst>
              </a:tr>
              <a:tr h="244580">
                <a:tc>
                  <a:txBody>
                    <a:bodyPr/>
                    <a:lstStyle/>
                    <a:p>
                      <a:pPr algn="l" fontAlgn="t"/>
                      <a:r>
                        <a:rPr lang="ru-RU" sz="1000" b="1" i="0" u="none" strike="noStrike" dirty="0" smtClean="0">
                          <a:solidFill>
                            <a:schemeClr val="tx1"/>
                          </a:solidFill>
                          <a:latin typeface="Times New Roman" pitchFamily="18" charset="0"/>
                          <a:cs typeface="Times New Roman" pitchFamily="18" charset="0"/>
                        </a:rPr>
                        <a:t>14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Гинекология</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431</a:t>
                      </a:r>
                      <a:endParaRPr lang="ru-RU" sz="1000" dirty="0">
                        <a:solidFill>
                          <a:srgbClr val="C00000"/>
                        </a:solidFill>
                      </a:endParaRPr>
                    </a:p>
                  </a:txBody>
                  <a:tcPr marL="9525" marR="9525" marT="9525" marB="0" anchor="b"/>
                </a:tc>
                <a:tc>
                  <a:txBody>
                    <a:bodyPr/>
                    <a:lstStyle/>
                    <a:p>
                      <a:r>
                        <a:rPr lang="en-US" sz="1000" dirty="0" smtClean="0">
                          <a:solidFill>
                            <a:srgbClr val="C00000"/>
                          </a:solidFill>
                        </a:rPr>
                        <a:t>558</a:t>
                      </a:r>
                      <a:endParaRPr lang="ru-RU" sz="1000" dirty="0">
                        <a:solidFill>
                          <a:srgbClr val="C00000"/>
                        </a:solidFill>
                      </a:endParaRPr>
                    </a:p>
                  </a:txBody>
                  <a:tcPr marL="9525" marR="9525" marT="9525" marB="0" anchor="b"/>
                </a:tc>
                <a:tc>
                  <a:txBody>
                    <a:bodyPr/>
                    <a:lstStyle/>
                    <a:p>
                      <a:r>
                        <a:rPr lang="en-US" sz="1000" dirty="0" smtClean="0">
                          <a:solidFill>
                            <a:srgbClr val="C00000"/>
                          </a:solidFill>
                        </a:rPr>
                        <a:t>4</a:t>
                      </a:r>
                      <a:r>
                        <a:rPr lang="kk-KZ" sz="1000" dirty="0" smtClean="0">
                          <a:solidFill>
                            <a:srgbClr val="C00000"/>
                          </a:solidFill>
                        </a:rPr>
                        <a:t>60</a:t>
                      </a:r>
                      <a:endParaRPr lang="ru-RU" sz="1000" dirty="0">
                        <a:solidFill>
                          <a:srgbClr val="C00000"/>
                        </a:solidFill>
                      </a:endParaRPr>
                    </a:p>
                  </a:txBody>
                  <a:tcPr marL="9525" marR="9525" marT="9525" marB="0" anchor="b"/>
                </a:tc>
                <a:tc>
                  <a:txBody>
                    <a:bodyPr/>
                    <a:lstStyle/>
                    <a:p>
                      <a:r>
                        <a:rPr lang="en-US" sz="1000" dirty="0" smtClean="0">
                          <a:solidFill>
                            <a:srgbClr val="C00000"/>
                          </a:solidFill>
                        </a:rPr>
                        <a:t>545</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2</a:t>
                      </a:r>
                      <a:r>
                        <a:rPr lang="kk-KZ" sz="1000" dirty="0" smtClean="0">
                          <a:solidFill>
                            <a:srgbClr val="C00000"/>
                          </a:solidFill>
                        </a:rPr>
                        <a:t>599</a:t>
                      </a:r>
                      <a:endParaRPr lang="ru-RU" sz="1000" dirty="0">
                        <a:solidFill>
                          <a:srgbClr val="C00000"/>
                        </a:solidFill>
                      </a:endParaRPr>
                    </a:p>
                  </a:txBody>
                  <a:tcPr marL="9525" marR="9525" marT="9525" marB="0" anchor="b"/>
                </a:tc>
                <a:tc>
                  <a:txBody>
                    <a:bodyPr/>
                    <a:lstStyle/>
                    <a:p>
                      <a:r>
                        <a:rPr lang="en-US" sz="1000" dirty="0" smtClean="0">
                          <a:solidFill>
                            <a:srgbClr val="C00000"/>
                          </a:solidFill>
                        </a:rPr>
                        <a:t>3097</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127,4</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r>
                        <a:rPr lang="en-US" sz="1000" dirty="0" smtClean="0">
                          <a:solidFill>
                            <a:srgbClr val="C00000"/>
                          </a:solidFill>
                        </a:rPr>
                        <a:t>21.5</a:t>
                      </a:r>
                      <a:endParaRPr lang="ru-RU" sz="1000" dirty="0">
                        <a:solidFill>
                          <a:srgbClr val="C00000"/>
                        </a:solidFill>
                      </a:endParaRPr>
                    </a:p>
                  </a:txBody>
                  <a:tcPr marL="9525" marR="9525" marT="9525" marB="0" anchor="b"/>
                </a:tc>
                <a:extLst>
                  <a:ext uri="{0D108BD9-81ED-4DB2-BD59-A6C34878D82A}">
                    <a16:rowId xmlns:a16="http://schemas.microsoft.com/office/drawing/2014/main" val="10015"/>
                  </a:ext>
                </a:extLst>
              </a:tr>
              <a:tr h="168369">
                <a:tc>
                  <a:txBody>
                    <a:bodyPr/>
                    <a:lstStyle/>
                    <a:p>
                      <a:pPr algn="l" fontAlgn="t"/>
                      <a:r>
                        <a:rPr lang="kk-KZ" sz="1000" b="1" i="0" u="none" strike="noStrike" dirty="0" smtClean="0">
                          <a:solidFill>
                            <a:schemeClr val="tx1"/>
                          </a:solidFill>
                          <a:latin typeface="Times New Roman" pitchFamily="18" charset="0"/>
                          <a:cs typeface="Times New Roman" pitchFamily="18" charset="0"/>
                        </a:rPr>
                        <a:t>15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 Балалар гинекологиясы</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a:t>
                      </a:r>
                      <a:endParaRPr lang="ru-RU" sz="1000" dirty="0">
                        <a:solidFill>
                          <a:srgbClr val="C00000"/>
                        </a:solidFill>
                      </a:endParaRPr>
                    </a:p>
                  </a:txBody>
                  <a:tcPr marL="9525" marR="9525" marT="9525" marB="0" anchor="b"/>
                </a:tc>
                <a:tc>
                  <a:txBody>
                    <a:bodyPr/>
                    <a:lstStyle/>
                    <a:p>
                      <a:r>
                        <a:rPr lang="en-US" sz="1000" dirty="0" smtClean="0">
                          <a:solidFill>
                            <a:srgbClr val="C00000"/>
                          </a:solidFill>
                        </a:rPr>
                        <a:t>11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endParaRPr lang="ru-RU" sz="1000" dirty="0">
                        <a:solidFill>
                          <a:srgbClr val="C00000"/>
                        </a:solidFill>
                      </a:endParaRPr>
                    </a:p>
                  </a:txBody>
                  <a:tcPr marL="9525" marR="9525" marT="9525" marB="0" anchor="b"/>
                </a:tc>
                <a:tc>
                  <a:txBody>
                    <a:bodyPr/>
                    <a:lstStyle/>
                    <a:p>
                      <a:r>
                        <a:rPr lang="en-US" sz="1000" dirty="0" smtClean="0">
                          <a:solidFill>
                            <a:srgbClr val="C00000"/>
                          </a:solidFill>
                        </a:rPr>
                        <a:t>11</a:t>
                      </a:r>
                      <a:endParaRPr lang="ru-RU" sz="1000" dirty="0">
                        <a:solidFill>
                          <a:srgbClr val="C00000"/>
                        </a:solidFill>
                      </a:endParaRPr>
                    </a:p>
                  </a:txBody>
                  <a:tcPr marL="9525" marR="9525" marT="9525" marB="0" anchor="b"/>
                </a:tc>
                <a:tc>
                  <a:txBody>
                    <a:bodyPr/>
                    <a:lstStyle/>
                    <a:p>
                      <a:r>
                        <a:rPr lang="en-US"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5</a:t>
                      </a:r>
                      <a:endParaRPr lang="ru-RU" sz="1000" dirty="0">
                        <a:solidFill>
                          <a:srgbClr val="C00000"/>
                        </a:solidFill>
                      </a:endParaRPr>
                    </a:p>
                  </a:txBody>
                  <a:tcPr marL="9525" marR="9525" marT="9525" marB="0" anchor="b"/>
                </a:tc>
                <a:tc>
                  <a:txBody>
                    <a:bodyPr/>
                    <a:lstStyle/>
                    <a:p>
                      <a:r>
                        <a:rPr lang="en-US" sz="1000" dirty="0" smtClean="0">
                          <a:solidFill>
                            <a:srgbClr val="C00000"/>
                          </a:solidFill>
                        </a:rPr>
                        <a:t>78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a:t>
                      </a:r>
                      <a:endParaRPr lang="ru-RU" sz="1000" dirty="0">
                        <a:solidFill>
                          <a:srgbClr val="C00000"/>
                        </a:solidFill>
                      </a:endParaRPr>
                    </a:p>
                  </a:txBody>
                  <a:tcPr marL="9525" marR="9525" marT="9525" marB="0" anchor="b"/>
                </a:tc>
                <a:tc>
                  <a:txBody>
                    <a:bodyPr/>
                    <a:lstStyle/>
                    <a:p>
                      <a:r>
                        <a:rPr lang="en-US" sz="1000" dirty="0" smtClean="0">
                          <a:solidFill>
                            <a:srgbClr val="C00000"/>
                          </a:solidFill>
                        </a:rPr>
                        <a:t>30.6</a:t>
                      </a:r>
                      <a:endParaRPr lang="ru-RU" sz="1000" dirty="0">
                        <a:solidFill>
                          <a:srgbClr val="C00000"/>
                        </a:solidFill>
                      </a:endParaRPr>
                    </a:p>
                  </a:txBody>
                  <a:tcPr marL="9525" marR="9525" marT="9525" marB="0" anchor="b"/>
                </a:tc>
                <a:extLst>
                  <a:ext uri="{0D108BD9-81ED-4DB2-BD59-A6C34878D82A}">
                    <a16:rowId xmlns:a16="http://schemas.microsoft.com/office/drawing/2014/main" val="10016"/>
                  </a:ext>
                </a:extLst>
              </a:tr>
              <a:tr h="168369">
                <a:tc>
                  <a:txBody>
                    <a:bodyPr/>
                    <a:lstStyle/>
                    <a:p>
                      <a:pPr algn="l" fontAlgn="t"/>
                      <a:r>
                        <a:rPr lang="en-US" sz="1000" b="1" i="0" u="none" strike="noStrike" dirty="0" smtClean="0">
                          <a:solidFill>
                            <a:schemeClr val="tx1"/>
                          </a:solidFill>
                          <a:latin typeface="Times New Roman" pitchFamily="18" charset="0"/>
                          <a:cs typeface="Times New Roman" pitchFamily="18" charset="0"/>
                        </a:rPr>
                        <a:t>16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Жаңа</a:t>
                      </a:r>
                      <a:r>
                        <a:rPr lang="kk-KZ" sz="1000" b="0" i="0" u="none" strike="noStrike" baseline="0" dirty="0" smtClean="0">
                          <a:solidFill>
                            <a:srgbClr val="FF0000"/>
                          </a:solidFill>
                          <a:latin typeface="Times New Roman"/>
                        </a:rPr>
                        <a:t> туылған нәресте патологиясы</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234</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234</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1208</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203,0</a:t>
                      </a:r>
                      <a:endParaRPr lang="ru-RU" sz="1000" dirty="0">
                        <a:solidFill>
                          <a:srgbClr val="C00000"/>
                        </a:solidFill>
                      </a:endParaRPr>
                    </a:p>
                  </a:txBody>
                  <a:tcPr marL="9525" marR="9525" marT="9525" marB="0" anchor="b"/>
                </a:tc>
                <a:extLst>
                  <a:ext uri="{0D108BD9-81ED-4DB2-BD59-A6C34878D82A}">
                    <a16:rowId xmlns:a16="http://schemas.microsoft.com/office/drawing/2014/main" val="10017"/>
                  </a:ext>
                </a:extLst>
              </a:tr>
              <a:tr h="244580">
                <a:tc>
                  <a:txBody>
                    <a:bodyPr/>
                    <a:lstStyle/>
                    <a:p>
                      <a:pPr algn="l" fontAlgn="t"/>
                      <a:r>
                        <a:rPr lang="ru-RU" sz="1000" b="1" i="0" u="none" strike="noStrike" dirty="0" smtClean="0">
                          <a:solidFill>
                            <a:schemeClr val="tx1"/>
                          </a:solidFill>
                          <a:latin typeface="Times New Roman" pitchFamily="18" charset="0"/>
                          <a:cs typeface="Times New Roman" pitchFamily="18" charset="0"/>
                        </a:rPr>
                        <a:t>1</a:t>
                      </a:r>
                      <a:r>
                        <a:rPr lang="en-US" sz="1000" b="1" i="0" u="none" strike="noStrike" dirty="0" smtClean="0">
                          <a:solidFill>
                            <a:schemeClr val="tx1"/>
                          </a:solidFill>
                          <a:latin typeface="Times New Roman" pitchFamily="18" charset="0"/>
                          <a:cs typeface="Times New Roman" pitchFamily="18" charset="0"/>
                        </a:rPr>
                        <a:t>7</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Невралогия</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703</a:t>
                      </a:r>
                      <a:endParaRPr lang="ru-RU" sz="1000" dirty="0">
                        <a:solidFill>
                          <a:srgbClr val="C00000"/>
                        </a:solidFill>
                      </a:endParaRPr>
                    </a:p>
                  </a:txBody>
                  <a:tcPr marL="9525" marR="9525" marT="9525" marB="0" anchor="b"/>
                </a:tc>
                <a:tc>
                  <a:txBody>
                    <a:bodyPr/>
                    <a:lstStyle/>
                    <a:p>
                      <a:r>
                        <a:rPr lang="kk-KZ" sz="1000" dirty="0" smtClean="0">
                          <a:solidFill>
                            <a:srgbClr val="C00000"/>
                          </a:solidFill>
                        </a:rPr>
                        <a:t>7987</a:t>
                      </a:r>
                      <a:endParaRPr lang="ru-RU" sz="1000" dirty="0">
                        <a:solidFill>
                          <a:srgbClr val="C00000"/>
                        </a:solidFill>
                      </a:endParaRPr>
                    </a:p>
                  </a:txBody>
                  <a:tcPr marL="9525" marR="9525" marT="9525" marB="0" anchor="b"/>
                </a:tc>
                <a:tc>
                  <a:txBody>
                    <a:bodyPr/>
                    <a:lstStyle/>
                    <a:p>
                      <a:r>
                        <a:rPr lang="ru-RU" sz="1000" dirty="0" smtClean="0">
                          <a:solidFill>
                            <a:srgbClr val="C00000"/>
                          </a:solidFill>
                        </a:rPr>
                        <a:t>779</a:t>
                      </a:r>
                      <a:endParaRPr lang="ru-RU" sz="1000" dirty="0">
                        <a:solidFill>
                          <a:srgbClr val="C00000"/>
                        </a:solidFill>
                      </a:endParaRPr>
                    </a:p>
                  </a:txBody>
                  <a:tcPr marL="9525" marR="9525" marT="9525" marB="0" anchor="b"/>
                </a:tc>
                <a:tc>
                  <a:txBody>
                    <a:bodyPr/>
                    <a:lstStyle/>
                    <a:p>
                      <a:r>
                        <a:rPr lang="kk-KZ" sz="1000" dirty="0" smtClean="0">
                          <a:solidFill>
                            <a:srgbClr val="C00000"/>
                          </a:solidFill>
                        </a:rPr>
                        <a:t>774</a:t>
                      </a:r>
                      <a:endParaRPr lang="ru-RU" sz="1000" dirty="0">
                        <a:solidFill>
                          <a:srgbClr val="C00000"/>
                        </a:solidFill>
                      </a:endParaRPr>
                    </a:p>
                  </a:txBody>
                  <a:tcPr marL="9525" marR="9525" marT="9525" marB="0" anchor="b"/>
                </a:tc>
                <a:tc>
                  <a:txBody>
                    <a:bodyPr/>
                    <a:lstStyle/>
                    <a:p>
                      <a:r>
                        <a:rPr lang="en-US" sz="1000" dirty="0" smtClean="0">
                          <a:solidFill>
                            <a:srgbClr val="C00000"/>
                          </a:solidFill>
                        </a:rPr>
                        <a:t>1</a:t>
                      </a:r>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7</a:t>
                      </a:r>
                      <a:endParaRPr lang="ru-RU" sz="1000" dirty="0">
                        <a:solidFill>
                          <a:srgbClr val="C00000"/>
                        </a:solidFill>
                      </a:endParaRPr>
                    </a:p>
                  </a:txBody>
                  <a:tcPr marL="9525" marR="9525" marT="9525" marB="0" anchor="b"/>
                </a:tc>
                <a:tc>
                  <a:txBody>
                    <a:bodyPr/>
                    <a:lstStyle/>
                    <a:p>
                      <a:r>
                        <a:rPr lang="ru-RU" sz="1000" dirty="0" smtClean="0">
                          <a:solidFill>
                            <a:srgbClr val="C00000"/>
                          </a:solidFill>
                        </a:rPr>
                        <a:t>6318</a:t>
                      </a:r>
                      <a:endParaRPr lang="ru-RU" sz="1000" dirty="0">
                        <a:solidFill>
                          <a:srgbClr val="C00000"/>
                        </a:solidFill>
                      </a:endParaRPr>
                    </a:p>
                  </a:txBody>
                  <a:tcPr marL="9525" marR="9525" marT="9525" marB="0" anchor="b"/>
                </a:tc>
                <a:tc>
                  <a:txBody>
                    <a:bodyPr/>
                    <a:lstStyle/>
                    <a:p>
                      <a:r>
                        <a:rPr lang="kk-KZ" sz="1000" dirty="0" smtClean="0">
                          <a:solidFill>
                            <a:srgbClr val="C00000"/>
                          </a:solidFill>
                        </a:rPr>
                        <a:t>5830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r>
                        <a:rPr lang="en-US" sz="1000" dirty="0" smtClean="0">
                          <a:solidFill>
                            <a:srgbClr val="C00000"/>
                          </a:solidFill>
                        </a:rPr>
                        <a:t>2</a:t>
                      </a:r>
                      <a:r>
                        <a:rPr lang="ru-RU" sz="1000" dirty="0" smtClean="0">
                          <a:solidFill>
                            <a:srgbClr val="C00000"/>
                          </a:solidFill>
                        </a:rPr>
                        <a:t>3,9</a:t>
                      </a:r>
                      <a:endParaRPr lang="ru-RU" sz="1000" dirty="0">
                        <a:solidFill>
                          <a:srgbClr val="C00000"/>
                        </a:solidFill>
                      </a:endParaRPr>
                    </a:p>
                  </a:txBody>
                  <a:tcPr marL="9525" marR="9525" marT="9525" marB="0" anchor="b"/>
                </a:tc>
                <a:tc>
                  <a:txBody>
                    <a:bodyPr/>
                    <a:lstStyle/>
                    <a:p>
                      <a:r>
                        <a:rPr lang="kk-KZ" sz="1000" dirty="0" smtClean="0">
                          <a:solidFill>
                            <a:srgbClr val="C00000"/>
                          </a:solidFill>
                        </a:rPr>
                        <a:t>99,4</a:t>
                      </a:r>
                      <a:endParaRPr lang="ru-RU" sz="1000" dirty="0">
                        <a:solidFill>
                          <a:srgbClr val="C00000"/>
                        </a:solidFill>
                      </a:endParaRPr>
                    </a:p>
                  </a:txBody>
                  <a:tcPr marL="9525" marR="9525" marT="9525" marB="0" anchor="b"/>
                </a:tc>
                <a:extLst>
                  <a:ext uri="{0D108BD9-81ED-4DB2-BD59-A6C34878D82A}">
                    <a16:rowId xmlns:a16="http://schemas.microsoft.com/office/drawing/2014/main" val="10018"/>
                  </a:ext>
                </a:extLst>
              </a:tr>
              <a:tr h="244580">
                <a:tc>
                  <a:txBody>
                    <a:bodyPr/>
                    <a:lstStyle/>
                    <a:p>
                      <a:pPr algn="l" fontAlgn="t"/>
                      <a:r>
                        <a:rPr lang="ru-RU" sz="1000" b="1" i="0" u="none" strike="noStrike" dirty="0" smtClean="0">
                          <a:solidFill>
                            <a:schemeClr val="tx1"/>
                          </a:solidFill>
                          <a:latin typeface="Times New Roman" pitchFamily="18" charset="0"/>
                          <a:cs typeface="Times New Roman" pitchFamily="18" charset="0"/>
                        </a:rPr>
                        <a:t>1</a:t>
                      </a:r>
                      <a:r>
                        <a:rPr lang="en-US" sz="1000" b="1" i="0" u="none" strike="noStrike" dirty="0" smtClean="0">
                          <a:solidFill>
                            <a:schemeClr val="tx1"/>
                          </a:solidFill>
                          <a:latin typeface="Times New Roman" pitchFamily="18" charset="0"/>
                          <a:cs typeface="Times New Roman" pitchFamily="18" charset="0"/>
                        </a:rPr>
                        <a:t>8</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Отоларинг.ересектер</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33</a:t>
                      </a:r>
                      <a:endParaRPr lang="ru-RU" sz="1000" dirty="0">
                        <a:solidFill>
                          <a:srgbClr val="C00000"/>
                        </a:solidFill>
                      </a:endParaRPr>
                    </a:p>
                  </a:txBody>
                  <a:tcPr marL="9525" marR="9525" marT="9525" marB="0" anchor="b"/>
                </a:tc>
                <a:tc>
                  <a:txBody>
                    <a:bodyPr/>
                    <a:lstStyle/>
                    <a:p>
                      <a:r>
                        <a:rPr lang="kk-KZ" sz="1000" dirty="0" smtClean="0">
                          <a:solidFill>
                            <a:srgbClr val="C00000"/>
                          </a:solidFill>
                        </a:rPr>
                        <a:t>41</a:t>
                      </a:r>
                      <a:endParaRPr lang="ru-RU" sz="1000" dirty="0">
                        <a:solidFill>
                          <a:srgbClr val="C00000"/>
                        </a:solidFill>
                      </a:endParaRPr>
                    </a:p>
                  </a:txBody>
                  <a:tcPr marL="9525" marR="9525" marT="9525" marB="0" anchor="b"/>
                </a:tc>
                <a:tc>
                  <a:txBody>
                    <a:bodyPr/>
                    <a:lstStyle/>
                    <a:p>
                      <a:r>
                        <a:rPr lang="ru-RU" sz="1000" dirty="0" smtClean="0">
                          <a:solidFill>
                            <a:srgbClr val="C00000"/>
                          </a:solidFill>
                        </a:rPr>
                        <a:t>37</a:t>
                      </a:r>
                      <a:endParaRPr lang="ru-RU" sz="1000" dirty="0">
                        <a:solidFill>
                          <a:srgbClr val="C00000"/>
                        </a:solidFill>
                      </a:endParaRPr>
                    </a:p>
                  </a:txBody>
                  <a:tcPr marL="9525" marR="9525" marT="9525" marB="0" anchor="b"/>
                </a:tc>
                <a:tc>
                  <a:txBody>
                    <a:bodyPr/>
                    <a:lstStyle/>
                    <a:p>
                      <a:r>
                        <a:rPr lang="en-US" sz="1000" dirty="0" smtClean="0">
                          <a:solidFill>
                            <a:srgbClr val="C00000"/>
                          </a:solidFill>
                        </a:rPr>
                        <a:t>3</a:t>
                      </a:r>
                      <a:r>
                        <a:rPr lang="kk-KZ" sz="1000" dirty="0" smtClean="0">
                          <a:solidFill>
                            <a:srgbClr val="C00000"/>
                          </a:solidFill>
                        </a:rPr>
                        <a:t>6</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265</a:t>
                      </a:r>
                      <a:endParaRPr lang="ru-RU" sz="1000" dirty="0">
                        <a:solidFill>
                          <a:srgbClr val="C00000"/>
                        </a:solidFill>
                      </a:endParaRPr>
                    </a:p>
                  </a:txBody>
                  <a:tcPr marL="9525" marR="9525" marT="9525" marB="0" anchor="b"/>
                </a:tc>
                <a:tc>
                  <a:txBody>
                    <a:bodyPr/>
                    <a:lstStyle/>
                    <a:p>
                      <a:r>
                        <a:rPr lang="en-US" sz="1000" dirty="0" smtClean="0">
                          <a:solidFill>
                            <a:srgbClr val="C00000"/>
                          </a:solidFill>
                        </a:rPr>
                        <a:t>2</a:t>
                      </a:r>
                      <a:r>
                        <a:rPr lang="kk-KZ" sz="1000" dirty="0" smtClean="0">
                          <a:solidFill>
                            <a:srgbClr val="C00000"/>
                          </a:solidFill>
                        </a:rPr>
                        <a:t>71</a:t>
                      </a:r>
                      <a:endParaRPr lang="ru-RU" sz="1000" dirty="0">
                        <a:solidFill>
                          <a:srgbClr val="C00000"/>
                        </a:solidFill>
                      </a:endParaRPr>
                    </a:p>
                  </a:txBody>
                  <a:tcPr marL="9525" marR="9525" marT="9525" marB="0" anchor="b"/>
                </a:tc>
                <a:tc>
                  <a:txBody>
                    <a:bodyPr/>
                    <a:lstStyle/>
                    <a:p>
                      <a:r>
                        <a:rPr lang="ru-RU" sz="1000" dirty="0" smtClean="0">
                          <a:solidFill>
                            <a:srgbClr val="C00000"/>
                          </a:solidFill>
                        </a:rPr>
                        <a:t>103,9</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106,3</a:t>
                      </a:r>
                      <a:endParaRPr lang="ru-RU" sz="1000" dirty="0">
                        <a:solidFill>
                          <a:srgbClr val="C00000"/>
                        </a:solidFill>
                      </a:endParaRPr>
                    </a:p>
                  </a:txBody>
                  <a:tcPr marL="9525" marR="9525" marT="9525" marB="0" anchor="b"/>
                </a:tc>
                <a:extLst>
                  <a:ext uri="{0D108BD9-81ED-4DB2-BD59-A6C34878D82A}">
                    <a16:rowId xmlns:a16="http://schemas.microsoft.com/office/drawing/2014/main" val="10019"/>
                  </a:ext>
                </a:extLst>
              </a:tr>
              <a:tr h="244580">
                <a:tc>
                  <a:txBody>
                    <a:bodyPr/>
                    <a:lstStyle/>
                    <a:p>
                      <a:pPr algn="l" fontAlgn="t"/>
                      <a:r>
                        <a:rPr lang="ru-RU" sz="1000" b="1" i="0" u="none" strike="noStrike" dirty="0" smtClean="0">
                          <a:solidFill>
                            <a:schemeClr val="tx1"/>
                          </a:solidFill>
                          <a:latin typeface="Times New Roman" pitchFamily="18" charset="0"/>
                          <a:cs typeface="Times New Roman" pitchFamily="18" charset="0"/>
                        </a:rPr>
                        <a:t>1</a:t>
                      </a:r>
                      <a:r>
                        <a:rPr lang="en-US" sz="1000" b="1" i="0" u="none" strike="noStrike" dirty="0" smtClean="0">
                          <a:solidFill>
                            <a:schemeClr val="tx1"/>
                          </a:solidFill>
                          <a:latin typeface="Times New Roman" pitchFamily="18" charset="0"/>
                          <a:cs typeface="Times New Roman" pitchFamily="18" charset="0"/>
                        </a:rPr>
                        <a:t>9</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Отоларинголог.балалар</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a:t>
                      </a:r>
                      <a:endParaRPr lang="ru-RU" sz="1000" dirty="0">
                        <a:solidFill>
                          <a:srgbClr val="C00000"/>
                        </a:solidFill>
                      </a:endParaRPr>
                    </a:p>
                  </a:txBody>
                  <a:tcPr marL="9525" marR="9525" marT="9525" marB="0" anchor="b"/>
                </a:tc>
                <a:tc>
                  <a:txBody>
                    <a:bodyPr/>
                    <a:lstStyle/>
                    <a:p>
                      <a:r>
                        <a:rPr lang="ru-RU" sz="1000" dirty="0" smtClean="0">
                          <a:solidFill>
                            <a:srgbClr val="C00000"/>
                          </a:solidFill>
                        </a:rPr>
                        <a:t>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37</a:t>
                      </a:r>
                      <a:endParaRPr lang="ru-RU" sz="1000" dirty="0">
                        <a:solidFill>
                          <a:srgbClr val="C00000"/>
                        </a:solidFill>
                      </a:endParaRPr>
                    </a:p>
                  </a:txBody>
                  <a:tcPr marL="9525" marR="9525" marT="9525" marB="0" anchor="b"/>
                </a:tc>
                <a:tc>
                  <a:txBody>
                    <a:bodyPr/>
                    <a:lstStyle/>
                    <a:p>
                      <a:r>
                        <a:rPr lang="kk-KZ" sz="1000" dirty="0" smtClean="0">
                          <a:solidFill>
                            <a:srgbClr val="C00000"/>
                          </a:solidFill>
                        </a:rPr>
                        <a:t>86</a:t>
                      </a:r>
                      <a:endParaRPr lang="ru-RU" sz="1000" dirty="0">
                        <a:solidFill>
                          <a:srgbClr val="C00000"/>
                        </a:solidFill>
                      </a:endParaRPr>
                    </a:p>
                  </a:txBody>
                  <a:tcPr marL="9525" marR="9525" marT="9525" marB="0" anchor="b"/>
                </a:tc>
                <a:tc>
                  <a:txBody>
                    <a:bodyPr/>
                    <a:lstStyle/>
                    <a:p>
                      <a:r>
                        <a:rPr lang="ru-RU" sz="1000" dirty="0" smtClean="0">
                          <a:solidFill>
                            <a:srgbClr val="C00000"/>
                          </a:solidFill>
                        </a:rPr>
                        <a:t>14,5</a:t>
                      </a:r>
                      <a:endParaRPr lang="ru-RU" sz="1000" dirty="0">
                        <a:solidFill>
                          <a:srgbClr val="C00000"/>
                        </a:solidFill>
                      </a:endParaRPr>
                    </a:p>
                  </a:txBody>
                  <a:tcPr marL="9525" marR="9525" marT="9525" marB="0" anchor="b"/>
                </a:tc>
                <a:tc>
                  <a:txBody>
                    <a:bodyPr/>
                    <a:lstStyle/>
                    <a:p>
                      <a:r>
                        <a:rPr lang="kk-KZ" sz="1000" dirty="0" smtClean="0">
                          <a:solidFill>
                            <a:srgbClr val="C00000"/>
                          </a:solidFill>
                        </a:rPr>
                        <a:t>33,7</a:t>
                      </a:r>
                      <a:endParaRPr lang="ru-RU" sz="1000" dirty="0">
                        <a:solidFill>
                          <a:srgbClr val="C00000"/>
                        </a:solidFill>
                      </a:endParaRPr>
                    </a:p>
                  </a:txBody>
                  <a:tcPr marL="9525" marR="9525" marT="9525" marB="0" anchor="b"/>
                </a:tc>
                <a:extLst>
                  <a:ext uri="{0D108BD9-81ED-4DB2-BD59-A6C34878D82A}">
                    <a16:rowId xmlns:a16="http://schemas.microsoft.com/office/drawing/2014/main" val="10020"/>
                  </a:ext>
                </a:extLst>
              </a:tr>
              <a:tr h="244580">
                <a:tc>
                  <a:txBody>
                    <a:bodyPr/>
                    <a:lstStyle/>
                    <a:p>
                      <a:pPr algn="l" fontAlgn="t"/>
                      <a:r>
                        <a:rPr lang="en-US" sz="1000" b="1" i="0" u="none" strike="noStrike" dirty="0" smtClean="0">
                          <a:solidFill>
                            <a:schemeClr val="tx1"/>
                          </a:solidFill>
                          <a:latin typeface="Times New Roman" pitchFamily="18" charset="0"/>
                          <a:cs typeface="Times New Roman" pitchFamily="18" charset="0"/>
                        </a:rPr>
                        <a:t>20</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педиатриялық</a:t>
                      </a:r>
                      <a:r>
                        <a:rPr lang="ru-RU" sz="1000" b="0" i="0" u="none" strike="noStrike" dirty="0" smtClean="0">
                          <a:solidFill>
                            <a:srgbClr val="FF0000"/>
                          </a:solidFill>
                          <a:latin typeface="Times New Roman"/>
                        </a:rPr>
                        <a:t>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1310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2002</a:t>
                      </a:r>
                      <a:endParaRPr lang="ru-RU" sz="1000" dirty="0">
                        <a:solidFill>
                          <a:srgbClr val="C00000"/>
                        </a:solidFill>
                      </a:endParaRPr>
                    </a:p>
                  </a:txBody>
                  <a:tcPr marL="9525" marR="9525" marT="9525" marB="0" anchor="b"/>
                </a:tc>
                <a:tc>
                  <a:txBody>
                    <a:bodyPr/>
                    <a:lstStyle/>
                    <a:p>
                      <a:r>
                        <a:rPr lang="en-US" sz="1000" dirty="0" smtClean="0">
                          <a:solidFill>
                            <a:srgbClr val="C00000"/>
                          </a:solidFill>
                        </a:rPr>
                        <a:t>1</a:t>
                      </a:r>
                      <a:r>
                        <a:rPr lang="ru-RU" sz="1000" dirty="0" smtClean="0">
                          <a:solidFill>
                            <a:srgbClr val="C00000"/>
                          </a:solidFill>
                        </a:rPr>
                        <a:t>463</a:t>
                      </a:r>
                      <a:endParaRPr lang="ru-RU" sz="1000" dirty="0">
                        <a:solidFill>
                          <a:srgbClr val="C00000"/>
                        </a:solidFill>
                      </a:endParaRPr>
                    </a:p>
                  </a:txBody>
                  <a:tcPr marL="9525" marR="9525" marT="9525" marB="0" anchor="b"/>
                </a:tc>
                <a:tc>
                  <a:txBody>
                    <a:bodyPr/>
                    <a:lstStyle/>
                    <a:p>
                      <a:r>
                        <a:rPr lang="en-US" sz="1000" dirty="0" smtClean="0">
                          <a:solidFill>
                            <a:srgbClr val="C00000"/>
                          </a:solidFill>
                        </a:rPr>
                        <a:t>1</a:t>
                      </a:r>
                      <a:r>
                        <a:rPr lang="kk-KZ" sz="1000" dirty="0" smtClean="0">
                          <a:solidFill>
                            <a:srgbClr val="C00000"/>
                          </a:solidFill>
                        </a:rPr>
                        <a:t>978</a:t>
                      </a:r>
                      <a:endParaRPr lang="ru-RU" sz="1000" dirty="0">
                        <a:solidFill>
                          <a:srgbClr val="C00000"/>
                        </a:solidFill>
                      </a:endParaRPr>
                    </a:p>
                  </a:txBody>
                  <a:tcPr marL="9525" marR="9525" marT="9525" marB="0" anchor="b"/>
                </a:tc>
                <a:tc>
                  <a:txBody>
                    <a:bodyPr/>
                    <a:lstStyle/>
                    <a:p>
                      <a:r>
                        <a:rPr lang="ru-RU" sz="1000" dirty="0" smtClean="0">
                          <a:solidFill>
                            <a:srgbClr val="C00000"/>
                          </a:solidFill>
                        </a:rPr>
                        <a:t>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a:t>
                      </a:r>
                      <a:endParaRPr lang="ru-RU" sz="1000" dirty="0">
                        <a:solidFill>
                          <a:srgbClr val="C00000"/>
                        </a:solidFill>
                      </a:endParaRPr>
                    </a:p>
                  </a:txBody>
                  <a:tcPr marL="9525" marR="9525" marT="9525" marB="0" anchor="b"/>
                </a:tc>
                <a:tc>
                  <a:txBody>
                    <a:bodyPr/>
                    <a:lstStyle/>
                    <a:p>
                      <a:r>
                        <a:rPr lang="en-US" sz="1000" dirty="0" smtClean="0">
                          <a:solidFill>
                            <a:srgbClr val="C00000"/>
                          </a:solidFill>
                        </a:rPr>
                        <a:t>12</a:t>
                      </a:r>
                      <a:r>
                        <a:rPr lang="ru-RU" sz="1000" dirty="0" smtClean="0">
                          <a:solidFill>
                            <a:srgbClr val="C00000"/>
                          </a:solidFill>
                        </a:rPr>
                        <a:t>484</a:t>
                      </a:r>
                      <a:endParaRPr lang="ru-RU" sz="1000" dirty="0">
                        <a:solidFill>
                          <a:srgbClr val="C00000"/>
                        </a:solidFill>
                      </a:endParaRPr>
                    </a:p>
                  </a:txBody>
                  <a:tcPr marL="9525" marR="9525" marT="9525" marB="0" anchor="b"/>
                </a:tc>
                <a:tc>
                  <a:txBody>
                    <a:bodyPr/>
                    <a:lstStyle/>
                    <a:p>
                      <a:r>
                        <a:rPr lang="en-US" sz="1000" dirty="0" smtClean="0">
                          <a:solidFill>
                            <a:srgbClr val="C00000"/>
                          </a:solidFill>
                        </a:rPr>
                        <a:t>1</a:t>
                      </a:r>
                      <a:r>
                        <a:rPr lang="kk-KZ" sz="1000" dirty="0" smtClean="0">
                          <a:solidFill>
                            <a:srgbClr val="C00000"/>
                          </a:solidFill>
                        </a:rPr>
                        <a:t>6184</a:t>
                      </a:r>
                      <a:endParaRPr lang="ru-RU" sz="1000" dirty="0">
                        <a:solidFill>
                          <a:srgbClr val="C00000"/>
                        </a:solidFill>
                      </a:endParaRPr>
                    </a:p>
                  </a:txBody>
                  <a:tcPr marL="9525" marR="9525" marT="9525" marB="0" anchor="b"/>
                </a:tc>
                <a:tc>
                  <a:txBody>
                    <a:bodyPr/>
                    <a:lstStyle/>
                    <a:p>
                      <a:r>
                        <a:rPr lang="ru-RU" sz="1000" dirty="0" smtClean="0">
                          <a:solidFill>
                            <a:srgbClr val="C00000"/>
                          </a:solidFill>
                        </a:rPr>
                        <a:t>97,9</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107,6</a:t>
                      </a:r>
                      <a:endParaRPr lang="ru-RU" sz="1000" dirty="0">
                        <a:solidFill>
                          <a:srgbClr val="C00000"/>
                        </a:solidFill>
                      </a:endParaRPr>
                    </a:p>
                  </a:txBody>
                  <a:tcPr marL="9525" marR="9525" marT="9525" marB="0" anchor="b"/>
                </a:tc>
                <a:extLst>
                  <a:ext uri="{0D108BD9-81ED-4DB2-BD59-A6C34878D82A}">
                    <a16:rowId xmlns:a16="http://schemas.microsoft.com/office/drawing/2014/main" val="10021"/>
                  </a:ext>
                </a:extLst>
              </a:tr>
              <a:tr h="244580">
                <a:tc>
                  <a:txBody>
                    <a:bodyPr/>
                    <a:lstStyle/>
                    <a:p>
                      <a:pPr algn="l" fontAlgn="t"/>
                      <a:r>
                        <a:rPr lang="kk-KZ" sz="1000" b="1" i="0" u="none" strike="noStrike" dirty="0" smtClean="0">
                          <a:solidFill>
                            <a:schemeClr val="tx1"/>
                          </a:solidFill>
                          <a:latin typeface="Times New Roman" pitchFamily="18" charset="0"/>
                          <a:cs typeface="Times New Roman" pitchFamily="18" charset="0"/>
                        </a:rPr>
                        <a:t>2</a:t>
                      </a:r>
                      <a:r>
                        <a:rPr lang="en-US" sz="1000" b="1" i="0" u="none" strike="noStrike" dirty="0" smtClean="0">
                          <a:solidFill>
                            <a:schemeClr val="tx1"/>
                          </a:solidFill>
                          <a:latin typeface="Times New Roman" pitchFamily="18" charset="0"/>
                          <a:cs typeface="Times New Roman" pitchFamily="18" charset="0"/>
                        </a:rPr>
                        <a:t>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кардио</a:t>
                      </a:r>
                      <a:r>
                        <a:rPr lang="ru-RU" sz="1000" b="0" i="0" u="none" strike="noStrike" dirty="0">
                          <a:solidFill>
                            <a:srgbClr val="FF0000"/>
                          </a:solidFill>
                          <a:latin typeface="Times New Roman"/>
                        </a:rPr>
                        <a:t>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51</a:t>
                      </a:r>
                      <a:endParaRPr lang="ru-RU" sz="1000" dirty="0">
                        <a:solidFill>
                          <a:srgbClr val="C00000"/>
                        </a:solidFill>
                      </a:endParaRPr>
                    </a:p>
                  </a:txBody>
                  <a:tcPr marL="9525" marR="9525" marT="9525" marB="0" anchor="b"/>
                </a:tc>
                <a:tc>
                  <a:txBody>
                    <a:bodyPr/>
                    <a:lstStyle/>
                    <a:p>
                      <a:r>
                        <a:rPr lang="kk-KZ" sz="1000" dirty="0" smtClean="0">
                          <a:solidFill>
                            <a:srgbClr val="C00000"/>
                          </a:solidFill>
                        </a:rPr>
                        <a:t>44</a:t>
                      </a:r>
                      <a:endParaRPr lang="ru-RU" sz="1000" dirty="0">
                        <a:solidFill>
                          <a:srgbClr val="C00000"/>
                        </a:solidFill>
                      </a:endParaRPr>
                    </a:p>
                  </a:txBody>
                  <a:tcPr marL="9525" marR="9525" marT="9525" marB="0" anchor="b"/>
                </a:tc>
                <a:tc>
                  <a:txBody>
                    <a:bodyPr/>
                    <a:lstStyle/>
                    <a:p>
                      <a:r>
                        <a:rPr lang="kk-KZ" sz="1000" dirty="0" smtClean="0">
                          <a:solidFill>
                            <a:srgbClr val="C00000"/>
                          </a:solidFill>
                        </a:rPr>
                        <a:t>53</a:t>
                      </a:r>
                      <a:endParaRPr lang="ru-RU" sz="1000" dirty="0">
                        <a:solidFill>
                          <a:srgbClr val="C00000"/>
                        </a:solidFill>
                      </a:endParaRPr>
                    </a:p>
                  </a:txBody>
                  <a:tcPr marL="9525" marR="9525" marT="9525" marB="0" anchor="b"/>
                </a:tc>
                <a:tc>
                  <a:txBody>
                    <a:bodyPr/>
                    <a:lstStyle/>
                    <a:p>
                      <a:r>
                        <a:rPr lang="kk-KZ" sz="1000" dirty="0" smtClean="0">
                          <a:solidFill>
                            <a:srgbClr val="C00000"/>
                          </a:solidFill>
                        </a:rPr>
                        <a:t>42</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779</a:t>
                      </a:r>
                      <a:endParaRPr lang="ru-RU" sz="1000" dirty="0">
                        <a:solidFill>
                          <a:srgbClr val="C00000"/>
                        </a:solidFill>
                      </a:endParaRPr>
                    </a:p>
                  </a:txBody>
                  <a:tcPr marL="9525" marR="9525" marT="9525" marB="0" anchor="b"/>
                </a:tc>
                <a:tc>
                  <a:txBody>
                    <a:bodyPr/>
                    <a:lstStyle/>
                    <a:p>
                      <a:r>
                        <a:rPr lang="kk-KZ" sz="1000" dirty="0" smtClean="0">
                          <a:solidFill>
                            <a:srgbClr val="C00000"/>
                          </a:solidFill>
                        </a:rPr>
                        <a:t>366</a:t>
                      </a:r>
                      <a:endParaRPr lang="ru-RU" sz="1000" dirty="0">
                        <a:solidFill>
                          <a:srgbClr val="C00000"/>
                        </a:solidFill>
                      </a:endParaRPr>
                    </a:p>
                  </a:txBody>
                  <a:tcPr marL="9525" marR="9525" marT="9525" marB="0" anchor="b"/>
                </a:tc>
                <a:tc>
                  <a:txBody>
                    <a:bodyPr/>
                    <a:lstStyle/>
                    <a:p>
                      <a:r>
                        <a:rPr lang="ru-RU" sz="1000" dirty="0" smtClean="0">
                          <a:solidFill>
                            <a:srgbClr val="C00000"/>
                          </a:solidFill>
                        </a:rPr>
                        <a:t>61,1</a:t>
                      </a:r>
                      <a:endParaRPr lang="ru-RU" sz="1000" dirty="0">
                        <a:solidFill>
                          <a:srgbClr val="C00000"/>
                        </a:solidFill>
                      </a:endParaRPr>
                    </a:p>
                  </a:txBody>
                  <a:tcPr marL="9525" marR="9525" marT="9525" marB="0" anchor="b"/>
                </a:tc>
                <a:tc>
                  <a:txBody>
                    <a:bodyPr/>
                    <a:lstStyle/>
                    <a:p>
                      <a:r>
                        <a:rPr lang="kk-KZ" sz="1000" dirty="0" smtClean="0">
                          <a:solidFill>
                            <a:srgbClr val="C00000"/>
                          </a:solidFill>
                        </a:rPr>
                        <a:t>47,8</a:t>
                      </a:r>
                      <a:endParaRPr lang="ru-RU" sz="1000" dirty="0">
                        <a:solidFill>
                          <a:srgbClr val="C00000"/>
                        </a:solidFill>
                      </a:endParaRPr>
                    </a:p>
                  </a:txBody>
                  <a:tcPr marL="9525" marR="9525" marT="9525" marB="0" anchor="b"/>
                </a:tc>
                <a:extLst>
                  <a:ext uri="{0D108BD9-81ED-4DB2-BD59-A6C34878D82A}">
                    <a16:rowId xmlns:a16="http://schemas.microsoft.com/office/drawing/2014/main" val="10022"/>
                  </a:ext>
                </a:extLst>
              </a:tr>
              <a:tr h="244580">
                <a:tc>
                  <a:txBody>
                    <a:bodyPr/>
                    <a:lstStyle/>
                    <a:p>
                      <a:pPr algn="l" fontAlgn="t"/>
                      <a:r>
                        <a:rPr lang="kk-KZ" sz="1000" b="1" i="0" u="none" strike="noStrike" dirty="0" smtClean="0">
                          <a:solidFill>
                            <a:schemeClr val="tx1"/>
                          </a:solidFill>
                          <a:latin typeface="Times New Roman" pitchFamily="18" charset="0"/>
                          <a:cs typeface="Times New Roman" pitchFamily="18" charset="0"/>
                        </a:rPr>
                        <a:t>2</a:t>
                      </a:r>
                      <a:r>
                        <a:rPr lang="en-US" sz="1000" b="1" i="0" u="none" strike="noStrike" dirty="0" smtClean="0">
                          <a:solidFill>
                            <a:schemeClr val="tx1"/>
                          </a:solidFill>
                          <a:latin typeface="Times New Roman" pitchFamily="18" charset="0"/>
                          <a:cs typeface="Times New Roman" pitchFamily="18" charset="0"/>
                        </a:rPr>
                        <a:t>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невро</a:t>
                      </a:r>
                      <a:r>
                        <a:rPr lang="ru-RU" sz="1000" b="0" i="0" u="none" strike="noStrike" dirty="0">
                          <a:solidFill>
                            <a:srgbClr val="FF0000"/>
                          </a:solidFill>
                          <a:latin typeface="Times New Roman"/>
                        </a:rPr>
                        <a:t>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124</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124</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133</a:t>
                      </a:r>
                      <a:endParaRPr lang="ru-RU" sz="1000" dirty="0">
                        <a:solidFill>
                          <a:srgbClr val="C00000"/>
                        </a:solidFill>
                      </a:endParaRPr>
                    </a:p>
                  </a:txBody>
                  <a:tcPr marL="9525" marR="9525" marT="9525" marB="0" anchor="b"/>
                </a:tc>
                <a:tc>
                  <a:txBody>
                    <a:bodyPr/>
                    <a:lstStyle/>
                    <a:p>
                      <a:r>
                        <a:rPr lang="en-US" sz="1000" dirty="0" smtClean="0">
                          <a:solidFill>
                            <a:srgbClr val="C00000"/>
                          </a:solidFill>
                        </a:rPr>
                        <a:t>1</a:t>
                      </a:r>
                      <a:r>
                        <a:rPr lang="kk-KZ" sz="1000" dirty="0" smtClean="0">
                          <a:solidFill>
                            <a:srgbClr val="C00000"/>
                          </a:solidFill>
                        </a:rPr>
                        <a:t>3</a:t>
                      </a:r>
                      <a:r>
                        <a:rPr lang="en-US" sz="1000" dirty="0" smtClean="0">
                          <a:solidFill>
                            <a:srgbClr val="C00000"/>
                          </a:solidFill>
                        </a:rPr>
                        <a:t>4</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1827</a:t>
                      </a:r>
                      <a:endParaRPr lang="ru-RU" sz="1000" dirty="0">
                        <a:solidFill>
                          <a:srgbClr val="C00000"/>
                        </a:solidFill>
                      </a:endParaRPr>
                    </a:p>
                  </a:txBody>
                  <a:tcPr marL="9525" marR="9525" marT="9525" marB="0" anchor="b"/>
                </a:tc>
                <a:tc>
                  <a:txBody>
                    <a:bodyPr/>
                    <a:lstStyle/>
                    <a:p>
                      <a:r>
                        <a:rPr lang="en-US" sz="1000" dirty="0" smtClean="0">
                          <a:solidFill>
                            <a:srgbClr val="C00000"/>
                          </a:solidFill>
                        </a:rPr>
                        <a:t>1</a:t>
                      </a:r>
                      <a:r>
                        <a:rPr lang="kk-KZ" sz="1000" dirty="0" smtClean="0">
                          <a:solidFill>
                            <a:srgbClr val="C00000"/>
                          </a:solidFill>
                        </a:rPr>
                        <a:t>313</a:t>
                      </a:r>
                      <a:endParaRPr lang="ru-RU" sz="1000" dirty="0">
                        <a:solidFill>
                          <a:srgbClr val="C00000"/>
                        </a:solidFill>
                      </a:endParaRPr>
                    </a:p>
                  </a:txBody>
                  <a:tcPr marL="9525" marR="9525" marT="9525" marB="0" anchor="b"/>
                </a:tc>
                <a:tc>
                  <a:txBody>
                    <a:bodyPr/>
                    <a:lstStyle/>
                    <a:p>
                      <a:r>
                        <a:rPr lang="ru-RU" sz="1000" dirty="0" smtClean="0">
                          <a:solidFill>
                            <a:srgbClr val="C00000"/>
                          </a:solidFill>
                        </a:rPr>
                        <a:t>102,4</a:t>
                      </a:r>
                      <a:endParaRPr lang="ru-RU" sz="1000" dirty="0">
                        <a:solidFill>
                          <a:srgbClr val="C00000"/>
                        </a:solidFill>
                      </a:endParaRPr>
                    </a:p>
                  </a:txBody>
                  <a:tcPr marL="9525" marR="9525" marT="9525" marB="0" anchor="b"/>
                </a:tc>
                <a:tc>
                  <a:txBody>
                    <a:bodyPr/>
                    <a:lstStyle/>
                    <a:p>
                      <a:r>
                        <a:rPr lang="kk-KZ" sz="1000" dirty="0" smtClean="0">
                          <a:solidFill>
                            <a:srgbClr val="C00000"/>
                          </a:solidFill>
                        </a:rPr>
                        <a:t>64,4</a:t>
                      </a:r>
                      <a:endParaRPr lang="ru-RU" sz="1000" dirty="0">
                        <a:solidFill>
                          <a:srgbClr val="C00000"/>
                        </a:solidFill>
                      </a:endParaRPr>
                    </a:p>
                  </a:txBody>
                  <a:tcPr marL="9525" marR="9525" marT="9525" marB="0" anchor="b"/>
                </a:tc>
                <a:extLst>
                  <a:ext uri="{0D108BD9-81ED-4DB2-BD59-A6C34878D82A}">
                    <a16:rowId xmlns:a16="http://schemas.microsoft.com/office/drawing/2014/main" val="10023"/>
                  </a:ext>
                </a:extLst>
              </a:tr>
              <a:tr h="244580">
                <a:tc>
                  <a:txBody>
                    <a:bodyPr/>
                    <a:lstStyle/>
                    <a:p>
                      <a:pPr algn="l" fontAlgn="t"/>
                      <a:r>
                        <a:rPr lang="kk-KZ" sz="1000" b="1" i="0" u="none" strike="noStrike" dirty="0" smtClean="0">
                          <a:solidFill>
                            <a:schemeClr val="tx1"/>
                          </a:solidFill>
                          <a:latin typeface="Times New Roman" pitchFamily="18" charset="0"/>
                          <a:cs typeface="Times New Roman" pitchFamily="18" charset="0"/>
                        </a:rPr>
                        <a:t>2</a:t>
                      </a:r>
                      <a:r>
                        <a:rPr lang="en-US" sz="1000" b="1" i="0" u="none" strike="noStrike" dirty="0" smtClean="0">
                          <a:solidFill>
                            <a:schemeClr val="tx1"/>
                          </a:solidFill>
                          <a:latin typeface="Times New Roman" pitchFamily="18" charset="0"/>
                          <a:cs typeface="Times New Roman" pitchFamily="18" charset="0"/>
                        </a:rPr>
                        <a:t>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Травма</a:t>
                      </a:r>
                      <a:r>
                        <a:rPr lang="ru-RU" sz="1000" b="0" i="0" u="none" strike="noStrike" baseline="0" dirty="0" smtClean="0">
                          <a:solidFill>
                            <a:srgbClr val="FF0000"/>
                          </a:solidFill>
                          <a:latin typeface="Times New Roman"/>
                        </a:rPr>
                        <a:t>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22</a:t>
                      </a:r>
                      <a:endParaRPr lang="ru-RU" sz="1000" dirty="0">
                        <a:solidFill>
                          <a:srgbClr val="C00000"/>
                        </a:solidFill>
                      </a:endParaRPr>
                    </a:p>
                  </a:txBody>
                  <a:tcPr marL="9525" marR="9525" marT="9525" marB="0" anchor="b"/>
                </a:tc>
                <a:tc>
                  <a:txBody>
                    <a:bodyPr/>
                    <a:lstStyle/>
                    <a:p>
                      <a:r>
                        <a:rPr lang="kk-KZ" sz="1000" dirty="0" smtClean="0">
                          <a:solidFill>
                            <a:srgbClr val="C00000"/>
                          </a:solidFill>
                        </a:rPr>
                        <a:t>44</a:t>
                      </a:r>
                      <a:endParaRPr lang="ru-RU" sz="1000" dirty="0">
                        <a:solidFill>
                          <a:srgbClr val="C00000"/>
                        </a:solidFill>
                      </a:endParaRPr>
                    </a:p>
                  </a:txBody>
                  <a:tcPr marL="9525" marR="9525" marT="9525" marB="0" anchor="b"/>
                </a:tc>
                <a:tc>
                  <a:txBody>
                    <a:bodyPr/>
                    <a:lstStyle/>
                    <a:p>
                      <a:r>
                        <a:rPr lang="ru-RU" sz="1000" dirty="0" smtClean="0">
                          <a:solidFill>
                            <a:srgbClr val="C00000"/>
                          </a:solidFill>
                        </a:rPr>
                        <a:t>26</a:t>
                      </a:r>
                      <a:endParaRPr lang="ru-RU" sz="1000" dirty="0">
                        <a:solidFill>
                          <a:srgbClr val="C00000"/>
                        </a:solidFill>
                      </a:endParaRPr>
                    </a:p>
                  </a:txBody>
                  <a:tcPr marL="9525" marR="9525" marT="9525" marB="0" anchor="b"/>
                </a:tc>
                <a:tc>
                  <a:txBody>
                    <a:bodyPr/>
                    <a:lstStyle/>
                    <a:p>
                      <a:r>
                        <a:rPr lang="kk-KZ" sz="1000" dirty="0" smtClean="0">
                          <a:solidFill>
                            <a:srgbClr val="C00000"/>
                          </a:solidFill>
                        </a:rPr>
                        <a:t>42</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363</a:t>
                      </a:r>
                      <a:endParaRPr lang="ru-RU" sz="1000" dirty="0">
                        <a:solidFill>
                          <a:srgbClr val="C00000"/>
                        </a:solidFill>
                      </a:endParaRPr>
                    </a:p>
                  </a:txBody>
                  <a:tcPr marL="9525" marR="9525" marT="9525" marB="0" anchor="b"/>
                </a:tc>
                <a:tc>
                  <a:txBody>
                    <a:bodyPr/>
                    <a:lstStyle/>
                    <a:p>
                      <a:r>
                        <a:rPr lang="kk-KZ" sz="1000" dirty="0" smtClean="0">
                          <a:solidFill>
                            <a:srgbClr val="C00000"/>
                          </a:solidFill>
                        </a:rPr>
                        <a:t>397</a:t>
                      </a:r>
                      <a:endParaRPr lang="ru-RU" sz="1000" dirty="0">
                        <a:solidFill>
                          <a:srgbClr val="C00000"/>
                        </a:solidFill>
                      </a:endParaRPr>
                    </a:p>
                  </a:txBody>
                  <a:tcPr marL="9525" marR="9525" marT="9525" marB="0" anchor="b"/>
                </a:tc>
                <a:tc>
                  <a:txBody>
                    <a:bodyPr/>
                    <a:lstStyle/>
                    <a:p>
                      <a:r>
                        <a:rPr lang="ru-RU" sz="1000" dirty="0" smtClean="0">
                          <a:solidFill>
                            <a:srgbClr val="C00000"/>
                          </a:solidFill>
                        </a:rPr>
                        <a:t>71,2</a:t>
                      </a:r>
                      <a:endParaRPr lang="ru-RU" sz="1000" dirty="0">
                        <a:solidFill>
                          <a:srgbClr val="C00000"/>
                        </a:solidFill>
                      </a:endParaRPr>
                    </a:p>
                  </a:txBody>
                  <a:tcPr marL="9525" marR="9525" marT="9525" marB="0" anchor="b"/>
                </a:tc>
                <a:tc>
                  <a:txBody>
                    <a:bodyPr/>
                    <a:lstStyle/>
                    <a:p>
                      <a:r>
                        <a:rPr lang="kk-KZ" sz="1000" dirty="0" smtClean="0">
                          <a:solidFill>
                            <a:srgbClr val="C00000"/>
                          </a:solidFill>
                        </a:rPr>
                        <a:t>51,9</a:t>
                      </a:r>
                      <a:endParaRPr lang="ru-RU" sz="1000" dirty="0">
                        <a:solidFill>
                          <a:srgbClr val="C00000"/>
                        </a:solidFill>
                      </a:endParaRPr>
                    </a:p>
                  </a:txBody>
                  <a:tcPr marL="9525" marR="9525" marT="9525" marB="0" anchor="b"/>
                </a:tc>
                <a:extLst>
                  <a:ext uri="{0D108BD9-81ED-4DB2-BD59-A6C34878D82A}">
                    <a16:rowId xmlns:a16="http://schemas.microsoft.com/office/drawing/2014/main" val="10024"/>
                  </a:ext>
                </a:extLst>
              </a:tr>
              <a:tr h="244580">
                <a:tc>
                  <a:txBody>
                    <a:bodyPr/>
                    <a:lstStyle/>
                    <a:p>
                      <a:pPr algn="l" fontAlgn="t"/>
                      <a:r>
                        <a:rPr lang="ru-RU" sz="1000" b="1" i="0" u="none" strike="noStrike" dirty="0" smtClean="0">
                          <a:solidFill>
                            <a:schemeClr val="tx1"/>
                          </a:solidFill>
                          <a:latin typeface="Times New Roman" pitchFamily="18" charset="0"/>
                          <a:cs typeface="Times New Roman" pitchFamily="18" charset="0"/>
                        </a:rPr>
                        <a:t>2</a:t>
                      </a:r>
                      <a:r>
                        <a:rPr lang="en-US" sz="1000" b="1" i="0" u="none" strike="noStrike" dirty="0" smtClean="0">
                          <a:solidFill>
                            <a:schemeClr val="tx1"/>
                          </a:solidFill>
                          <a:latin typeface="Times New Roman" pitchFamily="18" charset="0"/>
                          <a:cs typeface="Times New Roman" pitchFamily="18" charset="0"/>
                        </a:rPr>
                        <a:t>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инсульт</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326</a:t>
                      </a:r>
                      <a:endParaRPr lang="ru-RU" sz="1000" dirty="0">
                        <a:solidFill>
                          <a:srgbClr val="C00000"/>
                        </a:solidFill>
                      </a:endParaRPr>
                    </a:p>
                  </a:txBody>
                  <a:tcPr marL="9525" marR="9525" marT="9525" marB="0" anchor="b"/>
                </a:tc>
                <a:tc>
                  <a:txBody>
                    <a:bodyPr/>
                    <a:lstStyle/>
                    <a:p>
                      <a:r>
                        <a:rPr lang="kk-KZ" sz="1000" dirty="0" smtClean="0">
                          <a:solidFill>
                            <a:srgbClr val="C00000"/>
                          </a:solidFill>
                        </a:rPr>
                        <a:t>374</a:t>
                      </a:r>
                      <a:endParaRPr lang="ru-RU" sz="1000" dirty="0">
                        <a:solidFill>
                          <a:srgbClr val="C00000"/>
                        </a:solidFill>
                      </a:endParaRPr>
                    </a:p>
                  </a:txBody>
                  <a:tcPr marL="9525" marR="9525" marT="9525" marB="0" anchor="b"/>
                </a:tc>
                <a:tc>
                  <a:txBody>
                    <a:bodyPr/>
                    <a:lstStyle/>
                    <a:p>
                      <a:r>
                        <a:rPr lang="kk-KZ" sz="1000" dirty="0" smtClean="0">
                          <a:solidFill>
                            <a:srgbClr val="C00000"/>
                          </a:solidFill>
                        </a:rPr>
                        <a:t>376</a:t>
                      </a:r>
                      <a:endParaRPr lang="ru-RU" sz="1000" dirty="0">
                        <a:solidFill>
                          <a:srgbClr val="C00000"/>
                        </a:solidFill>
                      </a:endParaRPr>
                    </a:p>
                  </a:txBody>
                  <a:tcPr marL="9525" marR="9525" marT="9525" marB="0" anchor="b"/>
                </a:tc>
                <a:tc>
                  <a:txBody>
                    <a:bodyPr/>
                    <a:lstStyle/>
                    <a:p>
                      <a:r>
                        <a:rPr lang="kk-KZ" sz="1000" dirty="0" smtClean="0">
                          <a:solidFill>
                            <a:srgbClr val="C00000"/>
                          </a:solidFill>
                        </a:rPr>
                        <a:t>410</a:t>
                      </a:r>
                      <a:endParaRPr lang="ru-RU" sz="1000" dirty="0">
                        <a:solidFill>
                          <a:srgbClr val="C00000"/>
                        </a:solidFill>
                      </a:endParaRPr>
                    </a:p>
                  </a:txBody>
                  <a:tcPr marL="9525" marR="9525" marT="9525" marB="0" anchor="b"/>
                </a:tc>
                <a:tc>
                  <a:txBody>
                    <a:bodyPr/>
                    <a:lstStyle/>
                    <a:p>
                      <a:r>
                        <a:rPr lang="ru-RU" sz="1000" dirty="0" smtClean="0">
                          <a:solidFill>
                            <a:srgbClr val="C00000"/>
                          </a:solidFill>
                        </a:rPr>
                        <a:t>14</a:t>
                      </a:r>
                      <a:endParaRPr lang="ru-RU" sz="1000" dirty="0">
                        <a:solidFill>
                          <a:srgbClr val="C00000"/>
                        </a:solidFill>
                      </a:endParaRPr>
                    </a:p>
                  </a:txBody>
                  <a:tcPr marL="9525" marR="9525" marT="9525" marB="0" anchor="b"/>
                </a:tc>
                <a:tc>
                  <a:txBody>
                    <a:bodyPr/>
                    <a:lstStyle/>
                    <a:p>
                      <a:r>
                        <a:rPr lang="kk-KZ" sz="1000" dirty="0" smtClean="0">
                          <a:solidFill>
                            <a:srgbClr val="C00000"/>
                          </a:solidFill>
                        </a:rPr>
                        <a:t>8</a:t>
                      </a:r>
                      <a:endParaRPr lang="ru-RU" sz="1000" dirty="0">
                        <a:solidFill>
                          <a:srgbClr val="C00000"/>
                        </a:solidFill>
                      </a:endParaRPr>
                    </a:p>
                  </a:txBody>
                  <a:tcPr marL="9525" marR="9525" marT="9525" marB="0" anchor="b"/>
                </a:tc>
                <a:tc>
                  <a:txBody>
                    <a:bodyPr/>
                    <a:lstStyle/>
                    <a:p>
                      <a:r>
                        <a:rPr lang="ru-RU" sz="1000" dirty="0" smtClean="0">
                          <a:solidFill>
                            <a:srgbClr val="C00000"/>
                          </a:solidFill>
                        </a:rPr>
                        <a:t>4040</a:t>
                      </a:r>
                      <a:endParaRPr lang="ru-RU" sz="1000" dirty="0">
                        <a:solidFill>
                          <a:srgbClr val="C00000"/>
                        </a:solidFill>
                      </a:endParaRPr>
                    </a:p>
                  </a:txBody>
                  <a:tcPr marL="9525" marR="9525" marT="9525" marB="0" anchor="b"/>
                </a:tc>
                <a:tc>
                  <a:txBody>
                    <a:bodyPr/>
                    <a:lstStyle/>
                    <a:p>
                      <a:r>
                        <a:rPr lang="kk-KZ" sz="1000" dirty="0" smtClean="0">
                          <a:solidFill>
                            <a:srgbClr val="C00000"/>
                          </a:solidFill>
                        </a:rPr>
                        <a:t>3912</a:t>
                      </a:r>
                      <a:endParaRPr lang="ru-RU" sz="1000" dirty="0">
                        <a:solidFill>
                          <a:srgbClr val="C00000"/>
                        </a:solidFill>
                      </a:endParaRPr>
                    </a:p>
                  </a:txBody>
                  <a:tcPr marL="9525" marR="9525" marT="9525" marB="0" anchor="b"/>
                </a:tc>
                <a:tc>
                  <a:txBody>
                    <a:bodyPr/>
                    <a:lstStyle/>
                    <a:p>
                      <a:r>
                        <a:rPr lang="ru-RU" sz="1000" dirty="0" smtClean="0">
                          <a:solidFill>
                            <a:srgbClr val="C00000"/>
                          </a:solidFill>
                        </a:rPr>
                        <a:t>79,2</a:t>
                      </a:r>
                      <a:endParaRPr lang="ru-RU" sz="1000" dirty="0">
                        <a:solidFill>
                          <a:srgbClr val="C00000"/>
                        </a:solidFill>
                      </a:endParaRPr>
                    </a:p>
                  </a:txBody>
                  <a:tcPr marL="9525" marR="9525" marT="9525" marB="0" anchor="b"/>
                </a:tc>
                <a:tc>
                  <a:txBody>
                    <a:bodyPr/>
                    <a:lstStyle/>
                    <a:p>
                      <a:r>
                        <a:rPr lang="kk-KZ" sz="1000" dirty="0" smtClean="0">
                          <a:solidFill>
                            <a:srgbClr val="C00000"/>
                          </a:solidFill>
                        </a:rPr>
                        <a:t>76,7</a:t>
                      </a:r>
                      <a:endParaRPr lang="ru-RU" sz="1000" dirty="0">
                        <a:solidFill>
                          <a:srgbClr val="C00000"/>
                        </a:solidFill>
                      </a:endParaRPr>
                    </a:p>
                  </a:txBody>
                  <a:tcPr marL="9525" marR="9525" marT="9525" marB="0" anchor="b"/>
                </a:tc>
                <a:extLst>
                  <a:ext uri="{0D108BD9-81ED-4DB2-BD59-A6C34878D82A}">
                    <a16:rowId xmlns:a16="http://schemas.microsoft.com/office/drawing/2014/main" val="10025"/>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28596" y="-71462"/>
            <a:ext cx="8229600" cy="404664"/>
          </a:xfrm>
          <a:ln>
            <a:noFill/>
          </a:ln>
        </p:spPr>
        <p:txBody>
          <a:bodyPr>
            <a:noAutofit/>
          </a:bodyPr>
          <a:lstStyle/>
          <a:p>
            <a:pPr algn="ctr"/>
            <a:r>
              <a:rPr lang="ru-RU" sz="24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Сапалық көрсеткіштер</a:t>
            </a:r>
            <a:r>
              <a:rPr lang="ru-RU" sz="24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endParaRPr lang="ru-RU" sz="24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endParaRPr>
          </a:p>
        </p:txBody>
      </p:sp>
      <p:graphicFrame>
        <p:nvGraphicFramePr>
          <p:cNvPr id="6" name="Содержимое 3"/>
          <p:cNvGraphicFramePr>
            <a:graphicFrameLocks noGrp="1"/>
          </p:cNvGraphicFramePr>
          <p:nvPr>
            <p:ph idx="1"/>
          </p:nvPr>
        </p:nvGraphicFramePr>
        <p:xfrm>
          <a:off x="142844" y="357166"/>
          <a:ext cx="8898054" cy="6433839"/>
        </p:xfrm>
        <a:graphic>
          <a:graphicData uri="http://schemas.openxmlformats.org/drawingml/2006/table">
            <a:tbl>
              <a:tblPr firstRow="1" bandRow="1">
                <a:tableStyleId>{8799B23B-EC83-4686-B30A-512413B5E67A}</a:tableStyleId>
              </a:tblPr>
              <a:tblGrid>
                <a:gridCol w="231793">
                  <a:extLst>
                    <a:ext uri="{9D8B030D-6E8A-4147-A177-3AD203B41FA5}">
                      <a16:colId xmlns:a16="http://schemas.microsoft.com/office/drawing/2014/main" val="20000"/>
                    </a:ext>
                  </a:extLst>
                </a:gridCol>
                <a:gridCol w="2125661">
                  <a:extLst>
                    <a:ext uri="{9D8B030D-6E8A-4147-A177-3AD203B41FA5}">
                      <a16:colId xmlns:a16="http://schemas.microsoft.com/office/drawing/2014/main" val="20001"/>
                    </a:ext>
                  </a:extLst>
                </a:gridCol>
                <a:gridCol w="642942">
                  <a:extLst>
                    <a:ext uri="{9D8B030D-6E8A-4147-A177-3AD203B41FA5}">
                      <a16:colId xmlns:a16="http://schemas.microsoft.com/office/drawing/2014/main" val="20002"/>
                    </a:ext>
                  </a:extLst>
                </a:gridCol>
                <a:gridCol w="825559">
                  <a:extLst>
                    <a:ext uri="{9D8B030D-6E8A-4147-A177-3AD203B41FA5}">
                      <a16:colId xmlns:a16="http://schemas.microsoft.com/office/drawing/2014/main" val="20003"/>
                    </a:ext>
                  </a:extLst>
                </a:gridCol>
                <a:gridCol w="642942">
                  <a:extLst>
                    <a:ext uri="{9D8B030D-6E8A-4147-A177-3AD203B41FA5}">
                      <a16:colId xmlns:a16="http://schemas.microsoft.com/office/drawing/2014/main" val="20004"/>
                    </a:ext>
                  </a:extLst>
                </a:gridCol>
                <a:gridCol w="642942">
                  <a:extLst>
                    <a:ext uri="{9D8B030D-6E8A-4147-A177-3AD203B41FA5}">
                      <a16:colId xmlns:a16="http://schemas.microsoft.com/office/drawing/2014/main" val="20005"/>
                    </a:ext>
                  </a:extLst>
                </a:gridCol>
                <a:gridCol w="642942">
                  <a:extLst>
                    <a:ext uri="{9D8B030D-6E8A-4147-A177-3AD203B41FA5}">
                      <a16:colId xmlns:a16="http://schemas.microsoft.com/office/drawing/2014/main" val="20006"/>
                    </a:ext>
                  </a:extLst>
                </a:gridCol>
                <a:gridCol w="642942">
                  <a:extLst>
                    <a:ext uri="{9D8B030D-6E8A-4147-A177-3AD203B41FA5}">
                      <a16:colId xmlns:a16="http://schemas.microsoft.com/office/drawing/2014/main" val="20007"/>
                    </a:ext>
                  </a:extLst>
                </a:gridCol>
                <a:gridCol w="642942">
                  <a:extLst>
                    <a:ext uri="{9D8B030D-6E8A-4147-A177-3AD203B41FA5}">
                      <a16:colId xmlns:a16="http://schemas.microsoft.com/office/drawing/2014/main" val="20008"/>
                    </a:ext>
                  </a:extLst>
                </a:gridCol>
                <a:gridCol w="571504">
                  <a:extLst>
                    <a:ext uri="{9D8B030D-6E8A-4147-A177-3AD203B41FA5}">
                      <a16:colId xmlns:a16="http://schemas.microsoft.com/office/drawing/2014/main" val="20009"/>
                    </a:ext>
                  </a:extLst>
                </a:gridCol>
                <a:gridCol w="642942">
                  <a:extLst>
                    <a:ext uri="{9D8B030D-6E8A-4147-A177-3AD203B41FA5}">
                      <a16:colId xmlns:a16="http://schemas.microsoft.com/office/drawing/2014/main" val="20010"/>
                    </a:ext>
                  </a:extLst>
                </a:gridCol>
                <a:gridCol w="642943">
                  <a:extLst>
                    <a:ext uri="{9D8B030D-6E8A-4147-A177-3AD203B41FA5}">
                      <a16:colId xmlns:a16="http://schemas.microsoft.com/office/drawing/2014/main" val="20011"/>
                    </a:ext>
                  </a:extLst>
                </a:gridCol>
              </a:tblGrid>
              <a:tr h="955849">
                <a:tc rowSpan="2">
                  <a:txBody>
                    <a:bodyPr/>
                    <a:lstStyle/>
                    <a:p>
                      <a:pPr algn="ctr" fontAlgn="t"/>
                      <a:r>
                        <a:rPr lang="ru-RU" sz="1000" u="none" strike="noStrike" dirty="0">
                          <a:latin typeface="Times New Roman" pitchFamily="18" charset="0"/>
                          <a:cs typeface="Times New Roman" pitchFamily="18" charset="0"/>
                        </a:rPr>
                        <a:t>№ </a:t>
                      </a:r>
                      <a:r>
                        <a:rPr lang="ru-RU" sz="1000" u="none" strike="noStrike" dirty="0" err="1">
                          <a:latin typeface="Times New Roman" pitchFamily="18" charset="0"/>
                          <a:cs typeface="Times New Roman" pitchFamily="18" charset="0"/>
                        </a:rPr>
                        <a:t>п</a:t>
                      </a:r>
                      <a:r>
                        <a:rPr lang="ru-RU" sz="1000" u="none" strike="noStrike" dirty="0">
                          <a:latin typeface="Times New Roman" pitchFamily="18" charset="0"/>
                          <a:cs typeface="Times New Roman" pitchFamily="18" charset="0"/>
                        </a:rPr>
                        <a:t>/</a:t>
                      </a:r>
                      <a:r>
                        <a:rPr lang="ru-RU" sz="1000" u="none" strike="noStrike" dirty="0" err="1">
                          <a:latin typeface="Times New Roman" pitchFamily="18" charset="0"/>
                          <a:cs typeface="Times New Roman" pitchFamily="18" charset="0"/>
                        </a:rPr>
                        <a:t>п</a:t>
                      </a:r>
                      <a:endParaRPr lang="ru-RU" sz="1000" b="1" i="0" u="none" strike="noStrike" dirty="0">
                        <a:solidFill>
                          <a:schemeClr val="tx1"/>
                        </a:solidFill>
                        <a:latin typeface="Times New Roman" pitchFamily="18" charset="0"/>
                        <a:cs typeface="Times New Roman" pitchFamily="18" charset="0"/>
                      </a:endParaRPr>
                    </a:p>
                  </a:txBody>
                  <a:tcPr marL="9525" marR="9525" marT="9525" marB="0">
                    <a:solidFill>
                      <a:schemeClr val="accent5"/>
                    </a:solidFill>
                  </a:tcPr>
                </a:tc>
                <a:tc rowSpan="2">
                  <a:txBody>
                    <a:bodyPr/>
                    <a:lstStyle/>
                    <a:p>
                      <a:pPr algn="ctr" fontAlgn="b"/>
                      <a:r>
                        <a:rPr lang="kk-KZ" sz="1000" dirty="0" smtClean="0"/>
                        <a:t>Құрылымдық бөлімдер және төсек профилі</a:t>
                      </a:r>
                      <a:endParaRPr lang="ru-RU" sz="1000" b="1" i="0" u="none" strike="noStrike" dirty="0">
                        <a:solidFill>
                          <a:srgbClr val="000000"/>
                        </a:solidFill>
                        <a:latin typeface="+mn-lt"/>
                      </a:endParaRPr>
                    </a:p>
                  </a:txBody>
                  <a:tcPr marL="9525" marR="9525" marT="9525" marB="0" anchor="ctr">
                    <a:solidFill>
                      <a:schemeClr val="accent5"/>
                    </a:solidFill>
                  </a:tcPr>
                </a:tc>
                <a:tc gridSpan="2">
                  <a:txBody>
                    <a:bodyPr/>
                    <a:lstStyle/>
                    <a:p>
                      <a:pPr algn="ctr" fontAlgn="b"/>
                      <a:r>
                        <a:rPr lang="ru-RU" sz="1000" b="1" i="0" u="none" strike="noStrike" dirty="0">
                          <a:solidFill>
                            <a:srgbClr val="000000"/>
                          </a:solidFill>
                          <a:latin typeface="Times New Roman"/>
                        </a:rPr>
                        <a:t> </a:t>
                      </a:r>
                      <a:r>
                        <a:rPr lang="ru-RU" sz="1000" b="1" i="0" u="none" strike="noStrike" dirty="0" err="1" smtClean="0">
                          <a:solidFill>
                            <a:srgbClr val="000000"/>
                          </a:solidFill>
                          <a:latin typeface="Times New Roman"/>
                        </a:rPr>
                        <a:t>Төсек толуы</a:t>
                      </a:r>
                      <a:endParaRPr lang="ru-RU" sz="1000" b="1" i="0" u="none" strike="noStrike" dirty="0">
                        <a:solidFill>
                          <a:srgbClr val="000000"/>
                        </a:solidFill>
                        <a:latin typeface="Times New Roman"/>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kk-KZ" sz="1000" dirty="0" smtClean="0"/>
                        <a:t>Төсек айналымы</a:t>
                      </a:r>
                      <a:endParaRPr lang="ru-RU" sz="1000" b="1" i="0" u="none" strike="noStrike" dirty="0">
                        <a:solidFill>
                          <a:srgbClr val="000000"/>
                        </a:solidFill>
                        <a:latin typeface="Times New Roman"/>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kk-KZ" sz="1000" dirty="0" smtClean="0"/>
                        <a:t>1 науқастың төсекте болуының орташа ұзақтығы</a:t>
                      </a:r>
                      <a:endParaRPr lang="ru-RU" sz="1000" b="1" i="0" u="none" strike="noStrike" dirty="0">
                        <a:solidFill>
                          <a:srgbClr val="000000"/>
                        </a:solidFill>
                        <a:latin typeface="Times New Roman"/>
                      </a:endParaRPr>
                    </a:p>
                  </a:txBody>
                  <a:tcPr marL="9525" marR="9525" marT="9525" marB="0" anchor="b">
                    <a:solidFill>
                      <a:schemeClr val="accent5"/>
                    </a:solidFill>
                  </a:tcPr>
                </a:tc>
                <a:tc hMerge="1">
                  <a:txBody>
                    <a:bodyPr/>
                    <a:lstStyle/>
                    <a:p>
                      <a:endParaRPr lang="ru-RU"/>
                    </a:p>
                  </a:txBody>
                  <a:tcPr/>
                </a:tc>
                <a:tc gridSpan="2">
                  <a:txBody>
                    <a:bodyPr/>
                    <a:lstStyle/>
                    <a:p>
                      <a:pPr algn="ctr" fontAlgn="b"/>
                      <a:r>
                        <a:rPr lang="ru-RU" sz="1000" b="1" i="0" u="none" strike="noStrike" dirty="0">
                          <a:solidFill>
                            <a:srgbClr val="000000"/>
                          </a:solidFill>
                          <a:latin typeface="Times New Roman"/>
                        </a:rPr>
                        <a:t> </a:t>
                      </a:r>
                      <a:r>
                        <a:rPr lang="ru-RU" sz="1000" b="1" i="0" u="none" strike="noStrike" dirty="0" err="1" smtClean="0">
                          <a:solidFill>
                            <a:srgbClr val="000000"/>
                          </a:solidFill>
                          <a:latin typeface="Times New Roman"/>
                        </a:rPr>
                        <a:t>Хирургиялық</a:t>
                      </a:r>
                      <a:r>
                        <a:rPr lang="ru-RU" sz="1000" b="1" i="0" u="none" strike="noStrike" baseline="0" dirty="0" err="1" smtClean="0">
                          <a:solidFill>
                            <a:srgbClr val="000000"/>
                          </a:solidFill>
                          <a:latin typeface="Times New Roman"/>
                        </a:rPr>
                        <a:t> белсенділік</a:t>
                      </a:r>
                      <a:endParaRPr lang="ru-RU" sz="1000" b="1" i="0" u="none" strike="noStrike" dirty="0">
                        <a:solidFill>
                          <a:srgbClr val="000000"/>
                        </a:solidFill>
                        <a:latin typeface="Times New Roman"/>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Times New Roman"/>
                        </a:rPr>
                        <a:t>Қайтыс </a:t>
                      </a:r>
                      <a:r>
                        <a:rPr lang="ru-RU" sz="1000" b="1" i="0" u="none" strike="noStrike" dirty="0" smtClean="0">
                          <a:solidFill>
                            <a:srgbClr val="000000"/>
                          </a:solidFill>
                          <a:latin typeface="Times New Roman"/>
                        </a:rPr>
                        <a:t>болу</a:t>
                      </a:r>
                      <a:endParaRPr lang="ru-RU" sz="1000" b="1" i="0" u="none" strike="noStrike" dirty="0">
                        <a:solidFill>
                          <a:srgbClr val="000000"/>
                        </a:solidFill>
                        <a:latin typeface="Times New Roman"/>
                      </a:endParaRPr>
                    </a:p>
                  </a:txBody>
                  <a:tcPr marL="9525" marR="9525" marT="9525" marB="0" anchor="ctr">
                    <a:solidFill>
                      <a:schemeClr val="accent5"/>
                    </a:solidFill>
                  </a:tcPr>
                </a:tc>
                <a:tc hMerge="1">
                  <a:txBody>
                    <a:bodyPr/>
                    <a:lstStyle/>
                    <a:p>
                      <a:endParaRPr lang="ru-RU"/>
                    </a:p>
                  </a:txBody>
                  <a:tcPr/>
                </a:tc>
                <a:extLst>
                  <a:ext uri="{0D108BD9-81ED-4DB2-BD59-A6C34878D82A}">
                    <a16:rowId xmlns:a16="http://schemas.microsoft.com/office/drawing/2014/main" val="10000"/>
                  </a:ext>
                </a:extLst>
              </a:tr>
              <a:tr h="197937">
                <a:tc vMerge="1">
                  <a:txBody>
                    <a:bodyPr/>
                    <a:lstStyle/>
                    <a:p>
                      <a:pPr algn="l"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vMerge="1">
                  <a:txBody>
                    <a:bodyPr/>
                    <a:lstStyle/>
                    <a:p>
                      <a:pPr algn="just"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extLst>
                  <a:ext uri="{0D108BD9-81ED-4DB2-BD59-A6C34878D82A}">
                    <a16:rowId xmlns:a16="http://schemas.microsoft.com/office/drawing/2014/main" val="10001"/>
                  </a:ext>
                </a:extLst>
              </a:tr>
              <a:tr h="203536">
                <a:tc>
                  <a:txBody>
                    <a:bodyPr/>
                    <a:lstStyle/>
                    <a:p>
                      <a:pPr algn="l" fontAlgn="t"/>
                      <a:r>
                        <a:rPr lang="ru-RU" sz="1000" b="1" i="0" u="none" strike="noStrike" dirty="0" smtClean="0">
                          <a:solidFill>
                            <a:schemeClr val="tx1"/>
                          </a:solidFill>
                          <a:latin typeface="Times New Roman" pitchFamily="18" charset="0"/>
                          <a:cs typeface="Times New Roman" pitchFamily="18" charset="0"/>
                        </a:rPr>
                        <a:t>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Терапиялық</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a:t>
                      </a:r>
                      <a:r>
                        <a:rPr lang="ru-RU" sz="1000" dirty="0" smtClean="0">
                          <a:solidFill>
                            <a:srgbClr val="C00000"/>
                          </a:solidFill>
                        </a:rPr>
                        <a:t>59,1</a:t>
                      </a:r>
                      <a:endParaRPr lang="ru-RU" sz="1000" dirty="0">
                        <a:solidFill>
                          <a:srgbClr val="C00000"/>
                        </a:solidFill>
                      </a:endParaRPr>
                    </a:p>
                  </a:txBody>
                  <a:tcPr marL="9525" marR="9525" marT="9525" marB="0" anchor="b"/>
                </a:tc>
                <a:tc>
                  <a:txBody>
                    <a:bodyPr/>
                    <a:lstStyle/>
                    <a:p>
                      <a:r>
                        <a:rPr lang="kk-KZ" sz="1000" dirty="0" smtClean="0">
                          <a:solidFill>
                            <a:srgbClr val="C00000"/>
                          </a:solidFill>
                        </a:rPr>
                        <a:t>289,1</a:t>
                      </a:r>
                      <a:endParaRPr lang="ru-RU" sz="1000" dirty="0">
                        <a:solidFill>
                          <a:srgbClr val="C00000"/>
                        </a:solidFill>
                      </a:endParaRPr>
                    </a:p>
                  </a:txBody>
                  <a:tcPr marL="9525" marR="9525" marT="9525" marB="0" anchor="b"/>
                </a:tc>
                <a:tc>
                  <a:txBody>
                    <a:bodyPr/>
                    <a:lstStyle/>
                    <a:p>
                      <a:r>
                        <a:rPr lang="en-US" sz="1000" dirty="0" smtClean="0">
                          <a:solidFill>
                            <a:srgbClr val="C00000"/>
                          </a:solidFill>
                        </a:rPr>
                        <a:t>3</a:t>
                      </a:r>
                      <a:r>
                        <a:rPr lang="ru-RU" sz="1000" dirty="0" smtClean="0">
                          <a:solidFill>
                            <a:srgbClr val="C00000"/>
                          </a:solidFill>
                        </a:rPr>
                        <a:t>1</a:t>
                      </a:r>
                      <a:r>
                        <a:rPr lang="en-US"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43,6</a:t>
                      </a:r>
                      <a:endParaRPr lang="ru-RU" sz="1000" dirty="0">
                        <a:solidFill>
                          <a:srgbClr val="C00000"/>
                        </a:solidFill>
                      </a:endParaRPr>
                    </a:p>
                  </a:txBody>
                  <a:tcPr marL="9525" marR="9525" marT="9525" marB="0" anchor="b"/>
                </a:tc>
                <a:tc>
                  <a:txBody>
                    <a:bodyPr/>
                    <a:lstStyle/>
                    <a:p>
                      <a:r>
                        <a:rPr lang="en-US" sz="1000" dirty="0" smtClean="0">
                          <a:solidFill>
                            <a:srgbClr val="C00000"/>
                          </a:solidFill>
                        </a:rPr>
                        <a:t>7.</a:t>
                      </a:r>
                      <a:r>
                        <a:rPr lang="ru-RU" sz="1000" dirty="0" smtClean="0">
                          <a:solidFill>
                            <a:srgbClr val="C00000"/>
                          </a:solidFill>
                        </a:rPr>
                        <a:t>3</a:t>
                      </a:r>
                      <a:endParaRPr lang="ru-RU" sz="1000" dirty="0">
                        <a:solidFill>
                          <a:srgbClr val="C00000"/>
                        </a:solidFill>
                      </a:endParaRPr>
                    </a:p>
                  </a:txBody>
                  <a:tcPr marL="9525" marR="9525" marT="9525" marB="0" anchor="b"/>
                </a:tc>
                <a:tc>
                  <a:txBody>
                    <a:bodyPr/>
                    <a:lstStyle/>
                    <a:p>
                      <a:r>
                        <a:rPr lang="kk-KZ" sz="1000" dirty="0" smtClean="0">
                          <a:solidFill>
                            <a:srgbClr val="C00000"/>
                          </a:solidFill>
                        </a:rPr>
                        <a:t>6,</a:t>
                      </a:r>
                      <a:r>
                        <a:rPr lang="en-US" sz="1000" dirty="0" smtClean="0">
                          <a:solidFill>
                            <a:srgbClr val="C00000"/>
                          </a:solidFill>
                        </a:rPr>
                        <a:t>8</a:t>
                      </a:r>
                      <a:endParaRPr lang="ru-RU" sz="1000" dirty="0">
                        <a:solidFill>
                          <a:srgbClr val="C00000"/>
                        </a:solidFill>
                      </a:endParaRPr>
                    </a:p>
                  </a:txBody>
                  <a:tcPr marL="9525" marR="9525" marT="9525" marB="0" anchor="b"/>
                </a:tc>
                <a:tc>
                  <a:txBody>
                    <a:bodyPr/>
                    <a:lstStyle/>
                    <a:p>
                      <a:r>
                        <a:rPr lang="kk-KZ" sz="1000" dirty="0" smtClean="0">
                          <a:solidFill>
                            <a:srgbClr val="C00000"/>
                          </a:solidFill>
                        </a:rPr>
                        <a:t>0,14</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1,3</a:t>
                      </a:r>
                      <a:endParaRPr lang="ru-RU" sz="1000" dirty="0">
                        <a:solidFill>
                          <a:srgbClr val="C00000"/>
                        </a:solidFill>
                      </a:endParaRPr>
                    </a:p>
                  </a:txBody>
                  <a:tcPr marL="9525" marR="9525" marT="9525" marB="0" anchor="b"/>
                </a:tc>
                <a:tc>
                  <a:txBody>
                    <a:bodyPr/>
                    <a:lstStyle/>
                    <a:p>
                      <a:r>
                        <a:rPr lang="kk-KZ" sz="1000" dirty="0" smtClean="0">
                          <a:solidFill>
                            <a:srgbClr val="C00000"/>
                          </a:solidFill>
                        </a:rPr>
                        <a:t>0,8</a:t>
                      </a:r>
                      <a:endParaRPr lang="ru-RU" sz="1000" dirty="0">
                        <a:solidFill>
                          <a:srgbClr val="C00000"/>
                        </a:solidFill>
                      </a:endParaRPr>
                    </a:p>
                  </a:txBody>
                  <a:tcPr marL="9525" marR="9525" marT="9525" marB="0" anchor="b"/>
                </a:tc>
                <a:extLst>
                  <a:ext uri="{0D108BD9-81ED-4DB2-BD59-A6C34878D82A}">
                    <a16:rowId xmlns:a16="http://schemas.microsoft.com/office/drawing/2014/main" val="10002"/>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Кардиологиялық</a:t>
                      </a:r>
                      <a:r>
                        <a:rPr lang="ru-RU" sz="1000" b="0" i="0" u="none" strike="noStrike" baseline="0" dirty="0" smtClean="0">
                          <a:solidFill>
                            <a:srgbClr val="FF0000"/>
                          </a:solidFill>
                          <a:latin typeface="Times New Roman"/>
                        </a:rPr>
                        <a:t>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a:t>
                      </a:r>
                      <a:r>
                        <a:rPr lang="ru-RU" sz="1000" dirty="0" smtClean="0">
                          <a:solidFill>
                            <a:srgbClr val="C00000"/>
                          </a:solidFill>
                        </a:rPr>
                        <a:t>92,5</a:t>
                      </a:r>
                      <a:endParaRPr lang="ru-RU" sz="1000" dirty="0">
                        <a:solidFill>
                          <a:srgbClr val="C00000"/>
                        </a:solidFill>
                      </a:endParaRPr>
                    </a:p>
                  </a:txBody>
                  <a:tcPr marL="9525" marR="9525" marT="9525" marB="0" anchor="b"/>
                </a:tc>
                <a:tc>
                  <a:txBody>
                    <a:bodyPr/>
                    <a:lstStyle/>
                    <a:p>
                      <a:r>
                        <a:rPr lang="kk-KZ" sz="1000" dirty="0" smtClean="0">
                          <a:solidFill>
                            <a:srgbClr val="C00000"/>
                          </a:solidFill>
                        </a:rPr>
                        <a:t>335,9</a:t>
                      </a:r>
                      <a:endParaRPr lang="ru-RU" sz="1000" dirty="0">
                        <a:solidFill>
                          <a:srgbClr val="C00000"/>
                        </a:solidFill>
                      </a:endParaRPr>
                    </a:p>
                  </a:txBody>
                  <a:tcPr marL="9525" marR="9525" marT="9525" marB="0" anchor="b"/>
                </a:tc>
                <a:tc>
                  <a:txBody>
                    <a:bodyPr/>
                    <a:lstStyle/>
                    <a:p>
                      <a:r>
                        <a:rPr lang="en-US" sz="1000" dirty="0" smtClean="0">
                          <a:solidFill>
                            <a:srgbClr val="C00000"/>
                          </a:solidFill>
                        </a:rPr>
                        <a:t>3</a:t>
                      </a:r>
                      <a:r>
                        <a:rPr lang="ru-RU" sz="1000" dirty="0" smtClean="0">
                          <a:solidFill>
                            <a:srgbClr val="C00000"/>
                          </a:solidFill>
                        </a:rPr>
                        <a:t>7,5</a:t>
                      </a:r>
                      <a:endParaRPr lang="ru-RU" sz="1000" dirty="0">
                        <a:solidFill>
                          <a:srgbClr val="C00000"/>
                        </a:solidFill>
                      </a:endParaRPr>
                    </a:p>
                  </a:txBody>
                  <a:tcPr marL="9525" marR="9525" marT="9525" marB="0" anchor="b"/>
                </a:tc>
                <a:tc>
                  <a:txBody>
                    <a:bodyPr/>
                    <a:lstStyle/>
                    <a:p>
                      <a:r>
                        <a:rPr lang="kk-KZ" sz="1000" dirty="0" smtClean="0">
                          <a:solidFill>
                            <a:srgbClr val="C00000"/>
                          </a:solidFill>
                        </a:rPr>
                        <a:t>43,5</a:t>
                      </a:r>
                      <a:endParaRPr lang="ru-RU" sz="1000" dirty="0">
                        <a:solidFill>
                          <a:srgbClr val="C00000"/>
                        </a:solidFill>
                      </a:endParaRPr>
                    </a:p>
                  </a:txBody>
                  <a:tcPr marL="9525" marR="9525" marT="9525" marB="0" anchor="b"/>
                </a:tc>
                <a:tc>
                  <a:txBody>
                    <a:bodyPr/>
                    <a:lstStyle/>
                    <a:p>
                      <a:r>
                        <a:rPr lang="en-US" sz="1000" dirty="0" smtClean="0">
                          <a:solidFill>
                            <a:srgbClr val="C00000"/>
                          </a:solidFill>
                        </a:rPr>
                        <a:t>7.</a:t>
                      </a:r>
                      <a:r>
                        <a:rPr lang="ru-RU" sz="1000" dirty="0" smtClean="0">
                          <a:solidFill>
                            <a:srgbClr val="C00000"/>
                          </a:solidFill>
                        </a:rPr>
                        <a:t>4</a:t>
                      </a:r>
                      <a:endParaRPr lang="ru-RU" sz="1000" dirty="0">
                        <a:solidFill>
                          <a:srgbClr val="C00000"/>
                        </a:solidFill>
                      </a:endParaRPr>
                    </a:p>
                  </a:txBody>
                  <a:tcPr marL="9525" marR="9525" marT="9525" marB="0" anchor="b"/>
                </a:tc>
                <a:tc>
                  <a:txBody>
                    <a:bodyPr/>
                    <a:lstStyle/>
                    <a:p>
                      <a:r>
                        <a:rPr lang="kk-KZ" sz="1000" dirty="0" smtClean="0">
                          <a:solidFill>
                            <a:srgbClr val="C00000"/>
                          </a:solidFill>
                        </a:rPr>
                        <a:t>7,7</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1,9</a:t>
                      </a:r>
                      <a:endParaRPr lang="ru-RU" sz="1000" dirty="0">
                        <a:solidFill>
                          <a:srgbClr val="C00000"/>
                        </a:solidFill>
                      </a:endParaRPr>
                    </a:p>
                  </a:txBody>
                  <a:tcPr marL="9525" marR="9525" marT="9525" marB="0" anchor="b"/>
                </a:tc>
                <a:tc>
                  <a:txBody>
                    <a:bodyPr/>
                    <a:lstStyle/>
                    <a:p>
                      <a:r>
                        <a:rPr lang="kk-KZ" sz="1000" dirty="0" smtClean="0">
                          <a:solidFill>
                            <a:srgbClr val="C00000"/>
                          </a:solidFill>
                        </a:rPr>
                        <a:t>0,9</a:t>
                      </a:r>
                      <a:endParaRPr lang="ru-RU" sz="1000" dirty="0">
                        <a:solidFill>
                          <a:srgbClr val="C00000"/>
                        </a:solidFill>
                      </a:endParaRPr>
                    </a:p>
                  </a:txBody>
                  <a:tcPr marL="9525" marR="9525" marT="9525" marB="0" anchor="b"/>
                </a:tc>
                <a:extLst>
                  <a:ext uri="{0D108BD9-81ED-4DB2-BD59-A6C34878D82A}">
                    <a16:rowId xmlns:a16="http://schemas.microsoft.com/office/drawing/2014/main" val="10003"/>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Эндокринологиялық</a:t>
                      </a:r>
                      <a:r>
                        <a:rPr lang="ru-RU" sz="1000" b="0" i="0" u="none" strike="noStrike" baseline="0" dirty="0" smtClean="0">
                          <a:solidFill>
                            <a:srgbClr val="FF0000"/>
                          </a:solidFill>
                          <a:latin typeface="Times New Roman"/>
                        </a:rPr>
                        <a:t>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240,7</a:t>
                      </a:r>
                      <a:endParaRPr lang="ru-RU" sz="1000" dirty="0">
                        <a:solidFill>
                          <a:srgbClr val="C00000"/>
                        </a:solidFill>
                      </a:endParaRPr>
                    </a:p>
                  </a:txBody>
                  <a:tcPr marL="9525" marR="9525" marT="9525" marB="0" anchor="b"/>
                </a:tc>
                <a:tc>
                  <a:txBody>
                    <a:bodyPr/>
                    <a:lstStyle/>
                    <a:p>
                      <a:r>
                        <a:rPr lang="kk-KZ" sz="1000" dirty="0" smtClean="0">
                          <a:solidFill>
                            <a:srgbClr val="C00000"/>
                          </a:solidFill>
                        </a:rPr>
                        <a:t>179,0</a:t>
                      </a:r>
                      <a:endParaRPr lang="ru-RU" sz="1000" dirty="0">
                        <a:solidFill>
                          <a:srgbClr val="C00000"/>
                        </a:solidFill>
                      </a:endParaRPr>
                    </a:p>
                  </a:txBody>
                  <a:tcPr marL="9525" marR="9525" marT="9525" marB="0" anchor="b"/>
                </a:tc>
                <a:tc>
                  <a:txBody>
                    <a:bodyPr/>
                    <a:lstStyle/>
                    <a:p>
                      <a:r>
                        <a:rPr lang="ru-RU" sz="1000" dirty="0" smtClean="0">
                          <a:solidFill>
                            <a:srgbClr val="C00000"/>
                          </a:solidFill>
                        </a:rPr>
                        <a:t>29,3</a:t>
                      </a:r>
                      <a:endParaRPr lang="ru-RU" sz="1000" dirty="0">
                        <a:solidFill>
                          <a:srgbClr val="C00000"/>
                        </a:solidFill>
                      </a:endParaRPr>
                    </a:p>
                  </a:txBody>
                  <a:tcPr marL="9525" marR="9525" marT="9525" marB="0" anchor="b"/>
                </a:tc>
                <a:tc>
                  <a:txBody>
                    <a:bodyPr/>
                    <a:lstStyle/>
                    <a:p>
                      <a:r>
                        <a:rPr lang="kk-KZ" sz="1000" dirty="0" smtClean="0">
                          <a:solidFill>
                            <a:srgbClr val="C00000"/>
                          </a:solidFill>
                        </a:rPr>
                        <a:t>23,7</a:t>
                      </a:r>
                      <a:endParaRPr lang="ru-RU" sz="1000" dirty="0">
                        <a:solidFill>
                          <a:srgbClr val="C00000"/>
                        </a:solidFill>
                      </a:endParaRPr>
                    </a:p>
                  </a:txBody>
                  <a:tcPr marL="9525" marR="9525" marT="9525" marB="0" anchor="b"/>
                </a:tc>
                <a:tc>
                  <a:txBody>
                    <a:bodyPr/>
                    <a:lstStyle/>
                    <a:p>
                      <a:r>
                        <a:rPr lang="kk-KZ" sz="1000" dirty="0" smtClean="0">
                          <a:solidFill>
                            <a:srgbClr val="C00000"/>
                          </a:solidFill>
                        </a:rPr>
                        <a:t>7,</a:t>
                      </a:r>
                      <a:r>
                        <a:rPr lang="ru-RU" sz="1000" dirty="0" smtClean="0">
                          <a:solidFill>
                            <a:srgbClr val="C00000"/>
                          </a:solidFill>
                        </a:rPr>
                        <a:t>4</a:t>
                      </a:r>
                      <a:endParaRPr lang="ru-RU" sz="1000" dirty="0">
                        <a:solidFill>
                          <a:srgbClr val="C00000"/>
                        </a:solidFill>
                      </a:endParaRPr>
                    </a:p>
                  </a:txBody>
                  <a:tcPr marL="9525" marR="9525" marT="9525" marB="0" anchor="b"/>
                </a:tc>
                <a:tc>
                  <a:txBody>
                    <a:bodyPr/>
                    <a:lstStyle/>
                    <a:p>
                      <a:r>
                        <a:rPr lang="kk-KZ" sz="1000" dirty="0" smtClean="0">
                          <a:solidFill>
                            <a:srgbClr val="C00000"/>
                          </a:solidFill>
                        </a:rPr>
                        <a:t>7,7</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1,4</a:t>
                      </a:r>
                      <a:endParaRPr lang="ru-RU" sz="1000" dirty="0">
                        <a:solidFill>
                          <a:srgbClr val="C00000"/>
                        </a:solidFill>
                      </a:endParaRPr>
                    </a:p>
                  </a:txBody>
                  <a:tcPr marL="9525" marR="9525" marT="9525" marB="0" anchor="b"/>
                </a:tc>
                <a:extLst>
                  <a:ext uri="{0D108BD9-81ED-4DB2-BD59-A6C34878D82A}">
                    <a16:rowId xmlns:a16="http://schemas.microsoft.com/office/drawing/2014/main" val="10004"/>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Хирургиялық</a:t>
                      </a:r>
                      <a:r>
                        <a:rPr lang="ru-RU" sz="1000" b="0" i="0" u="none" strike="noStrike" baseline="0" dirty="0" err="1" smtClean="0">
                          <a:solidFill>
                            <a:srgbClr val="FF0000"/>
                          </a:solidFill>
                          <a:latin typeface="Times New Roman"/>
                        </a:rPr>
                        <a:t>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20</a:t>
                      </a:r>
                      <a:r>
                        <a:rPr lang="ru-RU" sz="1000" dirty="0" smtClean="0">
                          <a:solidFill>
                            <a:srgbClr val="C00000"/>
                          </a:solidFill>
                        </a:rPr>
                        <a:t>0,4</a:t>
                      </a:r>
                      <a:endParaRPr lang="ru-RU" sz="1000" dirty="0">
                        <a:solidFill>
                          <a:srgbClr val="C00000"/>
                        </a:solidFill>
                      </a:endParaRPr>
                    </a:p>
                  </a:txBody>
                  <a:tcPr marL="9525" marR="9525" marT="9525" marB="0" anchor="b"/>
                </a:tc>
                <a:tc>
                  <a:txBody>
                    <a:bodyPr/>
                    <a:lstStyle/>
                    <a:p>
                      <a:r>
                        <a:rPr lang="en-US" sz="1000" dirty="0" smtClean="0">
                          <a:solidFill>
                            <a:srgbClr val="C00000"/>
                          </a:solidFill>
                        </a:rPr>
                        <a:t>2</a:t>
                      </a:r>
                      <a:r>
                        <a:rPr lang="kk-KZ" sz="1000" dirty="0" smtClean="0">
                          <a:solidFill>
                            <a:srgbClr val="C00000"/>
                          </a:solidFill>
                        </a:rPr>
                        <a:t>56,7</a:t>
                      </a:r>
                      <a:endParaRPr lang="ru-RU" sz="1000" dirty="0">
                        <a:solidFill>
                          <a:srgbClr val="C00000"/>
                        </a:solidFill>
                      </a:endParaRPr>
                    </a:p>
                  </a:txBody>
                  <a:tcPr marL="9525" marR="9525" marT="9525" marB="0" anchor="b"/>
                </a:tc>
                <a:tc>
                  <a:txBody>
                    <a:bodyPr/>
                    <a:lstStyle/>
                    <a:p>
                      <a:r>
                        <a:rPr lang="en-US" sz="1000" dirty="0" smtClean="0">
                          <a:solidFill>
                            <a:srgbClr val="C00000"/>
                          </a:solidFill>
                        </a:rPr>
                        <a:t>2</a:t>
                      </a:r>
                      <a:r>
                        <a:rPr lang="ru-RU" sz="1000" dirty="0" smtClean="0">
                          <a:solidFill>
                            <a:srgbClr val="C00000"/>
                          </a:solidFill>
                        </a:rPr>
                        <a:t>6,1</a:t>
                      </a:r>
                      <a:endParaRPr lang="ru-RU" sz="1000" dirty="0">
                        <a:solidFill>
                          <a:srgbClr val="C00000"/>
                        </a:solidFill>
                      </a:endParaRPr>
                    </a:p>
                  </a:txBody>
                  <a:tcPr marL="9525" marR="9525" marT="9525" marB="0" anchor="b"/>
                </a:tc>
                <a:tc>
                  <a:txBody>
                    <a:bodyPr/>
                    <a:lstStyle/>
                    <a:p>
                      <a:r>
                        <a:rPr lang="en-US" sz="1000" dirty="0" smtClean="0">
                          <a:solidFill>
                            <a:srgbClr val="C00000"/>
                          </a:solidFill>
                        </a:rPr>
                        <a:t>3</a:t>
                      </a:r>
                      <a:r>
                        <a:rPr lang="kk-KZ" sz="1000" dirty="0" smtClean="0">
                          <a:solidFill>
                            <a:srgbClr val="C00000"/>
                          </a:solidFill>
                        </a:rPr>
                        <a:t>9,1</a:t>
                      </a:r>
                      <a:endParaRPr lang="ru-RU" sz="1000" dirty="0">
                        <a:solidFill>
                          <a:srgbClr val="C00000"/>
                        </a:solidFill>
                      </a:endParaRPr>
                    </a:p>
                  </a:txBody>
                  <a:tcPr marL="9525" marR="9525" marT="9525" marB="0" anchor="b"/>
                </a:tc>
                <a:tc>
                  <a:txBody>
                    <a:bodyPr/>
                    <a:lstStyle/>
                    <a:p>
                      <a:r>
                        <a:rPr lang="kk-KZ" sz="1000" dirty="0" smtClean="0">
                          <a:solidFill>
                            <a:srgbClr val="C00000"/>
                          </a:solidFill>
                        </a:rPr>
                        <a:t>6,</a:t>
                      </a:r>
                      <a:r>
                        <a:rPr lang="ru-RU" sz="1000" dirty="0" smtClean="0">
                          <a:solidFill>
                            <a:srgbClr val="C00000"/>
                          </a:solidFill>
                        </a:rPr>
                        <a:t>9</a:t>
                      </a:r>
                      <a:endParaRPr lang="ru-RU" sz="1000" dirty="0">
                        <a:solidFill>
                          <a:srgbClr val="C00000"/>
                        </a:solidFill>
                      </a:endParaRPr>
                    </a:p>
                  </a:txBody>
                  <a:tcPr marL="9525" marR="9525" marT="9525" marB="0" anchor="b"/>
                </a:tc>
                <a:tc>
                  <a:txBody>
                    <a:bodyPr/>
                    <a:lstStyle/>
                    <a:p>
                      <a:r>
                        <a:rPr lang="kk-KZ" sz="1000" dirty="0" smtClean="0">
                          <a:solidFill>
                            <a:srgbClr val="C00000"/>
                          </a:solidFill>
                        </a:rPr>
                        <a:t>6,9</a:t>
                      </a:r>
                      <a:endParaRPr lang="ru-RU" sz="1000" dirty="0">
                        <a:solidFill>
                          <a:srgbClr val="C00000"/>
                        </a:solidFill>
                      </a:endParaRPr>
                    </a:p>
                  </a:txBody>
                  <a:tcPr marL="9525" marR="9525" marT="9525" marB="0" anchor="b"/>
                </a:tc>
                <a:tc>
                  <a:txBody>
                    <a:bodyPr/>
                    <a:lstStyle/>
                    <a:p>
                      <a:r>
                        <a:rPr lang="ru-RU" sz="1000" dirty="0" smtClean="0">
                          <a:solidFill>
                            <a:srgbClr val="C00000"/>
                          </a:solidFill>
                        </a:rPr>
                        <a:t>77,74</a:t>
                      </a:r>
                      <a:endParaRPr lang="ru-RU" sz="1000" dirty="0">
                        <a:solidFill>
                          <a:srgbClr val="C00000"/>
                        </a:solidFill>
                      </a:endParaRPr>
                    </a:p>
                  </a:txBody>
                  <a:tcPr marL="9525" marR="9525" marT="9525" marB="0" anchor="b"/>
                </a:tc>
                <a:tc>
                  <a:txBody>
                    <a:bodyPr/>
                    <a:lstStyle/>
                    <a:p>
                      <a:r>
                        <a:rPr lang="kk-KZ" sz="1000" dirty="0" smtClean="0">
                          <a:solidFill>
                            <a:srgbClr val="C00000"/>
                          </a:solidFill>
                        </a:rPr>
                        <a:t>76,66</a:t>
                      </a:r>
                      <a:endParaRPr lang="ru-RU" sz="1000" dirty="0">
                        <a:solidFill>
                          <a:srgbClr val="C00000"/>
                        </a:solidFill>
                      </a:endParaRPr>
                    </a:p>
                  </a:txBody>
                  <a:tcPr marL="9525" marR="9525" marT="9525" marB="0" anchor="b"/>
                </a:tc>
                <a:tc>
                  <a:txBody>
                    <a:bodyPr/>
                    <a:lstStyle/>
                    <a:p>
                      <a:r>
                        <a:rPr lang="ru-RU" sz="1000" dirty="0" smtClean="0">
                          <a:solidFill>
                            <a:srgbClr val="C00000"/>
                          </a:solidFill>
                        </a:rPr>
                        <a:t>1,0</a:t>
                      </a:r>
                      <a:endParaRPr lang="ru-RU" sz="1000" dirty="0">
                        <a:solidFill>
                          <a:srgbClr val="C00000"/>
                        </a:solidFill>
                      </a:endParaRPr>
                    </a:p>
                  </a:txBody>
                  <a:tcPr marL="9525" marR="9525" marT="9525" marB="0" anchor="b"/>
                </a:tc>
                <a:tc>
                  <a:txBody>
                    <a:bodyPr/>
                    <a:lstStyle/>
                    <a:p>
                      <a:r>
                        <a:rPr lang="en-US" sz="1000" dirty="0" smtClean="0">
                          <a:solidFill>
                            <a:srgbClr val="C00000"/>
                          </a:solidFill>
                        </a:rPr>
                        <a:t>1.</a:t>
                      </a:r>
                      <a:r>
                        <a:rPr lang="kk-KZ" sz="1000" dirty="0" smtClean="0">
                          <a:solidFill>
                            <a:srgbClr val="C00000"/>
                          </a:solidFill>
                        </a:rPr>
                        <a:t>7</a:t>
                      </a:r>
                      <a:endParaRPr lang="ru-RU" sz="1000" dirty="0">
                        <a:solidFill>
                          <a:srgbClr val="C00000"/>
                        </a:solidFill>
                      </a:endParaRPr>
                    </a:p>
                  </a:txBody>
                  <a:tcPr marL="9525" marR="9525" marT="9525" marB="0" anchor="b"/>
                </a:tc>
                <a:extLst>
                  <a:ext uri="{0D108BD9-81ED-4DB2-BD59-A6C34878D82A}">
                    <a16:rowId xmlns:a16="http://schemas.microsoft.com/office/drawing/2014/main" val="10005"/>
                  </a:ext>
                </a:extLst>
              </a:tr>
              <a:tr h="195376">
                <a:tc>
                  <a:txBody>
                    <a:bodyPr/>
                    <a:lstStyle/>
                    <a:p>
                      <a:pPr algn="l" fontAlgn="t"/>
                      <a:r>
                        <a:rPr lang="ru-RU" sz="1000" b="1" i="0" u="none" strike="noStrike" dirty="0" smtClean="0">
                          <a:solidFill>
                            <a:schemeClr val="tx1"/>
                          </a:solidFill>
                          <a:latin typeface="Times New Roman" pitchFamily="18" charset="0"/>
                          <a:cs typeface="Times New Roman" pitchFamily="18" charset="0"/>
                        </a:rPr>
                        <a:t>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Хирургиялық</a:t>
                      </a:r>
                      <a:r>
                        <a:rPr lang="ru-RU" sz="1000" b="0" i="0" u="none" strike="noStrike" baseline="0" dirty="0" err="1" smtClean="0">
                          <a:solidFill>
                            <a:srgbClr val="FF0000"/>
                          </a:solidFill>
                          <a:latin typeface="Times New Roman"/>
                        </a:rPr>
                        <a:t> балалар</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1</a:t>
                      </a:r>
                      <a:r>
                        <a:rPr lang="ru-RU" sz="1000" dirty="0" smtClean="0">
                          <a:solidFill>
                            <a:srgbClr val="C00000"/>
                          </a:solidFill>
                        </a:rPr>
                        <a:t>73,0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244,3</a:t>
                      </a:r>
                      <a:endParaRPr lang="ru-RU" sz="1000" dirty="0">
                        <a:solidFill>
                          <a:srgbClr val="C00000"/>
                        </a:solidFill>
                      </a:endParaRPr>
                    </a:p>
                  </a:txBody>
                  <a:tcPr marL="9525" marR="9525" marT="9525" marB="0" anchor="b"/>
                </a:tc>
                <a:tc>
                  <a:txBody>
                    <a:bodyPr/>
                    <a:lstStyle/>
                    <a:p>
                      <a:r>
                        <a:rPr lang="en-US" sz="1000" dirty="0" smtClean="0">
                          <a:solidFill>
                            <a:srgbClr val="C00000"/>
                          </a:solidFill>
                        </a:rPr>
                        <a:t>3</a:t>
                      </a:r>
                      <a:r>
                        <a:rPr lang="ru-RU" sz="1000" dirty="0" smtClean="0">
                          <a:solidFill>
                            <a:srgbClr val="C00000"/>
                          </a:solidFill>
                        </a:rPr>
                        <a:t>1,8</a:t>
                      </a:r>
                      <a:endParaRPr lang="ru-RU" sz="1000" dirty="0">
                        <a:solidFill>
                          <a:srgbClr val="C00000"/>
                        </a:solidFill>
                      </a:endParaRPr>
                    </a:p>
                  </a:txBody>
                  <a:tcPr marL="9525" marR="9525" marT="9525" marB="0" anchor="b"/>
                </a:tc>
                <a:tc>
                  <a:txBody>
                    <a:bodyPr/>
                    <a:lstStyle/>
                    <a:p>
                      <a:r>
                        <a:rPr lang="kk-KZ" sz="1000" dirty="0" smtClean="0">
                          <a:solidFill>
                            <a:srgbClr val="C00000"/>
                          </a:solidFill>
                        </a:rPr>
                        <a:t>42,3</a:t>
                      </a:r>
                      <a:endParaRPr lang="ru-RU" sz="1000" dirty="0">
                        <a:solidFill>
                          <a:srgbClr val="C00000"/>
                        </a:solidFill>
                      </a:endParaRPr>
                    </a:p>
                  </a:txBody>
                  <a:tcPr marL="9525" marR="9525" marT="9525" marB="0" anchor="b"/>
                </a:tc>
                <a:tc>
                  <a:txBody>
                    <a:bodyPr/>
                    <a:lstStyle/>
                    <a:p>
                      <a:r>
                        <a:rPr lang="ru-RU" sz="1000" dirty="0" smtClean="0">
                          <a:solidFill>
                            <a:srgbClr val="C00000"/>
                          </a:solidFill>
                        </a:rPr>
                        <a:t>5,4</a:t>
                      </a:r>
                      <a:endParaRPr lang="ru-RU" sz="1000" dirty="0">
                        <a:solidFill>
                          <a:srgbClr val="C00000"/>
                        </a:solidFill>
                      </a:endParaRPr>
                    </a:p>
                  </a:txBody>
                  <a:tcPr marL="9525" marR="9525" marT="9525" marB="0" anchor="b"/>
                </a:tc>
                <a:tc>
                  <a:txBody>
                    <a:bodyPr/>
                    <a:lstStyle/>
                    <a:p>
                      <a:r>
                        <a:rPr lang="kk-KZ" sz="1000" dirty="0" smtClean="0">
                          <a:solidFill>
                            <a:srgbClr val="C00000"/>
                          </a:solidFill>
                        </a:rPr>
                        <a:t>5,8</a:t>
                      </a:r>
                      <a:endParaRPr lang="ru-RU" sz="1000" dirty="0">
                        <a:solidFill>
                          <a:srgbClr val="C00000"/>
                        </a:solidFill>
                      </a:endParaRPr>
                    </a:p>
                  </a:txBody>
                  <a:tcPr marL="9525" marR="9525" marT="9525" marB="0" anchor="b"/>
                </a:tc>
                <a:tc>
                  <a:txBody>
                    <a:bodyPr/>
                    <a:lstStyle/>
                    <a:p>
                      <a:r>
                        <a:rPr lang="ru-RU" sz="1000" dirty="0" smtClean="0">
                          <a:solidFill>
                            <a:srgbClr val="C00000"/>
                          </a:solidFill>
                        </a:rPr>
                        <a:t>88,20</a:t>
                      </a:r>
                      <a:endParaRPr lang="ru-RU" sz="1000" dirty="0">
                        <a:solidFill>
                          <a:srgbClr val="C00000"/>
                        </a:solidFill>
                      </a:endParaRPr>
                    </a:p>
                  </a:txBody>
                  <a:tcPr marL="9525" marR="9525" marT="9525" marB="0" anchor="b"/>
                </a:tc>
                <a:tc>
                  <a:txBody>
                    <a:bodyPr/>
                    <a:lstStyle/>
                    <a:p>
                      <a:r>
                        <a:rPr lang="kk-KZ" sz="1000" dirty="0" smtClean="0">
                          <a:solidFill>
                            <a:srgbClr val="C00000"/>
                          </a:solidFill>
                        </a:rPr>
                        <a:t>90,48</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06"/>
                  </a:ext>
                </a:extLst>
              </a:tr>
              <a:tr h="233252">
                <a:tc>
                  <a:txBody>
                    <a:bodyPr/>
                    <a:lstStyle/>
                    <a:p>
                      <a:pPr algn="l" fontAlgn="t"/>
                      <a:r>
                        <a:rPr lang="ru-RU" sz="1000" b="1" i="0" u="none" strike="noStrike" dirty="0" smtClean="0">
                          <a:solidFill>
                            <a:schemeClr val="tx1"/>
                          </a:solidFill>
                          <a:latin typeface="Times New Roman" pitchFamily="18" charset="0"/>
                          <a:cs typeface="Times New Roman" pitchFamily="18" charset="0"/>
                        </a:rPr>
                        <a:t>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 проктология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48,0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157,5</a:t>
                      </a:r>
                      <a:endParaRPr lang="ru-RU" sz="1000" dirty="0">
                        <a:solidFill>
                          <a:srgbClr val="C00000"/>
                        </a:solidFill>
                      </a:endParaRPr>
                    </a:p>
                  </a:txBody>
                  <a:tcPr marL="9525" marR="9525" marT="9525" marB="0" anchor="b"/>
                </a:tc>
                <a:tc>
                  <a:txBody>
                    <a:bodyPr/>
                    <a:lstStyle/>
                    <a:p>
                      <a:r>
                        <a:rPr lang="kk-KZ" sz="1000" dirty="0" smtClean="0">
                          <a:solidFill>
                            <a:srgbClr val="C00000"/>
                          </a:solidFill>
                        </a:rPr>
                        <a:t>3,3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19,5</a:t>
                      </a:r>
                      <a:endParaRPr lang="ru-RU" sz="1000" dirty="0">
                        <a:solidFill>
                          <a:srgbClr val="C00000"/>
                        </a:solidFill>
                      </a:endParaRPr>
                    </a:p>
                  </a:txBody>
                  <a:tcPr marL="9525" marR="9525" marT="9525" marB="0" anchor="b"/>
                </a:tc>
                <a:tc>
                  <a:txBody>
                    <a:bodyPr/>
                    <a:lstStyle/>
                    <a:p>
                      <a:r>
                        <a:rPr lang="ru-RU" sz="1000" dirty="0" smtClean="0">
                          <a:solidFill>
                            <a:srgbClr val="C00000"/>
                          </a:solidFill>
                        </a:rPr>
                        <a:t>6,4</a:t>
                      </a:r>
                      <a:endParaRPr lang="ru-RU" sz="1000" dirty="0">
                        <a:solidFill>
                          <a:srgbClr val="C00000"/>
                        </a:solidFill>
                      </a:endParaRPr>
                    </a:p>
                  </a:txBody>
                  <a:tcPr marL="9525" marR="9525" marT="9525" marB="0" anchor="b"/>
                </a:tc>
                <a:tc>
                  <a:txBody>
                    <a:bodyPr/>
                    <a:lstStyle/>
                    <a:p>
                      <a:r>
                        <a:rPr lang="kk-KZ" sz="1000" dirty="0" smtClean="0">
                          <a:solidFill>
                            <a:srgbClr val="C00000"/>
                          </a:solidFill>
                        </a:rPr>
                        <a:t>8,1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152,56</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07"/>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7</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 </a:t>
                      </a:r>
                      <a:r>
                        <a:rPr lang="ru-RU" sz="1000" b="0" i="0" u="none" strike="noStrike" dirty="0" err="1" smtClean="0">
                          <a:solidFill>
                            <a:srgbClr val="FF0000"/>
                          </a:solidFill>
                          <a:latin typeface="Times New Roman"/>
                        </a:rPr>
                        <a:t>Іріңді</a:t>
                      </a:r>
                      <a:r>
                        <a:rPr lang="ru-RU" sz="1000" b="0" i="0" u="none" strike="noStrike" baseline="0" dirty="0" err="1" smtClean="0">
                          <a:solidFill>
                            <a:srgbClr val="FF0000"/>
                          </a:solidFill>
                          <a:latin typeface="Times New Roman"/>
                        </a:rPr>
                        <a:t> </a:t>
                      </a:r>
                      <a:r>
                        <a:rPr lang="ru-RU" sz="1000" b="0" i="0" u="none" strike="noStrike" baseline="0" dirty="0" smtClean="0">
                          <a:solidFill>
                            <a:srgbClr val="FF0000"/>
                          </a:solidFill>
                          <a:latin typeface="Times New Roman"/>
                        </a:rPr>
                        <a:t>хирургия </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91,3</a:t>
                      </a:r>
                      <a:endParaRPr lang="ru-RU" sz="1000" dirty="0">
                        <a:solidFill>
                          <a:srgbClr val="C00000"/>
                        </a:solidFill>
                      </a:endParaRPr>
                    </a:p>
                  </a:txBody>
                  <a:tcPr marL="9525" marR="9525" marT="9525" marB="0" anchor="b"/>
                </a:tc>
                <a:tc>
                  <a:txBody>
                    <a:bodyPr/>
                    <a:lstStyle/>
                    <a:p>
                      <a:r>
                        <a:rPr lang="kk-KZ" sz="1000" dirty="0" smtClean="0">
                          <a:solidFill>
                            <a:srgbClr val="C00000"/>
                          </a:solidFill>
                        </a:rPr>
                        <a:t>244,5</a:t>
                      </a:r>
                      <a:endParaRPr lang="ru-RU" sz="1000" dirty="0">
                        <a:solidFill>
                          <a:srgbClr val="C00000"/>
                        </a:solidFill>
                      </a:endParaRPr>
                    </a:p>
                  </a:txBody>
                  <a:tcPr marL="9525" marR="9525" marT="9525" marB="0" anchor="b"/>
                </a:tc>
                <a:tc>
                  <a:txBody>
                    <a:bodyPr/>
                    <a:lstStyle/>
                    <a:p>
                      <a:r>
                        <a:rPr lang="ru-RU" sz="1000" dirty="0" smtClean="0">
                          <a:solidFill>
                            <a:srgbClr val="C00000"/>
                          </a:solidFill>
                        </a:rPr>
                        <a:t>10,0</a:t>
                      </a:r>
                      <a:endParaRPr lang="ru-RU" sz="1000" dirty="0">
                        <a:solidFill>
                          <a:srgbClr val="C00000"/>
                        </a:solidFill>
                      </a:endParaRPr>
                    </a:p>
                  </a:txBody>
                  <a:tcPr marL="9525" marR="9525" marT="9525" marB="0" anchor="b"/>
                </a:tc>
                <a:tc>
                  <a:txBody>
                    <a:bodyPr/>
                    <a:lstStyle/>
                    <a:p>
                      <a:r>
                        <a:rPr lang="kk-KZ" sz="1000" dirty="0" smtClean="0">
                          <a:solidFill>
                            <a:srgbClr val="C00000"/>
                          </a:solidFill>
                        </a:rPr>
                        <a:t>35,5</a:t>
                      </a:r>
                      <a:endParaRPr lang="ru-RU" sz="1000" dirty="0">
                        <a:solidFill>
                          <a:srgbClr val="C00000"/>
                        </a:solidFill>
                      </a:endParaRPr>
                    </a:p>
                  </a:txBody>
                  <a:tcPr marL="9525" marR="9525" marT="9525" marB="0" anchor="b"/>
                </a:tc>
                <a:tc>
                  <a:txBody>
                    <a:bodyPr/>
                    <a:lstStyle/>
                    <a:p>
                      <a:r>
                        <a:rPr lang="ru-RU" sz="1000" dirty="0" smtClean="0">
                          <a:solidFill>
                            <a:srgbClr val="C00000"/>
                          </a:solidFill>
                        </a:rPr>
                        <a:t>6,9</a:t>
                      </a:r>
                      <a:endParaRPr lang="ru-RU" sz="1000" dirty="0">
                        <a:solidFill>
                          <a:srgbClr val="C00000"/>
                        </a:solidFill>
                      </a:endParaRPr>
                    </a:p>
                  </a:txBody>
                  <a:tcPr marL="9525" marR="9525" marT="9525" marB="0" anchor="b"/>
                </a:tc>
                <a:tc>
                  <a:txBody>
                    <a:bodyPr/>
                    <a:lstStyle/>
                    <a:p>
                      <a:r>
                        <a:rPr lang="kk-KZ" sz="1000" dirty="0" smtClean="0">
                          <a:solidFill>
                            <a:srgbClr val="C00000"/>
                          </a:solidFill>
                        </a:rPr>
                        <a:t>6,9</a:t>
                      </a:r>
                      <a:endParaRPr lang="ru-RU" sz="1000" dirty="0">
                        <a:solidFill>
                          <a:srgbClr val="C00000"/>
                        </a:solidFill>
                      </a:endParaRPr>
                    </a:p>
                  </a:txBody>
                  <a:tcPr marL="9525" marR="9525" marT="9525" marB="0" anchor="b"/>
                </a:tc>
                <a:tc>
                  <a:txBody>
                    <a:bodyPr/>
                    <a:lstStyle/>
                    <a:p>
                      <a:r>
                        <a:rPr lang="ru-RU" sz="1000" dirty="0" smtClean="0">
                          <a:solidFill>
                            <a:srgbClr val="C00000"/>
                          </a:solidFill>
                        </a:rPr>
                        <a:t>92,68</a:t>
                      </a:r>
                      <a:endParaRPr lang="ru-RU" sz="1000" dirty="0">
                        <a:solidFill>
                          <a:srgbClr val="C00000"/>
                        </a:solidFill>
                      </a:endParaRPr>
                    </a:p>
                  </a:txBody>
                  <a:tcPr marL="9525" marR="9525" marT="9525" marB="0" anchor="b"/>
                </a:tc>
                <a:tc>
                  <a:txBody>
                    <a:bodyPr/>
                    <a:lstStyle/>
                    <a:p>
                      <a:r>
                        <a:rPr lang="kk-KZ" sz="1000" dirty="0" smtClean="0">
                          <a:solidFill>
                            <a:srgbClr val="C00000"/>
                          </a:solidFill>
                        </a:rPr>
                        <a:t>93,06</a:t>
                      </a:r>
                      <a:endParaRPr lang="ru-RU" sz="1000" dirty="0">
                        <a:solidFill>
                          <a:srgbClr val="C00000"/>
                        </a:solidFill>
                      </a:endParaRPr>
                    </a:p>
                  </a:txBody>
                  <a:tcPr marL="9525" marR="9525" marT="9525" marB="0" anchor="b"/>
                </a:tc>
                <a:tc>
                  <a:txBody>
                    <a:bodyPr/>
                    <a:lstStyle/>
                    <a:p>
                      <a:r>
                        <a:rPr lang="ru-RU" sz="1000" dirty="0" smtClean="0">
                          <a:solidFill>
                            <a:srgbClr val="C00000"/>
                          </a:solidFill>
                        </a:rPr>
                        <a:t>2,4</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08"/>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8</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Сынық</a:t>
                      </a:r>
                      <a:r>
                        <a:rPr lang="kk-KZ" sz="1000" b="0" i="0" u="none" strike="noStrike" baseline="0" dirty="0" smtClean="0">
                          <a:solidFill>
                            <a:srgbClr val="FF0000"/>
                          </a:solidFill>
                          <a:latin typeface="Times New Roman"/>
                        </a:rPr>
                        <a:t>-сырқат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268,1</a:t>
                      </a:r>
                      <a:endParaRPr lang="ru-RU" sz="1000" dirty="0">
                        <a:solidFill>
                          <a:srgbClr val="C00000"/>
                        </a:solidFill>
                      </a:endParaRPr>
                    </a:p>
                  </a:txBody>
                  <a:tcPr marL="9525" marR="9525" marT="9525" marB="0" anchor="b"/>
                </a:tc>
                <a:tc>
                  <a:txBody>
                    <a:bodyPr/>
                    <a:lstStyle/>
                    <a:p>
                      <a:r>
                        <a:rPr lang="kk-KZ" sz="1000" dirty="0" smtClean="0">
                          <a:solidFill>
                            <a:srgbClr val="C00000"/>
                          </a:solidFill>
                        </a:rPr>
                        <a:t>370,4</a:t>
                      </a:r>
                      <a:endParaRPr lang="ru-RU" sz="1000" dirty="0">
                        <a:solidFill>
                          <a:srgbClr val="C00000"/>
                        </a:solidFill>
                      </a:endParaRPr>
                    </a:p>
                  </a:txBody>
                  <a:tcPr marL="9525" marR="9525" marT="9525" marB="0" anchor="b"/>
                </a:tc>
                <a:tc>
                  <a:txBody>
                    <a:bodyPr/>
                    <a:lstStyle/>
                    <a:p>
                      <a:r>
                        <a:rPr lang="ru-RU" sz="1000" dirty="0" smtClean="0">
                          <a:solidFill>
                            <a:srgbClr val="C00000"/>
                          </a:solidFill>
                        </a:rPr>
                        <a:t>32,8</a:t>
                      </a:r>
                      <a:endParaRPr lang="ru-RU" sz="1000" dirty="0">
                        <a:solidFill>
                          <a:srgbClr val="C00000"/>
                        </a:solidFill>
                      </a:endParaRPr>
                    </a:p>
                  </a:txBody>
                  <a:tcPr marL="9525" marR="9525" marT="9525" marB="0" anchor="b"/>
                </a:tc>
                <a:tc>
                  <a:txBody>
                    <a:bodyPr/>
                    <a:lstStyle/>
                    <a:p>
                      <a:r>
                        <a:rPr lang="kk-KZ" sz="1000" dirty="0" smtClean="0">
                          <a:solidFill>
                            <a:srgbClr val="C00000"/>
                          </a:solidFill>
                        </a:rPr>
                        <a:t>48,1</a:t>
                      </a:r>
                      <a:endParaRPr lang="ru-RU" sz="1000" dirty="0">
                        <a:solidFill>
                          <a:srgbClr val="C00000"/>
                        </a:solidFill>
                      </a:endParaRPr>
                    </a:p>
                  </a:txBody>
                  <a:tcPr marL="9525" marR="9525" marT="9525" marB="0" anchor="b"/>
                </a:tc>
                <a:tc>
                  <a:txBody>
                    <a:bodyPr/>
                    <a:lstStyle/>
                    <a:p>
                      <a:r>
                        <a:rPr lang="kk-KZ" sz="1000" dirty="0" smtClean="0">
                          <a:solidFill>
                            <a:srgbClr val="C00000"/>
                          </a:solidFill>
                        </a:rPr>
                        <a:t>7,9</a:t>
                      </a:r>
                      <a:endParaRPr lang="ru-RU" sz="1000" dirty="0">
                        <a:solidFill>
                          <a:srgbClr val="C00000"/>
                        </a:solidFill>
                      </a:endParaRPr>
                    </a:p>
                  </a:txBody>
                  <a:tcPr marL="9525" marR="9525" marT="9525" marB="0" anchor="b"/>
                </a:tc>
                <a:tc>
                  <a:txBody>
                    <a:bodyPr/>
                    <a:lstStyle/>
                    <a:p>
                      <a:r>
                        <a:rPr lang="en-US" sz="1000" dirty="0" smtClean="0">
                          <a:solidFill>
                            <a:srgbClr val="C00000"/>
                          </a:solidFill>
                        </a:rPr>
                        <a:t>7.</a:t>
                      </a:r>
                      <a:r>
                        <a:rPr lang="ru-RU" sz="1000" dirty="0" smtClean="0">
                          <a:solidFill>
                            <a:srgbClr val="C00000"/>
                          </a:solidFill>
                        </a:rPr>
                        <a:t>8</a:t>
                      </a:r>
                      <a:endParaRPr lang="ru-RU" sz="1000" dirty="0">
                        <a:solidFill>
                          <a:srgbClr val="C00000"/>
                        </a:solidFill>
                      </a:endParaRPr>
                    </a:p>
                  </a:txBody>
                  <a:tcPr marL="9525" marR="9525" marT="9525" marB="0" anchor="b"/>
                </a:tc>
                <a:tc>
                  <a:txBody>
                    <a:bodyPr/>
                    <a:lstStyle/>
                    <a:p>
                      <a:r>
                        <a:rPr lang="ru-RU" sz="1000" dirty="0" smtClean="0">
                          <a:solidFill>
                            <a:srgbClr val="C00000"/>
                          </a:solidFill>
                        </a:rPr>
                        <a:t>14,16</a:t>
                      </a:r>
                      <a:endParaRPr lang="ru-RU" sz="1000" dirty="0">
                        <a:solidFill>
                          <a:srgbClr val="C00000"/>
                        </a:solidFill>
                      </a:endParaRPr>
                    </a:p>
                  </a:txBody>
                  <a:tcPr marL="9525" marR="9525" marT="9525" marB="0" anchor="b"/>
                </a:tc>
                <a:tc>
                  <a:txBody>
                    <a:bodyPr/>
                    <a:lstStyle/>
                    <a:p>
                      <a:r>
                        <a:rPr lang="ru-RU" sz="1000" dirty="0" smtClean="0">
                          <a:solidFill>
                            <a:srgbClr val="C00000"/>
                          </a:solidFill>
                        </a:rPr>
                        <a:t>10,25</a:t>
                      </a:r>
                      <a:endParaRPr lang="ru-RU" sz="1000" dirty="0">
                        <a:solidFill>
                          <a:srgbClr val="C00000"/>
                        </a:solidFill>
                      </a:endParaRPr>
                    </a:p>
                  </a:txBody>
                  <a:tcPr marL="9525" marR="9525" marT="9525" marB="0" anchor="b"/>
                </a:tc>
                <a:tc>
                  <a:txBody>
                    <a:bodyPr/>
                    <a:lstStyle/>
                    <a:p>
                      <a:r>
                        <a:rPr lang="kk-KZ" sz="1000" dirty="0" smtClean="0">
                          <a:solidFill>
                            <a:srgbClr val="C00000"/>
                          </a:solidFill>
                        </a:rPr>
                        <a:t>1,53</a:t>
                      </a:r>
                      <a:endParaRPr lang="ru-RU" sz="1000" dirty="0">
                        <a:solidFill>
                          <a:srgbClr val="C00000"/>
                        </a:solidFill>
                      </a:endParaRPr>
                    </a:p>
                  </a:txBody>
                  <a:tcPr marL="9525" marR="9525" marT="9525" marB="0" anchor="b"/>
                </a:tc>
                <a:tc>
                  <a:txBody>
                    <a:bodyPr/>
                    <a:lstStyle/>
                    <a:p>
                      <a:r>
                        <a:rPr lang="kk-KZ" sz="1000" dirty="0" smtClean="0">
                          <a:solidFill>
                            <a:srgbClr val="C00000"/>
                          </a:solidFill>
                        </a:rPr>
                        <a:t>0,6</a:t>
                      </a:r>
                      <a:endParaRPr lang="ru-RU" sz="1000" dirty="0">
                        <a:solidFill>
                          <a:srgbClr val="C00000"/>
                        </a:solidFill>
                      </a:endParaRPr>
                    </a:p>
                  </a:txBody>
                  <a:tcPr marL="9525" marR="9525" marT="9525" marB="0" anchor="b"/>
                </a:tc>
                <a:extLst>
                  <a:ext uri="{0D108BD9-81ED-4DB2-BD59-A6C34878D82A}">
                    <a16:rowId xmlns:a16="http://schemas.microsoft.com/office/drawing/2014/main" val="10009"/>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9</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Сынық-сырқат балалар</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508,0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234,6</a:t>
                      </a:r>
                      <a:endParaRPr lang="ru-RU" sz="1000" dirty="0">
                        <a:solidFill>
                          <a:srgbClr val="C00000"/>
                        </a:solidFill>
                      </a:endParaRPr>
                    </a:p>
                  </a:txBody>
                  <a:tcPr marL="9525" marR="9525" marT="9525" marB="0" anchor="b"/>
                </a:tc>
                <a:tc>
                  <a:txBody>
                    <a:bodyPr/>
                    <a:lstStyle/>
                    <a:p>
                      <a:r>
                        <a:rPr lang="ru-RU" sz="1000" dirty="0" smtClean="0">
                          <a:solidFill>
                            <a:srgbClr val="C00000"/>
                          </a:solidFill>
                        </a:rPr>
                        <a:t>6</a:t>
                      </a:r>
                      <a:r>
                        <a:rPr lang="en-US" sz="1000" dirty="0" smtClean="0">
                          <a:solidFill>
                            <a:srgbClr val="C00000"/>
                          </a:solidFill>
                        </a:rPr>
                        <a:t>6.8</a:t>
                      </a:r>
                      <a:endParaRPr lang="ru-RU" sz="1000" dirty="0">
                        <a:solidFill>
                          <a:srgbClr val="C00000"/>
                        </a:solidFill>
                      </a:endParaRPr>
                    </a:p>
                  </a:txBody>
                  <a:tcPr marL="9525" marR="9525" marT="9525" marB="0" anchor="b"/>
                </a:tc>
                <a:tc>
                  <a:txBody>
                    <a:bodyPr/>
                    <a:lstStyle/>
                    <a:p>
                      <a:r>
                        <a:rPr lang="kk-KZ" sz="1000" dirty="0" smtClean="0">
                          <a:solidFill>
                            <a:srgbClr val="C00000"/>
                          </a:solidFill>
                        </a:rPr>
                        <a:t>37,5</a:t>
                      </a:r>
                      <a:endParaRPr lang="ru-RU" sz="1000" dirty="0">
                        <a:solidFill>
                          <a:srgbClr val="C00000"/>
                        </a:solidFill>
                      </a:endParaRPr>
                    </a:p>
                  </a:txBody>
                  <a:tcPr marL="9525" marR="9525" marT="9525" marB="0" anchor="b"/>
                </a:tc>
                <a:tc>
                  <a:txBody>
                    <a:bodyPr/>
                    <a:lstStyle/>
                    <a:p>
                      <a:r>
                        <a:rPr lang="kk-KZ" sz="1000" dirty="0" smtClean="0">
                          <a:solidFill>
                            <a:srgbClr val="C00000"/>
                          </a:solidFill>
                        </a:rPr>
                        <a:t>7,4</a:t>
                      </a:r>
                      <a:endParaRPr lang="ru-RU" sz="1000" dirty="0">
                        <a:solidFill>
                          <a:srgbClr val="C00000"/>
                        </a:solidFill>
                      </a:endParaRPr>
                    </a:p>
                  </a:txBody>
                  <a:tcPr marL="9525" marR="9525" marT="9525" marB="0" anchor="b"/>
                </a:tc>
                <a:tc>
                  <a:txBody>
                    <a:bodyPr/>
                    <a:lstStyle/>
                    <a:p>
                      <a:r>
                        <a:rPr lang="kk-KZ" sz="1000" dirty="0" smtClean="0">
                          <a:solidFill>
                            <a:srgbClr val="C00000"/>
                          </a:solidFill>
                        </a:rPr>
                        <a:t>6,1</a:t>
                      </a:r>
                      <a:endParaRPr lang="ru-RU" sz="1000" dirty="0">
                        <a:solidFill>
                          <a:srgbClr val="C00000"/>
                        </a:solidFill>
                      </a:endParaRPr>
                    </a:p>
                  </a:txBody>
                  <a:tcPr marL="9525" marR="9525" marT="9525" marB="0" anchor="b"/>
                </a:tc>
                <a:tc>
                  <a:txBody>
                    <a:bodyPr/>
                    <a:lstStyle/>
                    <a:p>
                      <a:r>
                        <a:rPr lang="en-US" sz="1000" dirty="0" smtClean="0">
                          <a:solidFill>
                            <a:srgbClr val="C00000"/>
                          </a:solidFill>
                        </a:rPr>
                        <a:t>2</a:t>
                      </a:r>
                      <a:r>
                        <a:rPr lang="ru-RU" sz="1000" dirty="0" smtClean="0">
                          <a:solidFill>
                            <a:srgbClr val="C00000"/>
                          </a:solidFill>
                        </a:rPr>
                        <a:t>1,3</a:t>
                      </a:r>
                      <a:endParaRPr lang="ru-RU" sz="1000" dirty="0">
                        <a:solidFill>
                          <a:srgbClr val="C00000"/>
                        </a:solidFill>
                      </a:endParaRPr>
                    </a:p>
                  </a:txBody>
                  <a:tcPr marL="9525" marR="9525" marT="9525" marB="0" anchor="b"/>
                </a:tc>
                <a:tc>
                  <a:txBody>
                    <a:bodyPr/>
                    <a:lstStyle/>
                    <a:p>
                      <a:r>
                        <a:rPr lang="kk-KZ" sz="1000" dirty="0" smtClean="0">
                          <a:solidFill>
                            <a:srgbClr val="C00000"/>
                          </a:solidFill>
                        </a:rPr>
                        <a:t>20,10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0,96</a:t>
                      </a:r>
                      <a:endParaRPr lang="ru-RU" sz="1000" dirty="0">
                        <a:solidFill>
                          <a:srgbClr val="C00000"/>
                        </a:solidFill>
                      </a:endParaRPr>
                    </a:p>
                  </a:txBody>
                  <a:tcPr marL="9525" marR="9525" marT="9525" marB="0" anchor="b"/>
                </a:tc>
                <a:tc>
                  <a:txBody>
                    <a:bodyPr/>
                    <a:lstStyle/>
                    <a:p>
                      <a:r>
                        <a:rPr lang="en-US"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0"/>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10</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Урологиялық</a:t>
                      </a:r>
                      <a:r>
                        <a:rPr lang="ru-RU" sz="1000" b="0" i="0" u="none" strike="noStrike" baseline="0" dirty="0" err="1" smtClean="0">
                          <a:solidFill>
                            <a:srgbClr val="FF0000"/>
                          </a:solidFill>
                          <a:latin typeface="Times New Roman"/>
                        </a:rPr>
                        <a:t> ересектер</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280,0</a:t>
                      </a:r>
                      <a:endParaRPr lang="ru-RU" sz="1000" dirty="0">
                        <a:solidFill>
                          <a:srgbClr val="C00000"/>
                        </a:solidFill>
                      </a:endParaRPr>
                    </a:p>
                  </a:txBody>
                  <a:tcPr marL="9525" marR="9525" marT="9525" marB="0" anchor="b"/>
                </a:tc>
                <a:tc>
                  <a:txBody>
                    <a:bodyPr/>
                    <a:lstStyle/>
                    <a:p>
                      <a:r>
                        <a:rPr lang="en-US" sz="1000" dirty="0" smtClean="0">
                          <a:solidFill>
                            <a:srgbClr val="C00000"/>
                          </a:solidFill>
                        </a:rPr>
                        <a:t>2</a:t>
                      </a:r>
                      <a:r>
                        <a:rPr lang="kk-KZ" sz="1000" dirty="0" smtClean="0">
                          <a:solidFill>
                            <a:srgbClr val="C00000"/>
                          </a:solidFill>
                        </a:rPr>
                        <a:t>91,0</a:t>
                      </a:r>
                      <a:endParaRPr lang="ru-RU" sz="1000" dirty="0">
                        <a:solidFill>
                          <a:srgbClr val="C00000"/>
                        </a:solidFill>
                      </a:endParaRPr>
                    </a:p>
                  </a:txBody>
                  <a:tcPr marL="9525" marR="9525" marT="9525" marB="0" anchor="b"/>
                </a:tc>
                <a:tc>
                  <a:txBody>
                    <a:bodyPr/>
                    <a:lstStyle/>
                    <a:p>
                      <a:r>
                        <a:rPr lang="ru-RU" sz="1000" dirty="0" smtClean="0">
                          <a:solidFill>
                            <a:srgbClr val="C00000"/>
                          </a:solidFill>
                        </a:rPr>
                        <a:t>38,6</a:t>
                      </a:r>
                      <a:endParaRPr lang="ru-RU" sz="1000" dirty="0">
                        <a:solidFill>
                          <a:srgbClr val="C00000"/>
                        </a:solidFill>
                      </a:endParaRPr>
                    </a:p>
                  </a:txBody>
                  <a:tcPr marL="9525" marR="9525" marT="9525" marB="0" anchor="b"/>
                </a:tc>
                <a:tc>
                  <a:txBody>
                    <a:bodyPr/>
                    <a:lstStyle/>
                    <a:p>
                      <a:r>
                        <a:rPr lang="en-US" sz="1000" dirty="0" smtClean="0">
                          <a:solidFill>
                            <a:srgbClr val="C00000"/>
                          </a:solidFill>
                        </a:rPr>
                        <a:t>4</a:t>
                      </a:r>
                      <a:r>
                        <a:rPr lang="kk-KZ" sz="1000" dirty="0" smtClean="0">
                          <a:solidFill>
                            <a:srgbClr val="C00000"/>
                          </a:solidFill>
                        </a:rPr>
                        <a:t>7,4</a:t>
                      </a:r>
                      <a:endParaRPr lang="ru-RU" sz="1000" dirty="0">
                        <a:solidFill>
                          <a:srgbClr val="C00000"/>
                        </a:solidFill>
                      </a:endParaRPr>
                    </a:p>
                  </a:txBody>
                  <a:tcPr marL="9525" marR="9525" marT="9525" marB="0" anchor="b"/>
                </a:tc>
                <a:tc>
                  <a:txBody>
                    <a:bodyPr/>
                    <a:lstStyle/>
                    <a:p>
                      <a:r>
                        <a:rPr lang="ru-RU" sz="1000" dirty="0" smtClean="0">
                          <a:solidFill>
                            <a:srgbClr val="C00000"/>
                          </a:solidFill>
                        </a:rPr>
                        <a:t>6,9</a:t>
                      </a:r>
                      <a:endParaRPr lang="ru-RU" sz="1000" dirty="0">
                        <a:solidFill>
                          <a:srgbClr val="C00000"/>
                        </a:solidFill>
                      </a:endParaRPr>
                    </a:p>
                  </a:txBody>
                  <a:tcPr marL="9525" marR="9525" marT="9525" marB="0" anchor="b"/>
                </a:tc>
                <a:tc>
                  <a:txBody>
                    <a:bodyPr/>
                    <a:lstStyle/>
                    <a:p>
                      <a:r>
                        <a:rPr lang="en-US" sz="1000" dirty="0" smtClean="0">
                          <a:solidFill>
                            <a:srgbClr val="C00000"/>
                          </a:solidFill>
                        </a:rPr>
                        <a:t>6.</a:t>
                      </a:r>
                      <a:r>
                        <a:rPr lang="kk-KZ" sz="1000" dirty="0" smtClean="0">
                          <a:solidFill>
                            <a:srgbClr val="C00000"/>
                          </a:solidFill>
                        </a:rPr>
                        <a:t>3</a:t>
                      </a:r>
                      <a:endParaRPr lang="ru-RU" sz="1000" dirty="0">
                        <a:solidFill>
                          <a:srgbClr val="C00000"/>
                        </a:solidFill>
                      </a:endParaRPr>
                    </a:p>
                  </a:txBody>
                  <a:tcPr marL="9525" marR="9525" marT="9525" marB="0" anchor="b"/>
                </a:tc>
                <a:tc>
                  <a:txBody>
                    <a:bodyPr/>
                    <a:lstStyle/>
                    <a:p>
                      <a:r>
                        <a:rPr lang="ru-RU" sz="1000" dirty="0" smtClean="0">
                          <a:solidFill>
                            <a:srgbClr val="C00000"/>
                          </a:solidFill>
                        </a:rPr>
                        <a:t>11,16</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10,15</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1"/>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Урологиялық</a:t>
                      </a:r>
                      <a:r>
                        <a:rPr lang="ru-RU" sz="1000" b="0" i="0" u="none" strike="noStrike" baseline="0" dirty="0" err="1" smtClean="0">
                          <a:solidFill>
                            <a:srgbClr val="FF0000"/>
                          </a:solidFill>
                          <a:latin typeface="Times New Roman"/>
                        </a:rPr>
                        <a:t> балалар</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233</a:t>
                      </a:r>
                      <a:r>
                        <a:rPr lang="en-US" sz="1000" dirty="0" smtClean="0">
                          <a:solidFill>
                            <a:srgbClr val="C00000"/>
                          </a:solidFill>
                        </a:rPr>
                        <a:t>.0</a:t>
                      </a:r>
                      <a:endParaRPr lang="ru-RU" sz="1000" dirty="0">
                        <a:solidFill>
                          <a:srgbClr val="C00000"/>
                        </a:solidFill>
                      </a:endParaRPr>
                    </a:p>
                  </a:txBody>
                  <a:tcPr marL="9525" marR="9525" marT="9525" marB="0" anchor="b"/>
                </a:tc>
                <a:tc>
                  <a:txBody>
                    <a:bodyPr/>
                    <a:lstStyle/>
                    <a:p>
                      <a:r>
                        <a:rPr lang="en-US" sz="1000" dirty="0" smtClean="0">
                          <a:solidFill>
                            <a:srgbClr val="C00000"/>
                          </a:solidFill>
                        </a:rPr>
                        <a:t>2</a:t>
                      </a:r>
                      <a:r>
                        <a:rPr lang="kk-KZ" sz="1000" dirty="0" smtClean="0">
                          <a:solidFill>
                            <a:srgbClr val="C00000"/>
                          </a:solidFill>
                        </a:rPr>
                        <a:t>60,0</a:t>
                      </a:r>
                      <a:endParaRPr lang="ru-RU" sz="1000" dirty="0">
                        <a:solidFill>
                          <a:srgbClr val="C00000"/>
                        </a:solidFill>
                      </a:endParaRPr>
                    </a:p>
                  </a:txBody>
                  <a:tcPr marL="9525" marR="9525" marT="9525" marB="0" anchor="b"/>
                </a:tc>
                <a:tc>
                  <a:txBody>
                    <a:bodyPr/>
                    <a:lstStyle/>
                    <a:p>
                      <a:r>
                        <a:rPr lang="ru-RU" sz="1000" dirty="0" smtClean="0">
                          <a:solidFill>
                            <a:srgbClr val="C00000"/>
                          </a:solidFill>
                        </a:rPr>
                        <a:t>37</a:t>
                      </a:r>
                      <a:r>
                        <a:rPr lang="en-US"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44,5</a:t>
                      </a:r>
                      <a:endParaRPr lang="ru-RU" sz="1000" dirty="0">
                        <a:solidFill>
                          <a:srgbClr val="C00000"/>
                        </a:solidFill>
                      </a:endParaRPr>
                    </a:p>
                  </a:txBody>
                  <a:tcPr marL="9525" marR="9525" marT="9525" marB="0" anchor="b"/>
                </a:tc>
                <a:tc>
                  <a:txBody>
                    <a:bodyPr/>
                    <a:lstStyle/>
                    <a:p>
                      <a:r>
                        <a:rPr lang="kk-KZ" sz="1000" dirty="0" smtClean="0">
                          <a:solidFill>
                            <a:srgbClr val="C00000"/>
                          </a:solidFill>
                        </a:rPr>
                        <a:t>6,</a:t>
                      </a:r>
                      <a:r>
                        <a:rPr lang="en-US" sz="1000" dirty="0" smtClean="0">
                          <a:solidFill>
                            <a:srgbClr val="C00000"/>
                          </a:solidFill>
                        </a:rPr>
                        <a:t>3</a:t>
                      </a:r>
                      <a:endParaRPr lang="ru-RU" sz="1000" dirty="0">
                        <a:solidFill>
                          <a:srgbClr val="C00000"/>
                        </a:solidFill>
                      </a:endParaRPr>
                    </a:p>
                  </a:txBody>
                  <a:tcPr marL="9525" marR="9525" marT="9525" marB="0" anchor="b"/>
                </a:tc>
                <a:tc>
                  <a:txBody>
                    <a:bodyPr/>
                    <a:lstStyle/>
                    <a:p>
                      <a:r>
                        <a:rPr lang="kk-KZ" sz="1000" dirty="0" smtClean="0">
                          <a:solidFill>
                            <a:srgbClr val="C00000"/>
                          </a:solidFill>
                        </a:rPr>
                        <a:t>5,8</a:t>
                      </a:r>
                      <a:endParaRPr lang="ru-RU" sz="1000" dirty="0">
                        <a:solidFill>
                          <a:srgbClr val="C00000"/>
                        </a:solidFill>
                      </a:endParaRPr>
                    </a:p>
                  </a:txBody>
                  <a:tcPr marL="9525" marR="9525" marT="9525" marB="0" anchor="b"/>
                </a:tc>
                <a:tc>
                  <a:txBody>
                    <a:bodyPr/>
                    <a:lstStyle/>
                    <a:p>
                      <a:r>
                        <a:rPr lang="ru-RU" sz="1000" dirty="0" smtClean="0">
                          <a:solidFill>
                            <a:srgbClr val="C00000"/>
                          </a:solidFill>
                        </a:rPr>
                        <a:t>83,78</a:t>
                      </a:r>
                      <a:endParaRPr lang="ru-RU" sz="1000" dirty="0">
                        <a:solidFill>
                          <a:srgbClr val="C00000"/>
                        </a:solidFill>
                      </a:endParaRPr>
                    </a:p>
                  </a:txBody>
                  <a:tcPr marL="9525" marR="9525" marT="9525" marB="0" anchor="b"/>
                </a:tc>
                <a:tc>
                  <a:txBody>
                    <a:bodyPr/>
                    <a:lstStyle/>
                    <a:p>
                      <a:r>
                        <a:rPr lang="kk-KZ" sz="1000" dirty="0" smtClean="0">
                          <a:solidFill>
                            <a:srgbClr val="C00000"/>
                          </a:solidFill>
                        </a:rPr>
                        <a:t>63,04</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2"/>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kk-KZ" sz="1000" b="0" i="0" u="none" strike="noStrike" dirty="0" smtClean="0">
                          <a:solidFill>
                            <a:srgbClr val="FF0000"/>
                          </a:solidFill>
                          <a:latin typeface="Times New Roman"/>
                        </a:rPr>
                        <a:t>Босану</a:t>
                      </a:r>
                      <a:r>
                        <a:rPr lang="kk-KZ" sz="1000" b="0" i="0" u="none" strike="noStrike" baseline="0" dirty="0" smtClean="0">
                          <a:solidFill>
                            <a:srgbClr val="FF0000"/>
                          </a:solidFill>
                          <a:latin typeface="Times New Roman"/>
                        </a:rPr>
                        <a:t> бөлімі</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201,4</a:t>
                      </a:r>
                      <a:endParaRPr lang="ru-RU" sz="1000" dirty="0">
                        <a:solidFill>
                          <a:srgbClr val="C00000"/>
                        </a:solidFill>
                      </a:endParaRPr>
                    </a:p>
                  </a:txBody>
                  <a:tcPr marL="9525" marR="9525" marT="9525" marB="0" anchor="b"/>
                </a:tc>
                <a:tc>
                  <a:txBody>
                    <a:bodyPr/>
                    <a:lstStyle/>
                    <a:p>
                      <a:r>
                        <a:rPr lang="kk-KZ" sz="1000" dirty="0" smtClean="0">
                          <a:solidFill>
                            <a:srgbClr val="C00000"/>
                          </a:solidFill>
                        </a:rPr>
                        <a:t>250,7</a:t>
                      </a:r>
                      <a:endParaRPr lang="ru-RU" sz="1000" dirty="0">
                        <a:solidFill>
                          <a:srgbClr val="C00000"/>
                        </a:solidFill>
                      </a:endParaRPr>
                    </a:p>
                  </a:txBody>
                  <a:tcPr marL="9525" marR="9525" marT="9525" marB="0" anchor="b"/>
                </a:tc>
                <a:tc>
                  <a:txBody>
                    <a:bodyPr/>
                    <a:lstStyle/>
                    <a:p>
                      <a:r>
                        <a:rPr lang="ru-RU" sz="1000" dirty="0" smtClean="0">
                          <a:solidFill>
                            <a:srgbClr val="C00000"/>
                          </a:solidFill>
                        </a:rPr>
                        <a:t>36,8</a:t>
                      </a:r>
                      <a:endParaRPr lang="ru-RU" sz="1000" dirty="0">
                        <a:solidFill>
                          <a:srgbClr val="C00000"/>
                        </a:solidFill>
                      </a:endParaRPr>
                    </a:p>
                  </a:txBody>
                  <a:tcPr marL="9525" marR="9525" marT="9525" marB="0" anchor="b"/>
                </a:tc>
                <a:tc>
                  <a:txBody>
                    <a:bodyPr/>
                    <a:lstStyle/>
                    <a:p>
                      <a:r>
                        <a:rPr lang="kk-KZ" sz="1000" dirty="0" smtClean="0">
                          <a:solidFill>
                            <a:srgbClr val="C00000"/>
                          </a:solidFill>
                        </a:rPr>
                        <a:t>55,3</a:t>
                      </a:r>
                      <a:endParaRPr lang="ru-RU" sz="1000" dirty="0">
                        <a:solidFill>
                          <a:srgbClr val="C00000"/>
                        </a:solidFill>
                      </a:endParaRPr>
                    </a:p>
                  </a:txBody>
                  <a:tcPr marL="9525" marR="9525" marT="9525" marB="0" anchor="b"/>
                </a:tc>
                <a:tc>
                  <a:txBody>
                    <a:bodyPr/>
                    <a:lstStyle/>
                    <a:p>
                      <a:r>
                        <a:rPr lang="ru-RU" sz="1000" dirty="0" smtClean="0">
                          <a:solidFill>
                            <a:srgbClr val="C00000"/>
                          </a:solidFill>
                        </a:rPr>
                        <a:t>4,5</a:t>
                      </a:r>
                      <a:endParaRPr lang="ru-RU" sz="1000" dirty="0">
                        <a:solidFill>
                          <a:srgbClr val="C00000"/>
                        </a:solidFill>
                      </a:endParaRPr>
                    </a:p>
                  </a:txBody>
                  <a:tcPr marL="9525" marR="9525" marT="9525" marB="0" anchor="b"/>
                </a:tc>
                <a:tc>
                  <a:txBody>
                    <a:bodyPr/>
                    <a:lstStyle/>
                    <a:p>
                      <a:r>
                        <a:rPr lang="kk-KZ" sz="1000" dirty="0" smtClean="0">
                          <a:solidFill>
                            <a:srgbClr val="C00000"/>
                          </a:solidFill>
                        </a:rPr>
                        <a:t>4,3</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19,2</a:t>
                      </a:r>
                      <a:endParaRPr lang="ru-RU" sz="1000" dirty="0">
                        <a:solidFill>
                          <a:srgbClr val="C00000"/>
                        </a:solidFill>
                      </a:endParaRPr>
                    </a:p>
                  </a:txBody>
                  <a:tcPr marL="9525" marR="9525" marT="9525" marB="0" anchor="b"/>
                </a:tc>
                <a:tc>
                  <a:txBody>
                    <a:bodyPr/>
                    <a:lstStyle/>
                    <a:p>
                      <a:r>
                        <a:rPr lang="ru-RU" sz="1000" dirty="0" smtClean="0">
                          <a:solidFill>
                            <a:srgbClr val="C00000"/>
                          </a:solidFill>
                        </a:rPr>
                        <a:t>1</a:t>
                      </a:r>
                      <a:r>
                        <a:rPr lang="en-US" sz="1000" dirty="0" smtClean="0">
                          <a:solidFill>
                            <a:srgbClr val="C00000"/>
                          </a:solidFill>
                        </a:rPr>
                        <a:t>8.</a:t>
                      </a:r>
                      <a:r>
                        <a:rPr lang="kk-KZ" sz="1000" dirty="0" smtClean="0">
                          <a:solidFill>
                            <a:srgbClr val="C00000"/>
                          </a:solidFill>
                        </a:rPr>
                        <a:t>8</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3"/>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a:solidFill>
                            <a:srgbClr val="FF0000"/>
                          </a:solidFill>
                          <a:latin typeface="Times New Roman"/>
                        </a:rPr>
                        <a:t> </a:t>
                      </a:r>
                      <a:r>
                        <a:rPr lang="ru-RU" sz="1000" b="0" i="0" u="none" strike="noStrike" dirty="0" smtClean="0">
                          <a:solidFill>
                            <a:srgbClr val="FF0000"/>
                          </a:solidFill>
                          <a:latin typeface="Times New Roman"/>
                        </a:rPr>
                        <a:t>патология</a:t>
                      </a:r>
                      <a:endParaRPr lang="ru-RU" sz="1000" b="0" i="0" u="none" strike="noStrike" dirty="0">
                        <a:solidFill>
                          <a:srgbClr val="FF0000"/>
                        </a:solidFill>
                        <a:latin typeface="Times New Roman"/>
                      </a:endParaRPr>
                    </a:p>
                  </a:txBody>
                  <a:tcPr marL="9525" marR="9525" marT="9525" marB="0" anchor="ctr"/>
                </a:tc>
                <a:tc>
                  <a:txBody>
                    <a:bodyPr/>
                    <a:lstStyle/>
                    <a:p>
                      <a:r>
                        <a:rPr lang="en-US" sz="1000" dirty="0" smtClean="0">
                          <a:solidFill>
                            <a:srgbClr val="C00000"/>
                          </a:solidFill>
                        </a:rPr>
                        <a:t>1</a:t>
                      </a:r>
                      <a:r>
                        <a:rPr lang="ru-RU" sz="1000" dirty="0" smtClean="0">
                          <a:solidFill>
                            <a:srgbClr val="C00000"/>
                          </a:solidFill>
                        </a:rPr>
                        <a:t>19,9</a:t>
                      </a:r>
                      <a:endParaRPr lang="ru-RU" sz="1000" dirty="0">
                        <a:solidFill>
                          <a:srgbClr val="C00000"/>
                        </a:solidFill>
                      </a:endParaRPr>
                    </a:p>
                  </a:txBody>
                  <a:tcPr marL="9525" marR="9525" marT="9525" marB="0" anchor="b"/>
                </a:tc>
                <a:tc>
                  <a:txBody>
                    <a:bodyPr/>
                    <a:lstStyle/>
                    <a:p>
                      <a:r>
                        <a:rPr lang="kk-KZ" sz="1000" dirty="0" smtClean="0">
                          <a:solidFill>
                            <a:srgbClr val="C00000"/>
                          </a:solidFill>
                        </a:rPr>
                        <a:t>360,6</a:t>
                      </a:r>
                      <a:endParaRPr lang="ru-RU" sz="1000" dirty="0">
                        <a:solidFill>
                          <a:srgbClr val="C00000"/>
                        </a:solidFill>
                      </a:endParaRPr>
                    </a:p>
                  </a:txBody>
                  <a:tcPr marL="9525" marR="9525" marT="9525" marB="0" anchor="b"/>
                </a:tc>
                <a:tc>
                  <a:txBody>
                    <a:bodyPr/>
                    <a:lstStyle/>
                    <a:p>
                      <a:r>
                        <a:rPr lang="ru-RU" sz="1000" dirty="0" smtClean="0">
                          <a:solidFill>
                            <a:srgbClr val="C00000"/>
                          </a:solidFill>
                        </a:rPr>
                        <a:t>35,4</a:t>
                      </a:r>
                      <a:endParaRPr lang="ru-RU" sz="1000" dirty="0">
                        <a:solidFill>
                          <a:srgbClr val="C00000"/>
                        </a:solidFill>
                      </a:endParaRPr>
                    </a:p>
                  </a:txBody>
                  <a:tcPr marL="9525" marR="9525" marT="9525" marB="0" anchor="b"/>
                </a:tc>
                <a:tc>
                  <a:txBody>
                    <a:bodyPr/>
                    <a:lstStyle/>
                    <a:p>
                      <a:r>
                        <a:rPr lang="kk-KZ" sz="1000" dirty="0" smtClean="0">
                          <a:solidFill>
                            <a:srgbClr val="C00000"/>
                          </a:solidFill>
                        </a:rPr>
                        <a:t>83,1</a:t>
                      </a:r>
                      <a:endParaRPr lang="ru-RU" sz="1000" dirty="0">
                        <a:solidFill>
                          <a:srgbClr val="C00000"/>
                        </a:solidFill>
                      </a:endParaRPr>
                    </a:p>
                  </a:txBody>
                  <a:tcPr marL="9525" marR="9525" marT="9525" marB="0" anchor="b"/>
                </a:tc>
                <a:tc>
                  <a:txBody>
                    <a:bodyPr/>
                    <a:lstStyle/>
                    <a:p>
                      <a:r>
                        <a:rPr lang="kk-KZ" sz="1000" dirty="0" smtClean="0">
                          <a:solidFill>
                            <a:srgbClr val="C00000"/>
                          </a:solidFill>
                        </a:rPr>
                        <a:t>4,9</a:t>
                      </a:r>
                      <a:endParaRPr lang="ru-RU" sz="1000" dirty="0">
                        <a:solidFill>
                          <a:srgbClr val="C00000"/>
                        </a:solidFill>
                      </a:endParaRPr>
                    </a:p>
                  </a:txBody>
                  <a:tcPr marL="9525" marR="9525" marT="9525" marB="0" anchor="b"/>
                </a:tc>
                <a:tc>
                  <a:txBody>
                    <a:bodyPr/>
                    <a:lstStyle/>
                    <a:p>
                      <a:r>
                        <a:rPr lang="kk-KZ" sz="1000" dirty="0" smtClean="0">
                          <a:solidFill>
                            <a:srgbClr val="C00000"/>
                          </a:solidFill>
                        </a:rPr>
                        <a:t>5,2</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4"/>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Гинекология</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324,9</a:t>
                      </a:r>
                      <a:endParaRPr lang="ru-RU" sz="1000" dirty="0">
                        <a:solidFill>
                          <a:srgbClr val="C00000"/>
                        </a:solidFill>
                      </a:endParaRPr>
                    </a:p>
                  </a:txBody>
                  <a:tcPr marL="9525" marR="9525" marT="9525" marB="0" anchor="b"/>
                </a:tc>
                <a:tc>
                  <a:txBody>
                    <a:bodyPr/>
                    <a:lstStyle/>
                    <a:p>
                      <a:r>
                        <a:rPr lang="ru-RU" sz="1000" dirty="0" smtClean="0">
                          <a:solidFill>
                            <a:srgbClr val="C00000"/>
                          </a:solidFill>
                        </a:rPr>
                        <a:t>309,7</a:t>
                      </a:r>
                      <a:endParaRPr lang="ru-RU" sz="1000" dirty="0">
                        <a:solidFill>
                          <a:srgbClr val="C00000"/>
                        </a:solidFill>
                      </a:endParaRPr>
                    </a:p>
                  </a:txBody>
                  <a:tcPr marL="9525" marR="9525" marT="9525" marB="0" anchor="b"/>
                </a:tc>
                <a:tc>
                  <a:txBody>
                    <a:bodyPr/>
                    <a:lstStyle/>
                    <a:p>
                      <a:r>
                        <a:rPr lang="ru-RU" sz="1000" dirty="0" smtClean="0">
                          <a:solidFill>
                            <a:srgbClr val="C00000"/>
                          </a:solidFill>
                        </a:rPr>
                        <a:t>55,7</a:t>
                      </a:r>
                      <a:endParaRPr lang="ru-RU" sz="1000" dirty="0">
                        <a:solidFill>
                          <a:srgbClr val="C00000"/>
                        </a:solidFill>
                      </a:endParaRPr>
                    </a:p>
                  </a:txBody>
                  <a:tcPr marL="9525" marR="9525" marT="9525" marB="0" anchor="b"/>
                </a:tc>
                <a:tc>
                  <a:txBody>
                    <a:bodyPr/>
                    <a:lstStyle/>
                    <a:p>
                      <a:r>
                        <a:rPr lang="kk-KZ" sz="1000" dirty="0" smtClean="0">
                          <a:solidFill>
                            <a:srgbClr val="C00000"/>
                          </a:solidFill>
                        </a:rPr>
                        <a:t>55,2</a:t>
                      </a:r>
                      <a:endParaRPr lang="ru-RU" sz="1000" dirty="0">
                        <a:solidFill>
                          <a:srgbClr val="C00000"/>
                        </a:solidFill>
                      </a:endParaRPr>
                    </a:p>
                  </a:txBody>
                  <a:tcPr marL="9525" marR="9525" marT="9525" marB="0" anchor="b"/>
                </a:tc>
                <a:tc>
                  <a:txBody>
                    <a:bodyPr/>
                    <a:lstStyle/>
                    <a:p>
                      <a:r>
                        <a:rPr lang="kk-KZ" sz="1000" dirty="0" smtClean="0">
                          <a:solidFill>
                            <a:srgbClr val="C00000"/>
                          </a:solidFill>
                        </a:rPr>
                        <a:t>5,7</a:t>
                      </a:r>
                      <a:endParaRPr lang="ru-RU" sz="1000" dirty="0">
                        <a:solidFill>
                          <a:srgbClr val="C00000"/>
                        </a:solidFill>
                      </a:endParaRPr>
                    </a:p>
                  </a:txBody>
                  <a:tcPr marL="9525" marR="9525" marT="9525" marB="0" anchor="b"/>
                </a:tc>
                <a:tc>
                  <a:txBody>
                    <a:bodyPr/>
                    <a:lstStyle/>
                    <a:p>
                      <a:r>
                        <a:rPr lang="kk-KZ" sz="1000" dirty="0" smtClean="0">
                          <a:solidFill>
                            <a:srgbClr val="C00000"/>
                          </a:solidFill>
                        </a:rPr>
                        <a:t>5,7</a:t>
                      </a:r>
                      <a:endParaRPr lang="ru-RU" sz="1000" dirty="0">
                        <a:solidFill>
                          <a:srgbClr val="C00000"/>
                        </a:solidFill>
                      </a:endParaRPr>
                    </a:p>
                  </a:txBody>
                  <a:tcPr marL="9525" marR="9525" marT="9525" marB="0" anchor="b"/>
                </a:tc>
                <a:tc>
                  <a:txBody>
                    <a:bodyPr/>
                    <a:lstStyle/>
                    <a:p>
                      <a:r>
                        <a:rPr lang="ru-RU" sz="1000" dirty="0" smtClean="0">
                          <a:solidFill>
                            <a:srgbClr val="C00000"/>
                          </a:solidFill>
                        </a:rPr>
                        <a:t>20,2</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a:t>
                      </a:r>
                      <a:r>
                        <a:rPr lang="en-US" sz="1000" dirty="0" smtClean="0">
                          <a:solidFill>
                            <a:srgbClr val="C00000"/>
                          </a:solidFill>
                        </a:rPr>
                        <a:t>.7</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5"/>
                  </a:ext>
                </a:extLst>
              </a:tr>
              <a:tr h="142876">
                <a:tc>
                  <a:txBody>
                    <a:bodyPr/>
                    <a:lstStyle/>
                    <a:p>
                      <a:pPr algn="l" fontAlgn="t"/>
                      <a:r>
                        <a:rPr lang="ru-RU" sz="1000" b="1" i="0" u="none" strike="noStrike" dirty="0" smtClean="0">
                          <a:solidFill>
                            <a:schemeClr val="tx1"/>
                          </a:solidFill>
                          <a:latin typeface="Times New Roman" pitchFamily="18" charset="0"/>
                          <a:cs typeface="Times New Roman" pitchFamily="18" charset="0"/>
                        </a:rPr>
                        <a:t>15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 гинекология </a:t>
                      </a:r>
                      <a:r>
                        <a:rPr lang="ru-RU" sz="1000" b="0" i="0" u="none" strike="noStrike" dirty="0" err="1" smtClean="0">
                          <a:solidFill>
                            <a:srgbClr val="FF0000"/>
                          </a:solidFill>
                          <a:latin typeface="Times New Roman"/>
                        </a:rPr>
                        <a:t>балалар</a:t>
                      </a:r>
                      <a:endParaRPr lang="ru-RU" sz="1000" b="0" i="0" u="none" strike="noStrike" dirty="0">
                        <a:solidFill>
                          <a:srgbClr val="FF0000"/>
                        </a:solidFill>
                        <a:latin typeface="Times New Roman"/>
                      </a:endParaRPr>
                    </a:p>
                  </a:txBody>
                  <a:tcPr marL="9525" marR="9525" marT="9525" marB="0" anchor="ctr"/>
                </a:tc>
                <a:tc>
                  <a:txBody>
                    <a:bodyPr/>
                    <a:lstStyle/>
                    <a:p>
                      <a:r>
                        <a:rPr lang="ru-RU" sz="1000" dirty="0" smtClean="0">
                          <a:solidFill>
                            <a:srgbClr val="C00000"/>
                          </a:solidFill>
                        </a:rPr>
                        <a:t>2,5</a:t>
                      </a:r>
                      <a:endParaRPr lang="ru-RU" sz="1000" dirty="0">
                        <a:solidFill>
                          <a:srgbClr val="C00000"/>
                        </a:solidFill>
                      </a:endParaRPr>
                    </a:p>
                  </a:txBody>
                  <a:tcPr marL="9525" marR="9525" marT="9525" marB="0" anchor="b"/>
                </a:tc>
                <a:tc>
                  <a:txBody>
                    <a:bodyPr/>
                    <a:lstStyle/>
                    <a:p>
                      <a:r>
                        <a:rPr lang="kk-KZ" sz="1000" dirty="0" smtClean="0">
                          <a:solidFill>
                            <a:srgbClr val="C00000"/>
                          </a:solidFill>
                        </a:rPr>
                        <a:t>78,0</a:t>
                      </a:r>
                      <a:endParaRPr lang="ru-RU" sz="1000" dirty="0">
                        <a:solidFill>
                          <a:srgbClr val="C00000"/>
                        </a:solidFill>
                      </a:endParaRPr>
                    </a:p>
                  </a:txBody>
                  <a:tcPr marL="9525" marR="9525" marT="9525" marB="0" anchor="b"/>
                </a:tc>
                <a:tc>
                  <a:txBody>
                    <a:bodyPr/>
                    <a:lstStyle/>
                    <a:p>
                      <a:r>
                        <a:rPr lang="ru-RU" sz="1000" dirty="0" smtClean="0">
                          <a:solidFill>
                            <a:srgbClr val="C00000"/>
                          </a:solidFill>
                        </a:rPr>
                        <a:t>0,5</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11,0</a:t>
                      </a:r>
                      <a:endParaRPr lang="ru-RU" sz="1000" dirty="0">
                        <a:solidFill>
                          <a:srgbClr val="C00000"/>
                        </a:solidFill>
                      </a:endParaRPr>
                    </a:p>
                  </a:txBody>
                  <a:tcPr marL="9525" marR="9525" marT="9525" marB="0" anchor="b"/>
                </a:tc>
                <a:tc>
                  <a:txBody>
                    <a:bodyPr/>
                    <a:lstStyle/>
                    <a:p>
                      <a:r>
                        <a:rPr lang="ru-RU" sz="1000" dirty="0" smtClean="0">
                          <a:solidFill>
                            <a:srgbClr val="C00000"/>
                          </a:solidFill>
                        </a:rPr>
                        <a:t>5,0</a:t>
                      </a:r>
                      <a:endParaRPr lang="ru-RU" sz="1000" dirty="0">
                        <a:solidFill>
                          <a:srgbClr val="C00000"/>
                        </a:solidFill>
                      </a:endParaRPr>
                    </a:p>
                  </a:txBody>
                  <a:tcPr marL="9525" marR="9525" marT="9525" marB="0" anchor="b"/>
                </a:tc>
                <a:tc>
                  <a:txBody>
                    <a:bodyPr/>
                    <a:lstStyle/>
                    <a:p>
                      <a:r>
                        <a:rPr lang="kk-KZ" sz="1000" dirty="0" smtClean="0">
                          <a:solidFill>
                            <a:srgbClr val="C00000"/>
                          </a:solidFill>
                        </a:rPr>
                        <a:t>7,1</a:t>
                      </a:r>
                      <a:endParaRPr lang="ru-RU" sz="1000" dirty="0">
                        <a:solidFill>
                          <a:srgbClr val="C00000"/>
                        </a:solidFill>
                      </a:endParaRPr>
                    </a:p>
                  </a:txBody>
                  <a:tcPr marL="9525" marR="9525" marT="9525" marB="0" anchor="b"/>
                </a:tc>
                <a:tc>
                  <a:txBody>
                    <a:bodyPr/>
                    <a:lstStyle/>
                    <a:p>
                      <a:r>
                        <a:rPr lang="ru-RU" sz="1000" dirty="0" smtClean="0">
                          <a:solidFill>
                            <a:srgbClr val="C00000"/>
                          </a:solidFill>
                        </a:rPr>
                        <a:t>100,0</a:t>
                      </a:r>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tc>
                  <a:txBody>
                    <a:bodyPr/>
                    <a:lstStyle/>
                    <a:p>
                      <a:endParaRPr lang="ru-RU" sz="1000" dirty="0">
                        <a:solidFill>
                          <a:srgbClr val="C00000"/>
                        </a:solidFill>
                      </a:endParaRPr>
                    </a:p>
                  </a:txBody>
                  <a:tcPr marL="9525" marR="9525" marT="9525" marB="0" anchor="b"/>
                </a:tc>
                <a:extLst>
                  <a:ext uri="{0D108BD9-81ED-4DB2-BD59-A6C34878D82A}">
                    <a16:rowId xmlns:a16="http://schemas.microsoft.com/office/drawing/2014/main" val="10016"/>
                  </a:ext>
                </a:extLst>
              </a:tr>
              <a:tr h="142876">
                <a:tc>
                  <a:txBody>
                    <a:bodyPr/>
                    <a:lstStyle/>
                    <a:p>
                      <a:pPr algn="l" fontAlgn="t"/>
                      <a:r>
                        <a:rPr lang="kk-KZ" sz="1000" b="1" i="0" u="none" strike="noStrike" dirty="0" smtClean="0">
                          <a:solidFill>
                            <a:schemeClr val="tx1"/>
                          </a:solidFill>
                          <a:latin typeface="Times New Roman" pitchFamily="18" charset="0"/>
                          <a:cs typeface="Times New Roman" pitchFamily="18" charset="0"/>
                        </a:rPr>
                        <a:t>16</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kk-KZ" sz="1000" b="0" i="0" u="none" strike="noStrike" dirty="0" smtClean="0">
                          <a:solidFill>
                            <a:srgbClr val="FF0000"/>
                          </a:solidFill>
                          <a:latin typeface="+mn-lt"/>
                        </a:rPr>
                        <a:t>Жаңа</a:t>
                      </a:r>
                      <a:r>
                        <a:rPr lang="kk-KZ" sz="1000" b="0" i="0" u="none" strike="noStrike" baseline="0" dirty="0" smtClean="0">
                          <a:solidFill>
                            <a:srgbClr val="FF0000"/>
                          </a:solidFill>
                          <a:latin typeface="+mn-lt"/>
                        </a:rPr>
                        <a:t> туылған нәресте патологиясы</a:t>
                      </a:r>
                      <a:endParaRPr lang="ru-RU" sz="1000" b="0" i="0" u="none" strike="noStrike" dirty="0" smtClean="0">
                        <a:solidFill>
                          <a:srgbClr val="FF0000"/>
                        </a:solidFill>
                        <a:latin typeface="+mn-lt"/>
                      </a:endParaRPr>
                    </a:p>
                  </a:txBody>
                  <a:tcPr marL="9525" marR="9525" marT="9525" marB="0" anchor="ctr"/>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402,7</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78,2</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5,2</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0,4</a:t>
                      </a:r>
                      <a:endParaRPr lang="ru-RU" sz="1000" dirty="0">
                        <a:solidFill>
                          <a:srgbClr val="C00000"/>
                        </a:solidFill>
                      </a:endParaRPr>
                    </a:p>
                  </a:txBody>
                  <a:tcPr marL="9525" marR="9525" marT="9525" marB="0" anchor="b"/>
                </a:tc>
                <a:extLst>
                  <a:ext uri="{0D108BD9-81ED-4DB2-BD59-A6C34878D82A}">
                    <a16:rowId xmlns:a16="http://schemas.microsoft.com/office/drawing/2014/main" val="10017"/>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17</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Невралогия</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315,9</a:t>
                      </a:r>
                      <a:endParaRPr lang="ru-RU" sz="1000" dirty="0">
                        <a:solidFill>
                          <a:srgbClr val="C00000"/>
                        </a:solidFill>
                      </a:endParaRPr>
                    </a:p>
                  </a:txBody>
                  <a:tcPr marL="9525" marR="9525" marT="9525" marB="0" anchor="b"/>
                </a:tc>
                <a:tc>
                  <a:txBody>
                    <a:bodyPr/>
                    <a:lstStyle/>
                    <a:p>
                      <a:r>
                        <a:rPr lang="kk-KZ" sz="1000" dirty="0" smtClean="0">
                          <a:solidFill>
                            <a:srgbClr val="C00000"/>
                          </a:solidFill>
                        </a:rPr>
                        <a:t>253,5</a:t>
                      </a:r>
                      <a:endParaRPr lang="ru-RU" sz="1000" dirty="0">
                        <a:solidFill>
                          <a:srgbClr val="C00000"/>
                        </a:solidFill>
                      </a:endParaRPr>
                    </a:p>
                  </a:txBody>
                  <a:tcPr marL="9525" marR="9525" marT="9525" marB="0" anchor="b"/>
                </a:tc>
                <a:tc>
                  <a:txBody>
                    <a:bodyPr/>
                    <a:lstStyle/>
                    <a:p>
                      <a:r>
                        <a:rPr lang="ru-RU" sz="1000" dirty="0" smtClean="0">
                          <a:solidFill>
                            <a:srgbClr val="C00000"/>
                          </a:solidFill>
                        </a:rPr>
                        <a:t>37,3</a:t>
                      </a:r>
                      <a:endParaRPr lang="ru-RU" sz="1000" dirty="0">
                        <a:solidFill>
                          <a:srgbClr val="C00000"/>
                        </a:solidFill>
                      </a:endParaRPr>
                    </a:p>
                  </a:txBody>
                  <a:tcPr marL="9525" marR="9525" marT="9525" marB="0" anchor="b"/>
                </a:tc>
                <a:tc>
                  <a:txBody>
                    <a:bodyPr/>
                    <a:lstStyle/>
                    <a:p>
                      <a:r>
                        <a:rPr lang="kk-KZ" sz="1000" dirty="0" smtClean="0">
                          <a:solidFill>
                            <a:srgbClr val="C00000"/>
                          </a:solidFill>
                        </a:rPr>
                        <a:t>34,3</a:t>
                      </a:r>
                      <a:endParaRPr lang="ru-RU" sz="1000" dirty="0">
                        <a:solidFill>
                          <a:srgbClr val="C00000"/>
                        </a:solidFill>
                      </a:endParaRPr>
                    </a:p>
                  </a:txBody>
                  <a:tcPr marL="9525" marR="9525" marT="9525" marB="0" anchor="b"/>
                </a:tc>
                <a:tc>
                  <a:txBody>
                    <a:bodyPr/>
                    <a:lstStyle/>
                    <a:p>
                      <a:r>
                        <a:rPr lang="kk-KZ" sz="1000" dirty="0" smtClean="0">
                          <a:solidFill>
                            <a:srgbClr val="C00000"/>
                          </a:solidFill>
                        </a:rPr>
                        <a:t>8,1</a:t>
                      </a:r>
                      <a:endParaRPr lang="ru-RU" sz="1000" dirty="0">
                        <a:solidFill>
                          <a:srgbClr val="C00000"/>
                        </a:solidFill>
                      </a:endParaRPr>
                    </a:p>
                  </a:txBody>
                  <a:tcPr marL="9525" marR="9525" marT="9525" marB="0" anchor="b"/>
                </a:tc>
                <a:tc>
                  <a:txBody>
                    <a:bodyPr/>
                    <a:lstStyle/>
                    <a:p>
                      <a:r>
                        <a:rPr lang="kk-KZ" sz="1000" dirty="0" smtClean="0">
                          <a:solidFill>
                            <a:srgbClr val="C00000"/>
                          </a:solidFill>
                        </a:rPr>
                        <a:t>7,5</a:t>
                      </a:r>
                      <a:endParaRPr lang="ru-RU" sz="1000" dirty="0">
                        <a:solidFill>
                          <a:srgbClr val="C00000"/>
                        </a:solidFill>
                      </a:endParaRPr>
                    </a:p>
                  </a:txBody>
                  <a:tcPr marL="9525" marR="9525" marT="9525" marB="0" anchor="b"/>
                </a:tc>
                <a:tc>
                  <a:txBody>
                    <a:bodyPr/>
                    <a:lstStyle/>
                    <a:p>
                      <a:r>
                        <a:rPr lang="kk-KZ" sz="1000" dirty="0" smtClean="0">
                          <a:solidFill>
                            <a:srgbClr val="C00000"/>
                          </a:solidFill>
                        </a:rPr>
                        <a:t>0,1</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ru-RU" sz="1000" dirty="0" smtClean="0">
                          <a:solidFill>
                            <a:srgbClr val="C00000"/>
                          </a:solidFill>
                        </a:rPr>
                        <a:t>1,2</a:t>
                      </a:r>
                      <a:endParaRPr lang="ru-RU" sz="1000" dirty="0">
                        <a:solidFill>
                          <a:srgbClr val="C00000"/>
                        </a:solidFill>
                      </a:endParaRPr>
                    </a:p>
                  </a:txBody>
                  <a:tcPr marL="9525" marR="9525" marT="9525" marB="0" anchor="b"/>
                </a:tc>
                <a:tc>
                  <a:txBody>
                    <a:bodyPr/>
                    <a:lstStyle/>
                    <a:p>
                      <a:r>
                        <a:rPr lang="kk-KZ" sz="1000" dirty="0" smtClean="0">
                          <a:solidFill>
                            <a:srgbClr val="C00000"/>
                          </a:solidFill>
                        </a:rPr>
                        <a:t>0,8</a:t>
                      </a:r>
                      <a:endParaRPr lang="ru-RU" sz="1000" dirty="0">
                        <a:solidFill>
                          <a:srgbClr val="C00000"/>
                        </a:solidFill>
                      </a:endParaRPr>
                    </a:p>
                  </a:txBody>
                  <a:tcPr marL="9525" marR="9525" marT="9525" marB="0" anchor="b"/>
                </a:tc>
                <a:extLst>
                  <a:ext uri="{0D108BD9-81ED-4DB2-BD59-A6C34878D82A}">
                    <a16:rowId xmlns:a16="http://schemas.microsoft.com/office/drawing/2014/main" val="10018"/>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18</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отоларинг</a:t>
                      </a:r>
                      <a:r>
                        <a:rPr lang="ru-RU" sz="1000" b="0" i="0" u="none" strike="noStrike" dirty="0">
                          <a:solidFill>
                            <a:srgbClr val="FF0000"/>
                          </a:solidFill>
                          <a:latin typeface="Times New Roman"/>
                        </a:rPr>
                        <a:t> </a:t>
                      </a:r>
                      <a:r>
                        <a:rPr lang="ru-RU" sz="1000" b="0" i="0" u="none" strike="noStrike" dirty="0" err="1" smtClean="0">
                          <a:solidFill>
                            <a:srgbClr val="FF0000"/>
                          </a:solidFill>
                          <a:latin typeface="Times New Roman"/>
                        </a:rPr>
                        <a:t>ересектер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265,0</a:t>
                      </a:r>
                      <a:endParaRPr lang="ru-RU" sz="1000" dirty="0">
                        <a:solidFill>
                          <a:srgbClr val="C00000"/>
                        </a:solidFill>
                      </a:endParaRPr>
                    </a:p>
                  </a:txBody>
                  <a:tcPr marL="9525" marR="9525" marT="9525" marB="0" anchor="b"/>
                </a:tc>
                <a:tc>
                  <a:txBody>
                    <a:bodyPr/>
                    <a:lstStyle/>
                    <a:p>
                      <a:r>
                        <a:rPr lang="kk-KZ" sz="1000" dirty="0" smtClean="0">
                          <a:solidFill>
                            <a:srgbClr val="C00000"/>
                          </a:solidFill>
                        </a:rPr>
                        <a:t>271,0</a:t>
                      </a:r>
                      <a:endParaRPr lang="ru-RU" sz="1000" dirty="0">
                        <a:solidFill>
                          <a:srgbClr val="C00000"/>
                        </a:solidFill>
                      </a:endParaRPr>
                    </a:p>
                  </a:txBody>
                  <a:tcPr marL="9525" marR="9525" marT="9525" marB="0" anchor="b"/>
                </a:tc>
                <a:tc>
                  <a:txBody>
                    <a:bodyPr/>
                    <a:lstStyle/>
                    <a:p>
                      <a:r>
                        <a:rPr lang="kk-KZ" sz="1000" dirty="0" smtClean="0">
                          <a:solidFill>
                            <a:srgbClr val="C00000"/>
                          </a:solidFill>
                        </a:rPr>
                        <a:t>35,0</a:t>
                      </a:r>
                      <a:endParaRPr lang="ru-RU" sz="1000" dirty="0">
                        <a:solidFill>
                          <a:srgbClr val="C00000"/>
                        </a:solidFill>
                      </a:endParaRPr>
                    </a:p>
                  </a:txBody>
                  <a:tcPr marL="9525" marR="9525" marT="9525" marB="0" anchor="b"/>
                </a:tc>
                <a:tc>
                  <a:txBody>
                    <a:bodyPr/>
                    <a:lstStyle/>
                    <a:p>
                      <a:r>
                        <a:rPr lang="kk-KZ" sz="1000" dirty="0" smtClean="0">
                          <a:solidFill>
                            <a:srgbClr val="C00000"/>
                          </a:solidFill>
                        </a:rPr>
                        <a:t>38,5</a:t>
                      </a:r>
                      <a:endParaRPr lang="ru-RU" sz="1000" dirty="0">
                        <a:solidFill>
                          <a:srgbClr val="C00000"/>
                        </a:solidFill>
                      </a:endParaRPr>
                    </a:p>
                  </a:txBody>
                  <a:tcPr marL="9525" marR="9525" marT="9525" marB="0" anchor="b"/>
                </a:tc>
                <a:tc>
                  <a:txBody>
                    <a:bodyPr/>
                    <a:lstStyle/>
                    <a:p>
                      <a:r>
                        <a:rPr lang="ru-RU" sz="1000" dirty="0" smtClean="0">
                          <a:solidFill>
                            <a:srgbClr val="C00000"/>
                          </a:solidFill>
                        </a:rPr>
                        <a:t>7,2</a:t>
                      </a:r>
                      <a:endParaRPr lang="ru-RU" sz="1000" dirty="0">
                        <a:solidFill>
                          <a:srgbClr val="C00000"/>
                        </a:solidFill>
                      </a:endParaRPr>
                    </a:p>
                  </a:txBody>
                  <a:tcPr marL="9525" marR="9525" marT="9525" marB="0" anchor="b"/>
                </a:tc>
                <a:tc>
                  <a:txBody>
                    <a:bodyPr/>
                    <a:lstStyle/>
                    <a:p>
                      <a:r>
                        <a:rPr lang="kk-KZ" sz="1000" dirty="0" smtClean="0">
                          <a:solidFill>
                            <a:srgbClr val="C00000"/>
                          </a:solidFill>
                        </a:rPr>
                        <a:t>7,5</a:t>
                      </a:r>
                      <a:endParaRPr lang="ru-RU" sz="1000" dirty="0">
                        <a:solidFill>
                          <a:srgbClr val="C00000"/>
                        </a:solidFill>
                      </a:endParaRPr>
                    </a:p>
                  </a:txBody>
                  <a:tcPr marL="9525" marR="9525" marT="9525" marB="0" anchor="b"/>
                </a:tc>
                <a:tc>
                  <a:txBody>
                    <a:bodyPr/>
                    <a:lstStyle/>
                    <a:p>
                      <a:r>
                        <a:rPr lang="kk-KZ" sz="1000" dirty="0" smtClean="0">
                          <a:solidFill>
                            <a:srgbClr val="C00000"/>
                          </a:solidFill>
                        </a:rPr>
                        <a:t>8,1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11,1</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19"/>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19</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Отоларингология</a:t>
                      </a:r>
                      <a:r>
                        <a:rPr lang="ru-RU" sz="1000" b="0" i="0" u="none" strike="noStrike" baseline="0" dirty="0" smtClean="0">
                          <a:solidFill>
                            <a:srgbClr val="FF0000"/>
                          </a:solidFill>
                          <a:latin typeface="Times New Roman"/>
                        </a:rPr>
                        <a:t> </a:t>
                      </a:r>
                      <a:r>
                        <a:rPr lang="ru-RU" sz="1000" b="0" i="0" u="none" strike="noStrike" baseline="0" dirty="0" err="1" smtClean="0">
                          <a:solidFill>
                            <a:srgbClr val="FF0000"/>
                          </a:solidFill>
                          <a:latin typeface="Times New Roman"/>
                        </a:rPr>
                        <a:t>балалар</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37,0</a:t>
                      </a:r>
                      <a:endParaRPr lang="ru-RU" sz="1000" dirty="0">
                        <a:solidFill>
                          <a:srgbClr val="C00000"/>
                        </a:solidFill>
                      </a:endParaRPr>
                    </a:p>
                  </a:txBody>
                  <a:tcPr marL="9525" marR="9525" marT="9525" marB="0" anchor="b"/>
                </a:tc>
                <a:tc>
                  <a:txBody>
                    <a:bodyPr/>
                    <a:lstStyle/>
                    <a:p>
                      <a:r>
                        <a:rPr lang="kk-KZ" sz="1000" dirty="0" smtClean="0">
                          <a:solidFill>
                            <a:srgbClr val="C00000"/>
                          </a:solidFill>
                        </a:rPr>
                        <a:t>86,0</a:t>
                      </a:r>
                      <a:endParaRPr lang="ru-RU" sz="1000" dirty="0">
                        <a:solidFill>
                          <a:srgbClr val="C00000"/>
                        </a:solidFill>
                      </a:endParaRPr>
                    </a:p>
                  </a:txBody>
                  <a:tcPr marL="9525" marR="9525" marT="9525" marB="0" anchor="b"/>
                </a:tc>
                <a:tc>
                  <a:txBody>
                    <a:bodyPr/>
                    <a:lstStyle/>
                    <a:p>
                      <a:r>
                        <a:rPr lang="kk-KZ" sz="1000" dirty="0" smtClean="0">
                          <a:solidFill>
                            <a:srgbClr val="C00000"/>
                          </a:solidFill>
                        </a:rPr>
                        <a:t>6,0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13,0</a:t>
                      </a:r>
                      <a:endParaRPr lang="ru-RU" sz="1000" dirty="0">
                        <a:solidFill>
                          <a:srgbClr val="C00000"/>
                        </a:solidFill>
                      </a:endParaRPr>
                    </a:p>
                  </a:txBody>
                  <a:tcPr marL="9525" marR="9525" marT="9525" marB="0" anchor="b"/>
                </a:tc>
                <a:tc>
                  <a:txBody>
                    <a:bodyPr/>
                    <a:lstStyle/>
                    <a:p>
                      <a:r>
                        <a:rPr lang="ru-RU" sz="1000" dirty="0" smtClean="0">
                          <a:solidFill>
                            <a:srgbClr val="C00000"/>
                          </a:solidFill>
                        </a:rPr>
                        <a:t>6,2</a:t>
                      </a:r>
                      <a:endParaRPr lang="ru-RU" sz="1000" dirty="0">
                        <a:solidFill>
                          <a:srgbClr val="C00000"/>
                        </a:solidFill>
                      </a:endParaRPr>
                    </a:p>
                  </a:txBody>
                  <a:tcPr marL="9525" marR="9525" marT="9525" marB="0" anchor="b"/>
                </a:tc>
                <a:tc>
                  <a:txBody>
                    <a:bodyPr/>
                    <a:lstStyle/>
                    <a:p>
                      <a:r>
                        <a:rPr lang="kk-KZ" sz="1000" dirty="0" smtClean="0">
                          <a:solidFill>
                            <a:srgbClr val="C00000"/>
                          </a:solidFill>
                        </a:rPr>
                        <a:t>6,6</a:t>
                      </a:r>
                      <a:endParaRPr lang="ru-RU" sz="1000" dirty="0">
                        <a:solidFill>
                          <a:srgbClr val="C00000"/>
                        </a:solidFill>
                      </a:endParaRPr>
                    </a:p>
                  </a:txBody>
                  <a:tcPr marL="9525" marR="9525" marT="9525" marB="0" anchor="b"/>
                </a:tc>
                <a:tc>
                  <a:txBody>
                    <a:bodyPr/>
                    <a:lstStyle/>
                    <a:p>
                      <a:r>
                        <a:rPr lang="kk-KZ" sz="1000" dirty="0" smtClean="0">
                          <a:solidFill>
                            <a:srgbClr val="C00000"/>
                          </a:solidFill>
                        </a:rPr>
                        <a:t>33,3</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20"/>
                  </a:ext>
                </a:extLst>
              </a:tr>
              <a:tr h="214314">
                <a:tc>
                  <a:txBody>
                    <a:bodyPr/>
                    <a:lstStyle/>
                    <a:p>
                      <a:pPr algn="l" fontAlgn="t"/>
                      <a:r>
                        <a:rPr lang="kk-KZ" sz="1000" b="1" i="0" u="none" strike="noStrike" dirty="0" smtClean="0">
                          <a:solidFill>
                            <a:schemeClr val="tx1"/>
                          </a:solidFill>
                          <a:latin typeface="Times New Roman" pitchFamily="18" charset="0"/>
                          <a:cs typeface="Times New Roman" pitchFamily="18" charset="0"/>
                        </a:rPr>
                        <a:t>20</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педиатриялық</a:t>
                      </a:r>
                      <a:r>
                        <a:rPr lang="ru-RU" sz="1000" b="0" i="0" u="none" strike="noStrike" dirty="0" smtClean="0">
                          <a:solidFill>
                            <a:srgbClr val="FF0000"/>
                          </a:solidFill>
                          <a:latin typeface="Times New Roman"/>
                        </a:rPr>
                        <a:t> </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249,7</a:t>
                      </a:r>
                      <a:endParaRPr lang="ru-RU" sz="1000" dirty="0">
                        <a:solidFill>
                          <a:srgbClr val="C00000"/>
                        </a:solidFill>
                      </a:endParaRPr>
                    </a:p>
                  </a:txBody>
                  <a:tcPr marL="9525" marR="9525" marT="9525" marB="0" anchor="b"/>
                </a:tc>
                <a:tc>
                  <a:txBody>
                    <a:bodyPr/>
                    <a:lstStyle/>
                    <a:p>
                      <a:r>
                        <a:rPr lang="ru-RU" sz="1000" dirty="0" smtClean="0">
                          <a:solidFill>
                            <a:srgbClr val="C00000"/>
                          </a:solidFill>
                        </a:rPr>
                        <a:t>274,3</a:t>
                      </a:r>
                      <a:endParaRPr lang="ru-RU" sz="1000" dirty="0">
                        <a:solidFill>
                          <a:srgbClr val="C00000"/>
                        </a:solidFill>
                      </a:endParaRPr>
                    </a:p>
                  </a:txBody>
                  <a:tcPr marL="9525" marR="9525" marT="9525" marB="0" anchor="b"/>
                </a:tc>
                <a:tc>
                  <a:txBody>
                    <a:bodyPr/>
                    <a:lstStyle/>
                    <a:p>
                      <a:r>
                        <a:rPr lang="ru-RU" sz="1000" dirty="0" smtClean="0">
                          <a:solidFill>
                            <a:srgbClr val="C00000"/>
                          </a:solidFill>
                        </a:rPr>
                        <a:t>27,8</a:t>
                      </a:r>
                      <a:endParaRPr lang="ru-RU" sz="1000" dirty="0">
                        <a:solidFill>
                          <a:srgbClr val="C00000"/>
                        </a:solidFill>
                      </a:endParaRPr>
                    </a:p>
                  </a:txBody>
                  <a:tcPr marL="9525" marR="9525" marT="9525" marB="0" anchor="b"/>
                </a:tc>
                <a:tc>
                  <a:txBody>
                    <a:bodyPr/>
                    <a:lstStyle/>
                    <a:p>
                      <a:r>
                        <a:rPr lang="ru-RU" sz="1000" dirty="0" smtClean="0">
                          <a:solidFill>
                            <a:srgbClr val="C00000"/>
                          </a:solidFill>
                        </a:rPr>
                        <a:t>33,7</a:t>
                      </a:r>
                      <a:endParaRPr lang="ru-RU" sz="1000" dirty="0">
                        <a:solidFill>
                          <a:srgbClr val="C00000"/>
                        </a:solidFill>
                      </a:endParaRPr>
                    </a:p>
                  </a:txBody>
                  <a:tcPr marL="9525" marR="9525" marT="9525" marB="0" anchor="b"/>
                </a:tc>
                <a:tc>
                  <a:txBody>
                    <a:bodyPr/>
                    <a:lstStyle/>
                    <a:p>
                      <a:r>
                        <a:rPr lang="ru-RU" sz="1000" dirty="0" smtClean="0">
                          <a:solidFill>
                            <a:srgbClr val="C00000"/>
                          </a:solidFill>
                        </a:rPr>
                        <a:t>8,5</a:t>
                      </a:r>
                      <a:endParaRPr lang="ru-RU" sz="1000" dirty="0">
                        <a:solidFill>
                          <a:srgbClr val="C00000"/>
                        </a:solidFill>
                      </a:endParaRPr>
                    </a:p>
                  </a:txBody>
                  <a:tcPr marL="9525" marR="9525" marT="9525" marB="0" anchor="b"/>
                </a:tc>
                <a:tc>
                  <a:txBody>
                    <a:bodyPr/>
                    <a:lstStyle/>
                    <a:p>
                      <a:r>
                        <a:rPr lang="kk-KZ" sz="1000" dirty="0" smtClean="0">
                          <a:solidFill>
                            <a:srgbClr val="C00000"/>
                          </a:solidFill>
                        </a:rPr>
                        <a:t>8,2</a:t>
                      </a:r>
                      <a:endParaRPr lang="ru-RU" sz="1000" dirty="0">
                        <a:solidFill>
                          <a:srgbClr val="C00000"/>
                        </a:solidFill>
                      </a:endParaRPr>
                    </a:p>
                  </a:txBody>
                  <a:tcPr marL="9525" marR="9525" marT="9525" marB="0" anchor="b"/>
                </a:tc>
                <a:tc>
                  <a:txBody>
                    <a:bodyPr/>
                    <a:lstStyle/>
                    <a:p>
                      <a:r>
                        <a:rPr lang="kk-KZ" sz="1000" dirty="0" smtClean="0">
                          <a:solidFill>
                            <a:srgbClr val="C00000"/>
                          </a:solidFill>
                        </a:rPr>
                        <a:t>0,14</a:t>
                      </a:r>
                      <a:endParaRPr lang="ru-RU" sz="1000" dirty="0">
                        <a:solidFill>
                          <a:srgbClr val="C00000"/>
                        </a:solidFill>
                      </a:endParaRPr>
                    </a:p>
                  </a:txBody>
                  <a:tcPr marL="9525" marR="9525" marT="9525" marB="0" anchor="b"/>
                </a:tc>
                <a:tc>
                  <a:txBody>
                    <a:bodyPr/>
                    <a:lstStyle/>
                    <a:p>
                      <a:r>
                        <a:rPr lang="ru-RU" sz="1000" dirty="0" smtClean="0">
                          <a:solidFill>
                            <a:srgbClr val="C00000"/>
                          </a:solidFill>
                        </a:rPr>
                        <a:t>0,2</a:t>
                      </a:r>
                      <a:endParaRPr lang="ru-RU" sz="1000" dirty="0">
                        <a:solidFill>
                          <a:srgbClr val="C00000"/>
                        </a:solidFill>
                      </a:endParaRPr>
                    </a:p>
                  </a:txBody>
                  <a:tcPr marL="9525" marR="9525" marT="9525" marB="0" anchor="b"/>
                </a:tc>
                <a:tc>
                  <a:txBody>
                    <a:bodyPr/>
                    <a:lstStyle/>
                    <a:p>
                      <a:r>
                        <a:rPr lang="kk-KZ" sz="1000" dirty="0" smtClean="0">
                          <a:solidFill>
                            <a:srgbClr val="C00000"/>
                          </a:solidFill>
                        </a:rPr>
                        <a:t>0,4</a:t>
                      </a:r>
                      <a:endParaRPr lang="ru-RU" sz="1000" dirty="0">
                        <a:solidFill>
                          <a:srgbClr val="C00000"/>
                        </a:solidFill>
                      </a:endParaRPr>
                    </a:p>
                  </a:txBody>
                  <a:tcPr marL="9525" marR="9525" marT="9525" marB="0" anchor="b"/>
                </a:tc>
                <a:tc>
                  <a:txBody>
                    <a:bodyPr/>
                    <a:lstStyle/>
                    <a:p>
                      <a:r>
                        <a:rPr lang="kk-KZ" sz="1000" dirty="0" smtClean="0">
                          <a:solidFill>
                            <a:srgbClr val="C00000"/>
                          </a:solidFill>
                        </a:rPr>
                        <a:t>0,04</a:t>
                      </a:r>
                      <a:endParaRPr lang="ru-RU" sz="1000" dirty="0">
                        <a:solidFill>
                          <a:srgbClr val="C00000"/>
                        </a:solidFill>
                      </a:endParaRPr>
                    </a:p>
                  </a:txBody>
                  <a:tcPr marL="9525" marR="9525" marT="9525" marB="0" anchor="b"/>
                </a:tc>
                <a:extLst>
                  <a:ext uri="{0D108BD9-81ED-4DB2-BD59-A6C34878D82A}">
                    <a16:rowId xmlns:a16="http://schemas.microsoft.com/office/drawing/2014/main" val="10021"/>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21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кардио</a:t>
                      </a:r>
                      <a:r>
                        <a:rPr lang="ru-RU" sz="1000" b="0" i="0" u="none" strike="noStrike" dirty="0">
                          <a:solidFill>
                            <a:srgbClr val="FF0000"/>
                          </a:solidFill>
                          <a:latin typeface="Times New Roman"/>
                        </a:rPr>
                        <a:t>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155,8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122,0</a:t>
                      </a:r>
                      <a:endParaRPr lang="ru-RU" sz="1000" dirty="0">
                        <a:solidFill>
                          <a:srgbClr val="C00000"/>
                        </a:solidFill>
                      </a:endParaRPr>
                    </a:p>
                  </a:txBody>
                  <a:tcPr marL="9525" marR="9525" marT="9525" marB="0" anchor="b"/>
                </a:tc>
                <a:tc>
                  <a:txBody>
                    <a:bodyPr/>
                    <a:lstStyle/>
                    <a:p>
                      <a:r>
                        <a:rPr lang="ru-RU" sz="1000" dirty="0" smtClean="0">
                          <a:solidFill>
                            <a:srgbClr val="C00000"/>
                          </a:solidFill>
                        </a:rPr>
                        <a:t>10,4</a:t>
                      </a:r>
                      <a:endParaRPr lang="ru-RU" sz="1000" dirty="0">
                        <a:solidFill>
                          <a:srgbClr val="C00000"/>
                        </a:solidFill>
                      </a:endParaRPr>
                    </a:p>
                  </a:txBody>
                  <a:tcPr marL="9525" marR="9525" marT="9525" marB="0" anchor="b"/>
                </a:tc>
                <a:tc>
                  <a:txBody>
                    <a:bodyPr/>
                    <a:lstStyle/>
                    <a:p>
                      <a:r>
                        <a:rPr lang="ru-RU" sz="1000" dirty="0" smtClean="0">
                          <a:solidFill>
                            <a:srgbClr val="C00000"/>
                          </a:solidFill>
                        </a:rPr>
                        <a:t>14,3</a:t>
                      </a:r>
                      <a:endParaRPr lang="ru-RU" sz="1000" dirty="0">
                        <a:solidFill>
                          <a:srgbClr val="C00000"/>
                        </a:solidFill>
                      </a:endParaRPr>
                    </a:p>
                  </a:txBody>
                  <a:tcPr marL="9525" marR="9525" marT="9525" marB="0" anchor="b"/>
                </a:tc>
                <a:tc>
                  <a:txBody>
                    <a:bodyPr/>
                    <a:lstStyle/>
                    <a:p>
                      <a:r>
                        <a:rPr lang="ru-RU" sz="1000" dirty="0" smtClean="0">
                          <a:solidFill>
                            <a:srgbClr val="C00000"/>
                          </a:solidFill>
                        </a:rPr>
                        <a:t>14,7</a:t>
                      </a:r>
                      <a:endParaRPr lang="ru-RU" sz="1000" dirty="0">
                        <a:solidFill>
                          <a:srgbClr val="C00000"/>
                        </a:solidFill>
                      </a:endParaRPr>
                    </a:p>
                  </a:txBody>
                  <a:tcPr marL="9525" marR="9525" marT="9525" marB="0" anchor="b"/>
                </a:tc>
                <a:tc>
                  <a:txBody>
                    <a:bodyPr/>
                    <a:lstStyle/>
                    <a:p>
                      <a:r>
                        <a:rPr lang="kk-KZ" sz="1000" dirty="0" smtClean="0">
                          <a:solidFill>
                            <a:srgbClr val="C00000"/>
                          </a:solidFill>
                        </a:rPr>
                        <a:t>8,7</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22"/>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22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a:solidFill>
                            <a:srgbClr val="FF0000"/>
                          </a:solidFill>
                          <a:latin typeface="Times New Roman"/>
                        </a:rPr>
                        <a:t>невро</a:t>
                      </a:r>
                      <a:r>
                        <a:rPr lang="ru-RU" sz="1000" b="0" i="0" u="none" strike="noStrike" dirty="0">
                          <a:solidFill>
                            <a:srgbClr val="FF0000"/>
                          </a:solidFill>
                          <a:latin typeface="Times New Roman"/>
                        </a:rPr>
                        <a:t>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261,0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164,1</a:t>
                      </a:r>
                      <a:endParaRPr lang="ru-RU" sz="1000" dirty="0">
                        <a:solidFill>
                          <a:srgbClr val="C00000"/>
                        </a:solidFill>
                      </a:endParaRPr>
                    </a:p>
                  </a:txBody>
                  <a:tcPr marL="9525" marR="9525" marT="9525" marB="0" anchor="b"/>
                </a:tc>
                <a:tc>
                  <a:txBody>
                    <a:bodyPr/>
                    <a:lstStyle/>
                    <a:p>
                      <a:r>
                        <a:rPr lang="ru-RU" sz="1000" dirty="0" smtClean="0">
                          <a:solidFill>
                            <a:srgbClr val="C00000"/>
                          </a:solidFill>
                        </a:rPr>
                        <a:t>18,4</a:t>
                      </a:r>
                      <a:endParaRPr lang="ru-RU" sz="1000" dirty="0">
                        <a:solidFill>
                          <a:srgbClr val="C00000"/>
                        </a:solidFill>
                      </a:endParaRPr>
                    </a:p>
                  </a:txBody>
                  <a:tcPr marL="9525" marR="9525" marT="9525" marB="0" anchor="b"/>
                </a:tc>
                <a:tc>
                  <a:txBody>
                    <a:bodyPr/>
                    <a:lstStyle/>
                    <a:p>
                      <a:r>
                        <a:rPr lang="kk-KZ" sz="1000" dirty="0" smtClean="0">
                          <a:solidFill>
                            <a:srgbClr val="C00000"/>
                          </a:solidFill>
                        </a:rPr>
                        <a:t>17,1</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13,7</a:t>
                      </a:r>
                      <a:endParaRPr lang="ru-RU" sz="1000" dirty="0">
                        <a:solidFill>
                          <a:srgbClr val="C00000"/>
                        </a:solidFill>
                      </a:endParaRPr>
                    </a:p>
                  </a:txBody>
                  <a:tcPr marL="9525" marR="9525" marT="9525" marB="0" anchor="b"/>
                </a:tc>
                <a:tc>
                  <a:txBody>
                    <a:bodyPr/>
                    <a:lstStyle/>
                    <a:p>
                      <a:r>
                        <a:rPr lang="kk-KZ" sz="1000" dirty="0" smtClean="0">
                          <a:solidFill>
                            <a:srgbClr val="C00000"/>
                          </a:solidFill>
                        </a:rPr>
                        <a:t>9,8</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23"/>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23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a:solidFill>
                            <a:srgbClr val="FF0000"/>
                          </a:solidFill>
                          <a:latin typeface="Times New Roman"/>
                        </a:rPr>
                        <a:t>трав </a:t>
                      </a:r>
                      <a:r>
                        <a:rPr lang="ru-RU" sz="1000" b="0" i="0" u="none" strike="noStrike" dirty="0" err="1" smtClean="0">
                          <a:solidFill>
                            <a:srgbClr val="FF0000"/>
                          </a:solidFill>
                          <a:latin typeface="Times New Roman"/>
                        </a:rPr>
                        <a:t>сауықтыру</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181,5</a:t>
                      </a:r>
                      <a:endParaRPr lang="ru-RU" sz="1000" dirty="0">
                        <a:solidFill>
                          <a:srgbClr val="C00000"/>
                        </a:solidFill>
                      </a:endParaRPr>
                    </a:p>
                  </a:txBody>
                  <a:tcPr marL="9525" marR="9525" marT="9525" marB="0" anchor="b"/>
                </a:tc>
                <a:tc>
                  <a:txBody>
                    <a:bodyPr/>
                    <a:lstStyle/>
                    <a:p>
                      <a:r>
                        <a:rPr lang="kk-KZ" sz="1000" dirty="0" smtClean="0">
                          <a:solidFill>
                            <a:srgbClr val="C00000"/>
                          </a:solidFill>
                        </a:rPr>
                        <a:t>132,3</a:t>
                      </a:r>
                      <a:endParaRPr lang="ru-RU" sz="1000" dirty="0">
                        <a:solidFill>
                          <a:srgbClr val="C00000"/>
                        </a:solidFill>
                      </a:endParaRPr>
                    </a:p>
                  </a:txBody>
                  <a:tcPr marL="9525" marR="9525" marT="9525" marB="0" anchor="b"/>
                </a:tc>
                <a:tc>
                  <a:txBody>
                    <a:bodyPr/>
                    <a:lstStyle/>
                    <a:p>
                      <a:r>
                        <a:rPr lang="ru-RU" sz="1000" dirty="0" smtClean="0">
                          <a:solidFill>
                            <a:srgbClr val="C00000"/>
                          </a:solidFill>
                        </a:rPr>
                        <a:t>12,0</a:t>
                      </a:r>
                      <a:endParaRPr lang="ru-RU" sz="1000" dirty="0">
                        <a:solidFill>
                          <a:srgbClr val="C00000"/>
                        </a:solidFill>
                      </a:endParaRPr>
                    </a:p>
                  </a:txBody>
                  <a:tcPr marL="9525" marR="9525" marT="9525" marB="0" anchor="b"/>
                </a:tc>
                <a:tc>
                  <a:txBody>
                    <a:bodyPr/>
                    <a:lstStyle/>
                    <a:p>
                      <a:r>
                        <a:rPr lang="ru-RU" sz="1000" dirty="0" smtClean="0">
                          <a:solidFill>
                            <a:srgbClr val="C00000"/>
                          </a:solidFill>
                        </a:rPr>
                        <a:t>14,3</a:t>
                      </a:r>
                      <a:endParaRPr lang="ru-RU" sz="1000" dirty="0">
                        <a:solidFill>
                          <a:srgbClr val="C00000"/>
                        </a:solidFill>
                      </a:endParaRPr>
                    </a:p>
                  </a:txBody>
                  <a:tcPr marL="9525" marR="9525" marT="9525" marB="0" anchor="b"/>
                </a:tc>
                <a:tc>
                  <a:txBody>
                    <a:bodyPr/>
                    <a:lstStyle/>
                    <a:p>
                      <a:r>
                        <a:rPr lang="ru-RU" sz="1000" dirty="0" smtClean="0">
                          <a:solidFill>
                            <a:srgbClr val="C00000"/>
                          </a:solidFill>
                        </a:rPr>
                        <a:t>14,0</a:t>
                      </a:r>
                      <a:endParaRPr lang="ru-RU" sz="1000" dirty="0">
                        <a:solidFill>
                          <a:srgbClr val="C00000"/>
                        </a:solidFill>
                      </a:endParaRPr>
                    </a:p>
                  </a:txBody>
                  <a:tcPr marL="9525" marR="9525" marT="9525" marB="0" anchor="b"/>
                </a:tc>
                <a:tc>
                  <a:txBody>
                    <a:bodyPr/>
                    <a:lstStyle/>
                    <a:p>
                      <a:r>
                        <a:rPr lang="kk-KZ" sz="1000" dirty="0" smtClean="0">
                          <a:solidFill>
                            <a:srgbClr val="C00000"/>
                          </a:solidFill>
                        </a:rPr>
                        <a:t>9,5</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tc>
                  <a:txBody>
                    <a:bodyPr/>
                    <a:lstStyle/>
                    <a:p>
                      <a:r>
                        <a:rPr lang="kk-KZ" sz="1000" dirty="0" smtClean="0">
                          <a:solidFill>
                            <a:srgbClr val="C00000"/>
                          </a:solidFill>
                        </a:rPr>
                        <a:t>0</a:t>
                      </a:r>
                      <a:endParaRPr lang="ru-RU" sz="1000" dirty="0">
                        <a:solidFill>
                          <a:srgbClr val="C00000"/>
                        </a:solidFill>
                      </a:endParaRPr>
                    </a:p>
                  </a:txBody>
                  <a:tcPr marL="9525" marR="9525" marT="9525" marB="0" anchor="b"/>
                </a:tc>
                <a:extLst>
                  <a:ext uri="{0D108BD9-81ED-4DB2-BD59-A6C34878D82A}">
                    <a16:rowId xmlns:a16="http://schemas.microsoft.com/office/drawing/2014/main" val="10024"/>
                  </a:ext>
                </a:extLst>
              </a:tr>
              <a:tr h="214314">
                <a:tc>
                  <a:txBody>
                    <a:bodyPr/>
                    <a:lstStyle/>
                    <a:p>
                      <a:pPr algn="l" fontAlgn="t"/>
                      <a:r>
                        <a:rPr lang="ru-RU" sz="1000" b="1" i="0" u="none" strike="noStrike" dirty="0" smtClean="0">
                          <a:solidFill>
                            <a:schemeClr val="tx1"/>
                          </a:solidFill>
                          <a:latin typeface="Times New Roman" pitchFamily="18" charset="0"/>
                          <a:cs typeface="Times New Roman" pitchFamily="18" charset="0"/>
                        </a:rPr>
                        <a:t>24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smtClean="0">
                          <a:solidFill>
                            <a:srgbClr val="FF0000"/>
                          </a:solidFill>
                          <a:latin typeface="Times New Roman"/>
                        </a:rPr>
                        <a:t>Инсульт</a:t>
                      </a:r>
                      <a:endParaRPr lang="ru-RU" sz="1000" b="0"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202,0</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195,6</a:t>
                      </a:r>
                      <a:endParaRPr lang="ru-RU" sz="1000" dirty="0">
                        <a:solidFill>
                          <a:srgbClr val="C00000"/>
                        </a:solidFill>
                      </a:endParaRPr>
                    </a:p>
                  </a:txBody>
                  <a:tcPr marL="9525" marR="9525" marT="9525" marB="0" anchor="b"/>
                </a:tc>
                <a:tc>
                  <a:txBody>
                    <a:bodyPr/>
                    <a:lstStyle/>
                    <a:p>
                      <a:r>
                        <a:rPr lang="ru-RU" sz="1000" dirty="0" smtClean="0">
                          <a:solidFill>
                            <a:srgbClr val="C00000"/>
                          </a:solidFill>
                        </a:rPr>
                        <a:t>17,9</a:t>
                      </a:r>
                      <a:endParaRPr lang="ru-RU" sz="1000" dirty="0">
                        <a:solidFill>
                          <a:srgbClr val="C00000"/>
                        </a:solidFill>
                      </a:endParaRPr>
                    </a:p>
                  </a:txBody>
                  <a:tcPr marL="9525" marR="9525" marT="9525" marB="0" anchor="b"/>
                </a:tc>
                <a:tc>
                  <a:txBody>
                    <a:bodyPr/>
                    <a:lstStyle/>
                    <a:p>
                      <a:r>
                        <a:rPr lang="ru-RU" sz="1000" dirty="0" smtClean="0">
                          <a:solidFill>
                            <a:srgbClr val="C00000"/>
                          </a:solidFill>
                        </a:rPr>
                        <a:t>19,8</a:t>
                      </a:r>
                      <a:endParaRPr lang="ru-RU" sz="1000" dirty="0">
                        <a:solidFill>
                          <a:srgbClr val="C00000"/>
                        </a:solidFill>
                      </a:endParaRPr>
                    </a:p>
                  </a:txBody>
                  <a:tcPr marL="9525" marR="9525" marT="9525" marB="0" anchor="b"/>
                </a:tc>
                <a:tc>
                  <a:txBody>
                    <a:bodyPr/>
                    <a:lstStyle/>
                    <a:p>
                      <a:r>
                        <a:rPr lang="kk-KZ" sz="1000" dirty="0" smtClean="0">
                          <a:solidFill>
                            <a:srgbClr val="C00000"/>
                          </a:solidFill>
                        </a:rPr>
                        <a:t>10,7</a:t>
                      </a:r>
                      <a:endParaRPr lang="ru-RU" sz="1000" dirty="0">
                        <a:solidFill>
                          <a:srgbClr val="C00000"/>
                        </a:solidFill>
                      </a:endParaRPr>
                    </a:p>
                  </a:txBody>
                  <a:tcPr marL="9525" marR="9525" marT="9525" marB="0" anchor="b"/>
                </a:tc>
                <a:tc>
                  <a:txBody>
                    <a:bodyPr/>
                    <a:lstStyle/>
                    <a:p>
                      <a:r>
                        <a:rPr lang="kk-KZ" sz="1000" dirty="0" smtClean="0">
                          <a:solidFill>
                            <a:srgbClr val="C00000"/>
                          </a:solidFill>
                        </a:rPr>
                        <a:t>9,5</a:t>
                      </a:r>
                      <a:endParaRPr lang="ru-RU" sz="1000" dirty="0">
                        <a:solidFill>
                          <a:srgbClr val="C00000"/>
                        </a:solidFill>
                      </a:endParaRPr>
                    </a:p>
                  </a:txBody>
                  <a:tcPr marL="9525" marR="9525" marT="9525" marB="0" anchor="b"/>
                </a:tc>
                <a:tc>
                  <a:txBody>
                    <a:bodyPr/>
                    <a:lstStyle/>
                    <a:p>
                      <a:r>
                        <a:rPr lang="ru-RU" sz="1000" dirty="0" smtClean="0">
                          <a:solidFill>
                            <a:srgbClr val="C00000"/>
                          </a:solidFill>
                        </a:rPr>
                        <a:t>2,56</a:t>
                      </a:r>
                      <a:endParaRPr lang="ru-RU" sz="1000" dirty="0">
                        <a:solidFill>
                          <a:srgbClr val="C00000"/>
                        </a:solidFill>
                      </a:endParaRPr>
                    </a:p>
                  </a:txBody>
                  <a:tcPr marL="9525" marR="9525" marT="9525" marB="0" anchor="b"/>
                </a:tc>
                <a:tc>
                  <a:txBody>
                    <a:bodyPr/>
                    <a:lstStyle/>
                    <a:p>
                      <a:r>
                        <a:rPr lang="kk-KZ" sz="1000" dirty="0" smtClean="0">
                          <a:solidFill>
                            <a:srgbClr val="C00000"/>
                          </a:solidFill>
                        </a:rPr>
                        <a:t>2,63</a:t>
                      </a:r>
                      <a:endParaRPr lang="ru-RU" sz="1000" dirty="0">
                        <a:solidFill>
                          <a:srgbClr val="C00000"/>
                        </a:solidFill>
                      </a:endParaRPr>
                    </a:p>
                  </a:txBody>
                  <a:tcPr marL="9525" marR="9525" marT="9525" marB="0" anchor="b"/>
                </a:tc>
                <a:tc>
                  <a:txBody>
                    <a:bodyPr/>
                    <a:lstStyle/>
                    <a:p>
                      <a:r>
                        <a:rPr lang="ru-RU" sz="1000" dirty="0" smtClean="0">
                          <a:solidFill>
                            <a:srgbClr val="C00000"/>
                          </a:solidFill>
                        </a:rPr>
                        <a:t>3,5</a:t>
                      </a:r>
                      <a:endParaRPr lang="ru-RU" sz="1000" dirty="0">
                        <a:solidFill>
                          <a:srgbClr val="C00000"/>
                        </a:solidFill>
                      </a:endParaRPr>
                    </a:p>
                  </a:txBody>
                  <a:tcPr marL="9525" marR="9525" marT="9525" marB="0" anchor="b"/>
                </a:tc>
                <a:tc>
                  <a:txBody>
                    <a:bodyPr/>
                    <a:lstStyle/>
                    <a:p>
                      <a:r>
                        <a:rPr lang="kk-KZ" sz="1000" dirty="0" smtClean="0">
                          <a:solidFill>
                            <a:srgbClr val="C00000"/>
                          </a:solidFill>
                        </a:rPr>
                        <a:t>1,9</a:t>
                      </a:r>
                      <a:endParaRPr lang="ru-RU" sz="1000" dirty="0">
                        <a:solidFill>
                          <a:srgbClr val="C00000"/>
                        </a:solidFill>
                      </a:endParaRPr>
                    </a:p>
                  </a:txBody>
                  <a:tcPr marL="9525" marR="9525" marT="9525" marB="0" anchor="b"/>
                </a:tc>
                <a:extLst>
                  <a:ext uri="{0D108BD9-81ED-4DB2-BD59-A6C34878D82A}">
                    <a16:rowId xmlns:a16="http://schemas.microsoft.com/office/drawing/2014/main" val="10025"/>
                  </a:ext>
                </a:extLst>
              </a:tr>
              <a:tr h="252073">
                <a:tc>
                  <a:txBody>
                    <a:bodyPr/>
                    <a:lstStyle/>
                    <a:p>
                      <a:pPr algn="l" fontAlgn="t"/>
                      <a:r>
                        <a:rPr lang="ru-RU" sz="1000" b="1" i="0" u="none" strike="noStrike" dirty="0" smtClean="0">
                          <a:solidFill>
                            <a:schemeClr val="tx1"/>
                          </a:solidFill>
                          <a:latin typeface="Times New Roman" pitchFamily="18" charset="0"/>
                          <a:cs typeface="Times New Roman" pitchFamily="18" charset="0"/>
                        </a:rPr>
                        <a:t>25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000" b="1" i="0" u="none" strike="noStrike" dirty="0" smtClean="0">
                          <a:solidFill>
                            <a:srgbClr val="FF0000"/>
                          </a:solidFill>
                          <a:latin typeface="Times New Roman"/>
                        </a:rPr>
                        <a:t>Барлығы</a:t>
                      </a:r>
                      <a:endParaRPr lang="ru-RU" sz="1000" b="1" i="0" u="none" strike="noStrike" dirty="0">
                        <a:solidFill>
                          <a:srgbClr val="FF0000"/>
                        </a:solidFill>
                        <a:latin typeface="Times New Roman"/>
                      </a:endParaRPr>
                    </a:p>
                  </a:txBody>
                  <a:tcPr marL="9525" marR="9525" marT="9525" marB="0" anchor="ctr"/>
                </a:tc>
                <a:tc>
                  <a:txBody>
                    <a:bodyPr/>
                    <a:lstStyle/>
                    <a:p>
                      <a:r>
                        <a:rPr lang="kk-KZ" sz="1000" dirty="0" smtClean="0">
                          <a:solidFill>
                            <a:srgbClr val="C00000"/>
                          </a:solidFill>
                        </a:rPr>
                        <a:t>243,4</a:t>
                      </a:r>
                      <a:endParaRPr lang="ru-RU" sz="1000" dirty="0">
                        <a:solidFill>
                          <a:srgbClr val="C00000"/>
                        </a:solidFill>
                      </a:endParaRPr>
                    </a:p>
                  </a:txBody>
                  <a:tcPr marL="9525" marR="9525" marT="9525" marB="0" anchor="b"/>
                </a:tc>
                <a:tc>
                  <a:txBody>
                    <a:bodyPr/>
                    <a:lstStyle/>
                    <a:p>
                      <a:r>
                        <a:rPr lang="kk-KZ" sz="1000" dirty="0" smtClean="0">
                          <a:solidFill>
                            <a:srgbClr val="C00000"/>
                          </a:solidFill>
                        </a:rPr>
                        <a:t>263,5</a:t>
                      </a:r>
                      <a:endParaRPr lang="ru-RU" sz="1000" dirty="0">
                        <a:solidFill>
                          <a:srgbClr val="C00000"/>
                        </a:solidFill>
                      </a:endParaRPr>
                    </a:p>
                  </a:txBody>
                  <a:tcPr marL="9525" marR="9525" marT="9525" marB="0" anchor="b"/>
                </a:tc>
                <a:tc>
                  <a:txBody>
                    <a:bodyPr/>
                    <a:lstStyle/>
                    <a:p>
                      <a:r>
                        <a:rPr lang="ru-RU" sz="1000" dirty="0" smtClean="0">
                          <a:solidFill>
                            <a:srgbClr val="C00000"/>
                          </a:solidFill>
                        </a:rPr>
                        <a:t>31,3</a:t>
                      </a:r>
                      <a:endParaRPr lang="ru-RU" sz="1000" dirty="0">
                        <a:solidFill>
                          <a:srgbClr val="C00000"/>
                        </a:solidFill>
                      </a:endParaRPr>
                    </a:p>
                  </a:txBody>
                  <a:tcPr marL="9525" marR="9525" marT="9525" marB="0" anchor="b"/>
                </a:tc>
                <a:tc>
                  <a:txBody>
                    <a:bodyPr/>
                    <a:lstStyle/>
                    <a:p>
                      <a:r>
                        <a:rPr lang="kk-KZ" sz="1000" dirty="0" smtClean="0">
                          <a:solidFill>
                            <a:srgbClr val="C00000"/>
                          </a:solidFill>
                        </a:rPr>
                        <a:t>38,1</a:t>
                      </a:r>
                      <a:endParaRPr lang="ru-RU" sz="1000" dirty="0">
                        <a:solidFill>
                          <a:srgbClr val="C00000"/>
                        </a:solidFill>
                      </a:endParaRPr>
                    </a:p>
                  </a:txBody>
                  <a:tcPr marL="9525" marR="9525" marT="9525" marB="0" anchor="b"/>
                </a:tc>
                <a:tc>
                  <a:txBody>
                    <a:bodyPr/>
                    <a:lstStyle/>
                    <a:p>
                      <a:r>
                        <a:rPr lang="kk-KZ" sz="1000" dirty="0" smtClean="0">
                          <a:solidFill>
                            <a:srgbClr val="C00000"/>
                          </a:solidFill>
                        </a:rPr>
                        <a:t>7,3</a:t>
                      </a:r>
                      <a:endParaRPr lang="ru-RU" sz="1000" dirty="0">
                        <a:solidFill>
                          <a:srgbClr val="C00000"/>
                        </a:solidFill>
                      </a:endParaRPr>
                    </a:p>
                  </a:txBody>
                  <a:tcPr marL="9525" marR="9525" marT="9525" marB="0" anchor="b"/>
                </a:tc>
                <a:tc>
                  <a:txBody>
                    <a:bodyPr/>
                    <a:lstStyle/>
                    <a:p>
                      <a:r>
                        <a:rPr lang="ru-RU" sz="1000" dirty="0" smtClean="0">
                          <a:solidFill>
                            <a:srgbClr val="C00000"/>
                          </a:solidFill>
                        </a:rPr>
                        <a:t>7,0</a:t>
                      </a:r>
                      <a:endParaRPr lang="ru-RU" sz="1000" dirty="0">
                        <a:solidFill>
                          <a:srgbClr val="C00000"/>
                        </a:solidFill>
                      </a:endParaRPr>
                    </a:p>
                  </a:txBody>
                  <a:tcPr marL="9525" marR="9525" marT="9525" marB="0" anchor="b"/>
                </a:tc>
                <a:tc>
                  <a:txBody>
                    <a:bodyPr/>
                    <a:lstStyle/>
                    <a:p>
                      <a:r>
                        <a:rPr lang="ru-RU" sz="1000" dirty="0" smtClean="0">
                          <a:solidFill>
                            <a:srgbClr val="C00000"/>
                          </a:solidFill>
                        </a:rPr>
                        <a:t>17,0</a:t>
                      </a:r>
                      <a:endParaRPr lang="ru-RU" sz="1000" dirty="0">
                        <a:solidFill>
                          <a:srgbClr val="C00000"/>
                        </a:solidFill>
                      </a:endParaRPr>
                    </a:p>
                  </a:txBody>
                  <a:tcPr marL="9525" marR="9525" marT="9525" marB="0" anchor="b"/>
                </a:tc>
                <a:tc>
                  <a:txBody>
                    <a:bodyPr/>
                    <a:lstStyle/>
                    <a:p>
                      <a:r>
                        <a:rPr lang="ru-RU" sz="1000" dirty="0" smtClean="0">
                          <a:solidFill>
                            <a:srgbClr val="C00000"/>
                          </a:solidFill>
                        </a:rPr>
                        <a:t>27,7</a:t>
                      </a:r>
                      <a:endParaRPr lang="ru-RU" sz="1000" dirty="0">
                        <a:solidFill>
                          <a:srgbClr val="C00000"/>
                        </a:solidFill>
                      </a:endParaRPr>
                    </a:p>
                  </a:txBody>
                  <a:tcPr marL="9525" marR="9525" marT="9525" marB="0" anchor="b"/>
                </a:tc>
                <a:tc>
                  <a:txBody>
                    <a:bodyPr/>
                    <a:lstStyle/>
                    <a:p>
                      <a:r>
                        <a:rPr lang="ru-RU" sz="1000" dirty="0" smtClean="0">
                          <a:solidFill>
                            <a:srgbClr val="C00000"/>
                          </a:solidFill>
                        </a:rPr>
                        <a:t>0,8</a:t>
                      </a:r>
                      <a:endParaRPr lang="ru-RU" sz="1000" dirty="0">
                        <a:solidFill>
                          <a:srgbClr val="C00000"/>
                        </a:solidFill>
                      </a:endParaRPr>
                    </a:p>
                  </a:txBody>
                  <a:tcPr marL="9525" marR="9525" marT="9525" marB="0" anchor="b"/>
                </a:tc>
                <a:tc>
                  <a:txBody>
                    <a:bodyPr/>
                    <a:lstStyle/>
                    <a:p>
                      <a:r>
                        <a:rPr lang="kk-KZ" sz="1000" dirty="0" smtClean="0">
                          <a:solidFill>
                            <a:srgbClr val="C00000"/>
                          </a:solidFill>
                        </a:rPr>
                        <a:t>0,5</a:t>
                      </a:r>
                      <a:endParaRPr lang="ru-RU" sz="1000" dirty="0">
                        <a:solidFill>
                          <a:srgbClr val="C00000"/>
                        </a:solidFill>
                      </a:endParaRPr>
                    </a:p>
                  </a:txBody>
                  <a:tcPr marL="9525" marR="9525" marT="9525" marB="0" anchor="b"/>
                </a:tc>
                <a:extLst>
                  <a:ext uri="{0D108BD9-81ED-4DB2-BD59-A6C34878D82A}">
                    <a16:rowId xmlns:a16="http://schemas.microsoft.com/office/drawing/2014/main" val="10026"/>
                  </a:ext>
                </a:extLst>
              </a:tr>
            </a:tbl>
          </a:graphicData>
        </a:graphic>
      </p:graphicFrame>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2"/>
          <p:cNvSpPr>
            <a:spLocks noGrp="1"/>
          </p:cNvSpPr>
          <p:nvPr>
            <p:ph type="title"/>
          </p:nvPr>
        </p:nvSpPr>
        <p:spPr>
          <a:xfrm>
            <a:off x="428596" y="0"/>
            <a:ext cx="8229600" cy="404664"/>
          </a:xfrm>
          <a:ln>
            <a:noFill/>
          </a:ln>
        </p:spPr>
        <p:txBody>
          <a:bodyPr>
            <a:noAutofit/>
          </a:bodyPr>
          <a:lstStyle/>
          <a:p>
            <a:pPr algn="ctr"/>
            <a:r>
              <a:rPr lang="ru-RU" sz="2800" b="1" dirty="0" err="1"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Сапалық көрсеткіштер</a:t>
            </a:r>
            <a:r>
              <a:rPr lang="ru-RU" sz="28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 </a:t>
            </a:r>
            <a:endParaRPr lang="ru-RU" sz="2800" b="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endParaRPr>
          </a:p>
        </p:txBody>
      </p:sp>
      <p:graphicFrame>
        <p:nvGraphicFramePr>
          <p:cNvPr id="5" name="Содержимое 3"/>
          <p:cNvGraphicFramePr>
            <a:graphicFrameLocks noGrp="1"/>
          </p:cNvGraphicFramePr>
          <p:nvPr>
            <p:ph idx="1"/>
          </p:nvPr>
        </p:nvGraphicFramePr>
        <p:xfrm>
          <a:off x="-1" y="332655"/>
          <a:ext cx="8929720" cy="3145357"/>
        </p:xfrm>
        <a:graphic>
          <a:graphicData uri="http://schemas.openxmlformats.org/drawingml/2006/table">
            <a:tbl>
              <a:tblPr firstRow="1" bandRow="1">
                <a:tableStyleId>{8799B23B-EC83-4686-B30A-512413B5E67A}</a:tableStyleId>
              </a:tblPr>
              <a:tblGrid>
                <a:gridCol w="237492">
                  <a:extLst>
                    <a:ext uri="{9D8B030D-6E8A-4147-A177-3AD203B41FA5}">
                      <a16:colId xmlns:a16="http://schemas.microsoft.com/office/drawing/2014/main" val="20000"/>
                    </a:ext>
                  </a:extLst>
                </a:gridCol>
                <a:gridCol w="2031535">
                  <a:extLst>
                    <a:ext uri="{9D8B030D-6E8A-4147-A177-3AD203B41FA5}">
                      <a16:colId xmlns:a16="http://schemas.microsoft.com/office/drawing/2014/main" val="20001"/>
                    </a:ext>
                  </a:extLst>
                </a:gridCol>
                <a:gridCol w="658750">
                  <a:extLst>
                    <a:ext uri="{9D8B030D-6E8A-4147-A177-3AD203B41FA5}">
                      <a16:colId xmlns:a16="http://schemas.microsoft.com/office/drawing/2014/main" val="20002"/>
                    </a:ext>
                  </a:extLst>
                </a:gridCol>
                <a:gridCol w="658750">
                  <a:extLst>
                    <a:ext uri="{9D8B030D-6E8A-4147-A177-3AD203B41FA5}">
                      <a16:colId xmlns:a16="http://schemas.microsoft.com/office/drawing/2014/main" val="20003"/>
                    </a:ext>
                  </a:extLst>
                </a:gridCol>
                <a:gridCol w="658750">
                  <a:extLst>
                    <a:ext uri="{9D8B030D-6E8A-4147-A177-3AD203B41FA5}">
                      <a16:colId xmlns:a16="http://schemas.microsoft.com/office/drawing/2014/main" val="20004"/>
                    </a:ext>
                  </a:extLst>
                </a:gridCol>
                <a:gridCol w="585555">
                  <a:extLst>
                    <a:ext uri="{9D8B030D-6E8A-4147-A177-3AD203B41FA5}">
                      <a16:colId xmlns:a16="http://schemas.microsoft.com/office/drawing/2014/main" val="20005"/>
                    </a:ext>
                  </a:extLst>
                </a:gridCol>
                <a:gridCol w="878333">
                  <a:extLst>
                    <a:ext uri="{9D8B030D-6E8A-4147-A177-3AD203B41FA5}">
                      <a16:colId xmlns:a16="http://schemas.microsoft.com/office/drawing/2014/main" val="20006"/>
                    </a:ext>
                  </a:extLst>
                </a:gridCol>
                <a:gridCol w="439166">
                  <a:extLst>
                    <a:ext uri="{9D8B030D-6E8A-4147-A177-3AD203B41FA5}">
                      <a16:colId xmlns:a16="http://schemas.microsoft.com/office/drawing/2014/main" val="20007"/>
                    </a:ext>
                  </a:extLst>
                </a:gridCol>
                <a:gridCol w="731944">
                  <a:extLst>
                    <a:ext uri="{9D8B030D-6E8A-4147-A177-3AD203B41FA5}">
                      <a16:colId xmlns:a16="http://schemas.microsoft.com/office/drawing/2014/main" val="20008"/>
                    </a:ext>
                  </a:extLst>
                </a:gridCol>
                <a:gridCol w="731944">
                  <a:extLst>
                    <a:ext uri="{9D8B030D-6E8A-4147-A177-3AD203B41FA5}">
                      <a16:colId xmlns:a16="http://schemas.microsoft.com/office/drawing/2014/main" val="20009"/>
                    </a:ext>
                  </a:extLst>
                </a:gridCol>
                <a:gridCol w="658750">
                  <a:extLst>
                    <a:ext uri="{9D8B030D-6E8A-4147-A177-3AD203B41FA5}">
                      <a16:colId xmlns:a16="http://schemas.microsoft.com/office/drawing/2014/main" val="20010"/>
                    </a:ext>
                  </a:extLst>
                </a:gridCol>
                <a:gridCol w="658751">
                  <a:extLst>
                    <a:ext uri="{9D8B030D-6E8A-4147-A177-3AD203B41FA5}">
                      <a16:colId xmlns:a16="http://schemas.microsoft.com/office/drawing/2014/main" val="20011"/>
                    </a:ext>
                  </a:extLst>
                </a:gridCol>
              </a:tblGrid>
              <a:tr h="835209">
                <a:tc rowSpan="2">
                  <a:txBody>
                    <a:bodyPr/>
                    <a:lstStyle/>
                    <a:p>
                      <a:pPr algn="ctr" fontAlgn="t"/>
                      <a:r>
                        <a:rPr lang="ru-RU" sz="1000" u="none" strike="noStrike" dirty="0">
                          <a:latin typeface="Times New Roman" pitchFamily="18" charset="0"/>
                          <a:cs typeface="Times New Roman" pitchFamily="18" charset="0"/>
                        </a:rPr>
                        <a:t>№ </a:t>
                      </a:r>
                      <a:r>
                        <a:rPr lang="ru-RU" sz="1000" u="none" strike="noStrike" dirty="0" err="1">
                          <a:latin typeface="Times New Roman" pitchFamily="18" charset="0"/>
                          <a:cs typeface="Times New Roman" pitchFamily="18" charset="0"/>
                        </a:rPr>
                        <a:t>п</a:t>
                      </a:r>
                      <a:r>
                        <a:rPr lang="ru-RU" sz="1000" u="none" strike="noStrike" dirty="0">
                          <a:latin typeface="Times New Roman" pitchFamily="18" charset="0"/>
                          <a:cs typeface="Times New Roman" pitchFamily="18" charset="0"/>
                        </a:rPr>
                        <a:t>/</a:t>
                      </a:r>
                      <a:r>
                        <a:rPr lang="ru-RU" sz="1000" u="none" strike="noStrike" dirty="0" err="1">
                          <a:latin typeface="Times New Roman" pitchFamily="18" charset="0"/>
                          <a:cs typeface="Times New Roman" pitchFamily="18" charset="0"/>
                        </a:rPr>
                        <a:t>п</a:t>
                      </a:r>
                      <a:endParaRPr lang="ru-RU" sz="1000" b="1" i="0" u="none" strike="noStrike" dirty="0">
                        <a:solidFill>
                          <a:schemeClr val="tx1"/>
                        </a:solidFill>
                        <a:latin typeface="Times New Roman" pitchFamily="18" charset="0"/>
                        <a:cs typeface="Times New Roman" pitchFamily="18" charset="0"/>
                      </a:endParaRPr>
                    </a:p>
                  </a:txBody>
                  <a:tcPr marL="9525" marR="9525" marT="9525" marB="0">
                    <a:solidFill>
                      <a:srgbClr val="FB8DF3"/>
                    </a:solidFill>
                  </a:tcPr>
                </a:tc>
                <a:tc rowSpan="2">
                  <a:txBody>
                    <a:bodyPr/>
                    <a:lstStyle/>
                    <a:p>
                      <a:pPr algn="ctr" fontAlgn="b"/>
                      <a:r>
                        <a:rPr lang="kk-KZ" sz="1000" dirty="0" smtClean="0"/>
                        <a:t>Құрылымдық бөлімдер және төсек профилі</a:t>
                      </a:r>
                      <a:endParaRPr lang="ru-RU" sz="1000" b="1" i="0" u="none" strike="noStrike" dirty="0">
                        <a:solidFill>
                          <a:srgbClr val="000000"/>
                        </a:solidFill>
                        <a:latin typeface="+mn-lt"/>
                      </a:endParaRPr>
                    </a:p>
                  </a:txBody>
                  <a:tcPr marL="9525" marR="9525" marT="9525" marB="0" anchor="ctr">
                    <a:solidFill>
                      <a:srgbClr val="FB8DF3"/>
                    </a:solidFill>
                  </a:tcPr>
                </a:tc>
                <a:tc gridSpan="2">
                  <a:txBody>
                    <a:bodyPr/>
                    <a:lstStyle/>
                    <a:p>
                      <a:pPr algn="ctr" fontAlgn="b"/>
                      <a:r>
                        <a:rPr lang="kk-KZ" sz="1000" b="1" i="0" u="none" strike="noStrike" dirty="0" smtClean="0">
                          <a:solidFill>
                            <a:srgbClr val="000000"/>
                          </a:solidFill>
                          <a:latin typeface="Times New Roman"/>
                        </a:rPr>
                        <a:t>Түскені</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kk-KZ" sz="1000" b="1" i="0" u="none" strike="noStrike" dirty="0" smtClean="0">
                          <a:solidFill>
                            <a:srgbClr val="000000"/>
                          </a:solidFill>
                          <a:latin typeface="Times New Roman"/>
                        </a:rPr>
                        <a:t>Шыққаны</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kk-KZ" sz="1000" b="1" i="0" u="none" strike="noStrike" dirty="0" smtClean="0">
                          <a:solidFill>
                            <a:srgbClr val="000000"/>
                          </a:solidFill>
                          <a:latin typeface="Times New Roman"/>
                        </a:rPr>
                        <a:t>Қайтыс болғаны</a:t>
                      </a:r>
                      <a:endParaRPr lang="ru-RU" sz="1000" b="1" i="0" u="none" strike="noStrike" dirty="0">
                        <a:solidFill>
                          <a:srgbClr val="000000"/>
                        </a:solidFill>
                        <a:latin typeface="Times New Roman"/>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mn-lt"/>
                        </a:rPr>
                        <a:t>Өткізілген төсек-күндер</a:t>
                      </a:r>
                      <a:endParaRPr lang="ru-RU" sz="1000" b="1" i="0" u="none" strike="noStrike" dirty="0">
                        <a:solidFill>
                          <a:srgbClr val="000000"/>
                        </a:solidFill>
                        <a:latin typeface="+mn-lt"/>
                      </a:endParaRPr>
                    </a:p>
                  </a:txBody>
                  <a:tcPr marL="9525" marR="9525" marT="9525" marB="0" anchor="ctr">
                    <a:solidFill>
                      <a:srgbClr val="FB8DF3"/>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mn-lt"/>
                        </a:rPr>
                        <a:t>Төсек-күндерінің орындалу%</a:t>
                      </a:r>
                      <a:endParaRPr lang="ru-RU" sz="1000" b="1" i="0" u="none" strike="noStrike" dirty="0">
                        <a:solidFill>
                          <a:srgbClr val="000000"/>
                        </a:solidFill>
                        <a:latin typeface="+mn-lt"/>
                      </a:endParaRPr>
                    </a:p>
                  </a:txBody>
                  <a:tcPr marL="9525" marR="9525" marT="9525" marB="0">
                    <a:solidFill>
                      <a:srgbClr val="FB8DF3"/>
                    </a:solidFill>
                  </a:tcPr>
                </a:tc>
                <a:tc hMerge="1">
                  <a:txBody>
                    <a:bodyPr/>
                    <a:lstStyle/>
                    <a:p>
                      <a:endParaRPr lang="ru-RU"/>
                    </a:p>
                  </a:txBody>
                  <a:tcPr/>
                </a:tc>
                <a:extLst>
                  <a:ext uri="{0D108BD9-81ED-4DB2-BD59-A6C34878D82A}">
                    <a16:rowId xmlns:a16="http://schemas.microsoft.com/office/drawing/2014/main" val="10000"/>
                  </a:ext>
                </a:extLst>
              </a:tr>
              <a:tr h="228014">
                <a:tc vMerge="1">
                  <a:txBody>
                    <a:bodyPr/>
                    <a:lstStyle/>
                    <a:p>
                      <a:pPr algn="l"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vMerge="1">
                  <a:txBody>
                    <a:bodyPr/>
                    <a:lstStyle/>
                    <a:p>
                      <a:pPr algn="just"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a:t>
                      </a:r>
                      <a:r>
                        <a:rPr lang="en-US" sz="1000" b="1" i="0" u="none" strike="noStrike" dirty="0" smtClean="0">
                          <a:solidFill>
                            <a:srgbClr val="000000"/>
                          </a:solidFill>
                          <a:latin typeface="Times New Roman"/>
                        </a:rPr>
                        <a:t>2</a:t>
                      </a:r>
                      <a:r>
                        <a:rPr lang="ru-RU" sz="1000" b="1" i="0" u="none" strike="noStrike" dirty="0" smtClean="0">
                          <a:solidFill>
                            <a:srgbClr val="000000"/>
                          </a:solidFill>
                          <a:latin typeface="Times New Roman"/>
                        </a:rPr>
                        <a:t>3</a:t>
                      </a:r>
                      <a:endParaRPr lang="ru-RU" sz="10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000" b="1" i="0" u="none" strike="noStrike" dirty="0" smtClean="0">
                          <a:solidFill>
                            <a:srgbClr val="000000"/>
                          </a:solidFill>
                          <a:latin typeface="Times New Roman"/>
                        </a:rPr>
                        <a:t>2024</a:t>
                      </a:r>
                      <a:endParaRPr lang="ru-RU" sz="1000" b="1" i="0" u="none" strike="noStrike" dirty="0">
                        <a:solidFill>
                          <a:srgbClr val="000000"/>
                        </a:solidFill>
                        <a:latin typeface="Times New Roman"/>
                      </a:endParaRPr>
                    </a:p>
                  </a:txBody>
                  <a:tcPr marL="9525" marR="9525" marT="9525" marB="0" anchor="b">
                    <a:solidFill>
                      <a:srgbClr val="FFFF00"/>
                    </a:solidFill>
                  </a:tcPr>
                </a:tc>
                <a:extLst>
                  <a:ext uri="{0D108BD9-81ED-4DB2-BD59-A6C34878D82A}">
                    <a16:rowId xmlns:a16="http://schemas.microsoft.com/office/drawing/2014/main" val="10001"/>
                  </a:ext>
                </a:extLst>
              </a:tr>
              <a:tr h="342986">
                <a:tc>
                  <a:txBody>
                    <a:bodyPr/>
                    <a:lstStyle/>
                    <a:p>
                      <a:pPr algn="l" fontAlgn="t"/>
                      <a:r>
                        <a:rPr lang="ru-RU" sz="1000" b="1" i="0" u="none" strike="noStrike" dirty="0" smtClean="0">
                          <a:solidFill>
                            <a:schemeClr val="tx1"/>
                          </a:solidFill>
                          <a:latin typeface="Times New Roman" pitchFamily="18" charset="0"/>
                          <a:cs typeface="Times New Roman" pitchFamily="18" charset="0"/>
                        </a:rPr>
                        <a:t>21</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ru-RU" sz="1000" b="0" i="0" u="none" strike="noStrike" dirty="0" err="1" smtClean="0">
                          <a:solidFill>
                            <a:srgbClr val="FF0000"/>
                          </a:solidFill>
                          <a:latin typeface="Times New Roman"/>
                        </a:rPr>
                        <a:t>терапиялық  </a:t>
                      </a:r>
                      <a:r>
                        <a:rPr lang="ru-RU" sz="1000" b="0" i="0" u="none" strike="noStrike" dirty="0" smtClean="0">
                          <a:solidFill>
                            <a:srgbClr val="FF0000"/>
                          </a:solidFill>
                          <a:latin typeface="Times New Roman"/>
                        </a:rPr>
                        <a:t>(</a:t>
                      </a:r>
                      <a:r>
                        <a:rPr lang="ru-RU" sz="1000" b="0" i="0" u="none" strike="noStrike" dirty="0" err="1" smtClean="0">
                          <a:solidFill>
                            <a:srgbClr val="FF0000"/>
                          </a:solidFill>
                          <a:latin typeface="Times New Roman"/>
                        </a:rPr>
                        <a:t>Майдантал</a:t>
                      </a:r>
                      <a:r>
                        <a:rPr lang="ru-RU" sz="1000" b="0" i="0" u="none" strike="noStrike" dirty="0" smtClean="0">
                          <a:solidFill>
                            <a:srgbClr val="FF0000"/>
                          </a:solidFill>
                          <a:latin typeface="Times New Roman"/>
                        </a:rPr>
                        <a:t>)</a:t>
                      </a:r>
                      <a:endParaRPr lang="ru-RU" sz="1000" b="0" i="0" u="none" strike="noStrike" dirty="0">
                        <a:solidFill>
                          <a:srgbClr val="FF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385</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679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419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717</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4330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9037</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141,5</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295,3</a:t>
                      </a:r>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2"/>
                  </a:ext>
                </a:extLst>
              </a:tr>
              <a:tr h="261376">
                <a:tc>
                  <a:txBody>
                    <a:bodyPr/>
                    <a:lstStyle/>
                    <a:p>
                      <a:pPr algn="l" fontAlgn="t"/>
                      <a:r>
                        <a:rPr lang="ru-RU" sz="1000" b="1" i="0" u="none" strike="noStrike" dirty="0" smtClean="0">
                          <a:solidFill>
                            <a:schemeClr val="tx1"/>
                          </a:solidFill>
                          <a:latin typeface="Times New Roman" pitchFamily="18" charset="0"/>
                          <a:cs typeface="Times New Roman" pitchFamily="18" charset="0"/>
                        </a:rPr>
                        <a:t>22</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000" b="0" i="0" u="none" strike="noStrike" dirty="0" err="1" smtClean="0">
                          <a:solidFill>
                            <a:srgbClr val="FF0000"/>
                          </a:solidFill>
                          <a:latin typeface="Times New Roman"/>
                        </a:rPr>
                        <a:t>педиатриялық  </a:t>
                      </a:r>
                      <a:r>
                        <a:rPr lang="ru-RU" sz="1000" b="0" i="0" u="none" strike="noStrike" dirty="0" smtClean="0">
                          <a:solidFill>
                            <a:srgbClr val="FF0000"/>
                          </a:solidFill>
                          <a:latin typeface="+mn-lt"/>
                        </a:rPr>
                        <a:t>(</a:t>
                      </a:r>
                      <a:r>
                        <a:rPr lang="ru-RU" sz="1000" b="0" i="0" u="none" strike="noStrike" dirty="0" err="1" smtClean="0">
                          <a:solidFill>
                            <a:srgbClr val="FF0000"/>
                          </a:solidFill>
                          <a:latin typeface="+mn-lt"/>
                        </a:rPr>
                        <a:t>Майдантал</a:t>
                      </a:r>
                      <a:r>
                        <a:rPr lang="ru-RU" sz="1000" b="0" i="0" u="none" strike="noStrike" dirty="0" smtClean="0">
                          <a:solidFill>
                            <a:srgbClr val="FF0000"/>
                          </a:solidFill>
                          <a:latin typeface="+mn-lt"/>
                        </a:rPr>
                        <a:t>)</a:t>
                      </a:r>
                    </a:p>
                  </a:txBody>
                  <a:tcPr marL="9525" marR="9525" marT="9525" marB="0" anchor="ctr"/>
                </a:tc>
                <a:tc>
                  <a:txBody>
                    <a:bodyPr/>
                    <a:lstStyle/>
                    <a:p>
                      <a:pPr algn="ctr" fontAlgn="b"/>
                      <a:r>
                        <a:rPr lang="en-US" sz="1000" b="0" i="0" u="none" strike="noStrike" dirty="0" smtClean="0">
                          <a:solidFill>
                            <a:srgbClr val="C00000"/>
                          </a:solidFill>
                          <a:latin typeface="Times New Roman"/>
                        </a:rPr>
                        <a:t>1</a:t>
                      </a:r>
                      <a:r>
                        <a:rPr lang="ru-RU" sz="1000" b="0" i="0" u="none" strike="noStrike" dirty="0" smtClean="0">
                          <a:solidFill>
                            <a:srgbClr val="C00000"/>
                          </a:solidFill>
                          <a:latin typeface="Times New Roman"/>
                        </a:rPr>
                        <a:t>19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406</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122</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433</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1298</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en-US" sz="1000" b="0" i="0" u="none" strike="noStrike" dirty="0" smtClean="0">
                          <a:solidFill>
                            <a:srgbClr val="C00000"/>
                          </a:solidFill>
                          <a:latin typeface="Times New Roman"/>
                        </a:rPr>
                        <a:t>5</a:t>
                      </a:r>
                      <a:r>
                        <a:rPr lang="kk-KZ" sz="1000" b="0" i="0" u="none" strike="noStrike" dirty="0" smtClean="0">
                          <a:solidFill>
                            <a:srgbClr val="C00000"/>
                          </a:solidFill>
                          <a:latin typeface="Times New Roman"/>
                        </a:rPr>
                        <a:t>034</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254,5</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987,1</a:t>
                      </a:r>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3"/>
                  </a:ext>
                </a:extLst>
              </a:tr>
              <a:tr h="357190">
                <a:tc>
                  <a:txBody>
                    <a:bodyPr/>
                    <a:lstStyle/>
                    <a:p>
                      <a:pPr algn="l" fontAlgn="t"/>
                      <a:r>
                        <a:rPr lang="ru-RU" sz="1000" b="1" i="0" u="none" strike="noStrike" dirty="0" smtClean="0">
                          <a:solidFill>
                            <a:schemeClr val="tx1"/>
                          </a:solidFill>
                          <a:latin typeface="Times New Roman" pitchFamily="18" charset="0"/>
                          <a:cs typeface="Times New Roman" pitchFamily="18" charset="0"/>
                        </a:rPr>
                        <a:t>23</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endParaRPr lang="ru-RU" sz="1000" b="0" i="0" u="none" strike="noStrike" dirty="0">
                        <a:solidFill>
                          <a:srgbClr val="FF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tc>
                  <a:txBody>
                    <a:bodyPr/>
                    <a:lstStyle/>
                    <a:p>
                      <a:pPr algn="ctr" fontAlgn="b"/>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4"/>
                  </a:ext>
                </a:extLst>
              </a:tr>
              <a:tr h="446284">
                <a:tc>
                  <a:txBody>
                    <a:bodyPr/>
                    <a:lstStyle/>
                    <a:p>
                      <a:pPr algn="l" fontAlgn="t"/>
                      <a:r>
                        <a:rPr lang="ru-RU" sz="1000" b="1" i="0" u="none" strike="noStrike" dirty="0" smtClean="0">
                          <a:solidFill>
                            <a:schemeClr val="tx1"/>
                          </a:solidFill>
                          <a:latin typeface="Times New Roman" pitchFamily="18" charset="0"/>
                          <a:cs typeface="Times New Roman" pitchFamily="18" charset="0"/>
                        </a:rPr>
                        <a:t>24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000" b="0" i="0" u="none" strike="noStrike" dirty="0" smtClean="0">
                          <a:solidFill>
                            <a:srgbClr val="FF0000"/>
                          </a:solidFill>
                          <a:latin typeface="Times New Roman"/>
                        </a:rPr>
                        <a:t>Жұқпалы</a:t>
                      </a:r>
                      <a:r>
                        <a:rPr lang="kk-KZ" sz="1000" b="0" i="0" u="none" strike="noStrike" baseline="0" dirty="0" smtClean="0">
                          <a:solidFill>
                            <a:srgbClr val="FF0000"/>
                          </a:solidFill>
                          <a:latin typeface="Times New Roman"/>
                        </a:rPr>
                        <a:t> аурулар ересектер</a:t>
                      </a:r>
                      <a:endParaRPr lang="ru-RU" sz="1000" b="0" i="0" u="none" strike="noStrike" dirty="0">
                        <a:solidFill>
                          <a:srgbClr val="FF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572</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690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577</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673</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4567</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5400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119,4</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en-US" sz="1000" b="0" i="0" u="none" strike="noStrike" dirty="0" smtClean="0">
                          <a:solidFill>
                            <a:srgbClr val="C00000"/>
                          </a:solidFill>
                          <a:latin typeface="Times New Roman"/>
                        </a:rPr>
                        <a:t>124.6</a:t>
                      </a:r>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5"/>
                  </a:ext>
                </a:extLst>
              </a:tr>
              <a:tr h="446284">
                <a:tc>
                  <a:txBody>
                    <a:bodyPr/>
                    <a:lstStyle/>
                    <a:p>
                      <a:pPr algn="l" fontAlgn="t"/>
                      <a:r>
                        <a:rPr lang="ru-RU" sz="1000" b="1" i="0" u="none" strike="noStrike" dirty="0" smtClean="0">
                          <a:solidFill>
                            <a:schemeClr val="tx1"/>
                          </a:solidFill>
                          <a:latin typeface="Times New Roman" pitchFamily="18" charset="0"/>
                          <a:cs typeface="Times New Roman" pitchFamily="18" charset="0"/>
                        </a:rPr>
                        <a:t>25</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ctr" fontAlgn="b"/>
                      <a:r>
                        <a:rPr lang="kk-KZ" sz="1000" b="0" i="0" u="none" strike="noStrike" dirty="0" smtClean="0">
                          <a:solidFill>
                            <a:srgbClr val="FF0000"/>
                          </a:solidFill>
                          <a:latin typeface="Times New Roman"/>
                        </a:rPr>
                        <a:t>Жұқпалы</a:t>
                      </a:r>
                      <a:r>
                        <a:rPr lang="kk-KZ" sz="1000" b="0" i="0" u="none" strike="noStrike" baseline="0" dirty="0" smtClean="0">
                          <a:solidFill>
                            <a:srgbClr val="FF0000"/>
                          </a:solidFill>
                          <a:latin typeface="Times New Roman"/>
                        </a:rPr>
                        <a:t> аурулар балалар</a:t>
                      </a:r>
                      <a:endParaRPr lang="ru-RU" sz="1000" b="0" i="0" u="none" strike="noStrike" dirty="0">
                        <a:solidFill>
                          <a:srgbClr val="FF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789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1079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891</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1039</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1</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1</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6920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kk-KZ" sz="1000" b="0" i="0" u="none" strike="noStrike" dirty="0" smtClean="0">
                          <a:solidFill>
                            <a:srgbClr val="C00000"/>
                          </a:solidFill>
                          <a:latin typeface="Times New Roman"/>
                        </a:rPr>
                        <a:t>8210</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ru-RU" sz="1000" b="0" i="0" u="none" strike="noStrike" dirty="0" smtClean="0">
                          <a:solidFill>
                            <a:srgbClr val="C00000"/>
                          </a:solidFill>
                          <a:latin typeface="Times New Roman"/>
                        </a:rPr>
                        <a:t>108,5</a:t>
                      </a:r>
                      <a:endParaRPr lang="ru-RU" sz="1000" b="0" i="0" u="none" strike="noStrike" dirty="0">
                        <a:solidFill>
                          <a:srgbClr val="C00000"/>
                        </a:solidFill>
                        <a:latin typeface="Times New Roman"/>
                      </a:endParaRPr>
                    </a:p>
                  </a:txBody>
                  <a:tcPr marL="9525" marR="9525" marT="9525" marB="0" anchor="b"/>
                </a:tc>
                <a:tc>
                  <a:txBody>
                    <a:bodyPr/>
                    <a:lstStyle/>
                    <a:p>
                      <a:pPr algn="ctr" fontAlgn="b"/>
                      <a:r>
                        <a:rPr lang="en-US" sz="1000" b="0" i="0" u="none" strike="noStrike" dirty="0" smtClean="0">
                          <a:solidFill>
                            <a:srgbClr val="C00000"/>
                          </a:solidFill>
                          <a:latin typeface="Times New Roman"/>
                        </a:rPr>
                        <a:t>1</a:t>
                      </a:r>
                      <a:r>
                        <a:rPr lang="kk-KZ" sz="1000" b="0" i="0" u="none" strike="noStrike" dirty="0" smtClean="0">
                          <a:solidFill>
                            <a:srgbClr val="C00000"/>
                          </a:solidFill>
                          <a:latin typeface="Times New Roman"/>
                        </a:rPr>
                        <a:t>15,0</a:t>
                      </a:r>
                      <a:endParaRPr lang="ru-RU" sz="10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6"/>
                  </a:ext>
                </a:extLst>
              </a:tr>
              <a:tr h="228014">
                <a:tc>
                  <a:txBody>
                    <a:bodyPr/>
                    <a:lstStyle/>
                    <a:p>
                      <a:pPr algn="l" fontAlgn="t"/>
                      <a:r>
                        <a:rPr lang="ru-RU" sz="1000" b="0" i="0" u="none" strike="noStrike" dirty="0" smtClean="0">
                          <a:solidFill>
                            <a:schemeClr val="tx1"/>
                          </a:solidFill>
                          <a:latin typeface="Times New Roman" pitchFamily="18" charset="0"/>
                          <a:cs typeface="Times New Roman" pitchFamily="18" charset="0"/>
                        </a:rPr>
                        <a:t>26</a:t>
                      </a:r>
                      <a:endParaRPr lang="ru-RU" sz="1000" b="0"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ru-RU" sz="1000" b="1" i="0" u="none" strike="noStrike" dirty="0" err="1" smtClean="0">
                          <a:solidFill>
                            <a:srgbClr val="FF0000"/>
                          </a:solidFill>
                          <a:latin typeface="Times New Roman"/>
                        </a:rPr>
                        <a:t>Барлығы </a:t>
                      </a:r>
                      <a:r>
                        <a:rPr lang="ru-RU" sz="1000" b="1" i="0" u="none" strike="noStrike" dirty="0" smtClean="0">
                          <a:solidFill>
                            <a:srgbClr val="FF0000"/>
                          </a:solidFill>
                          <a:latin typeface="Times New Roman"/>
                        </a:rPr>
                        <a:t>ОҚБ</a:t>
                      </a:r>
                      <a:endParaRPr lang="ru-RU" sz="1000" b="1" i="0" u="none" strike="noStrike" dirty="0">
                        <a:solidFill>
                          <a:srgbClr val="FF0000"/>
                        </a:solidFill>
                        <a:latin typeface="Times New Roman"/>
                      </a:endParaRPr>
                    </a:p>
                  </a:txBody>
                  <a:tcPr marL="9525" marR="9525" marT="9525" marB="0" anchor="ctr"/>
                </a:tc>
                <a:tc>
                  <a:txBody>
                    <a:bodyPr/>
                    <a:lstStyle/>
                    <a:p>
                      <a:pPr algn="ctr" fontAlgn="b"/>
                      <a:r>
                        <a:rPr lang="ru-RU" sz="1000" b="1" i="0" u="none" strike="noStrike" dirty="0" smtClean="0">
                          <a:solidFill>
                            <a:srgbClr val="C00000"/>
                          </a:solidFill>
                          <a:latin typeface="Times New Roman"/>
                        </a:rPr>
                        <a:t>8968</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dirty="0" smtClean="0">
                          <a:solidFill>
                            <a:srgbClr val="C00000"/>
                          </a:solidFill>
                          <a:latin typeface="Times New Roman"/>
                        </a:rPr>
                        <a:t>12424</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ru-RU" sz="1000" b="1" i="0" u="none" strike="noStrike" dirty="0" smtClean="0">
                          <a:solidFill>
                            <a:srgbClr val="C00000"/>
                          </a:solidFill>
                          <a:latin typeface="Times New Roman"/>
                        </a:rPr>
                        <a:t>10174</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dirty="0" smtClean="0">
                          <a:solidFill>
                            <a:srgbClr val="C00000"/>
                          </a:solidFill>
                          <a:latin typeface="Times New Roman"/>
                        </a:rPr>
                        <a:t>12275</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ru-RU" sz="1000" b="1" i="0" u="none" strike="noStrike" dirty="0" smtClean="0">
                          <a:solidFill>
                            <a:srgbClr val="C00000"/>
                          </a:solidFill>
                          <a:latin typeface="Times New Roman"/>
                        </a:rPr>
                        <a:t>79</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dirty="0" smtClean="0">
                          <a:solidFill>
                            <a:srgbClr val="C00000"/>
                          </a:solidFill>
                          <a:latin typeface="Times New Roman"/>
                        </a:rPr>
                        <a:t>64</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ru-RU" sz="1000" b="1" i="0" u="none" strike="noStrike" dirty="0" smtClean="0">
                          <a:solidFill>
                            <a:srgbClr val="C00000"/>
                          </a:solidFill>
                          <a:latin typeface="Times New Roman"/>
                        </a:rPr>
                        <a:t>77767</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dirty="0" smtClean="0">
                          <a:solidFill>
                            <a:srgbClr val="C00000"/>
                          </a:solidFill>
                          <a:latin typeface="Times New Roman"/>
                        </a:rPr>
                        <a:t>94936</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ru-RU" sz="1000" b="1" i="0" u="none" strike="noStrike" dirty="0" smtClean="0">
                          <a:solidFill>
                            <a:srgbClr val="C00000"/>
                          </a:solidFill>
                          <a:latin typeface="Times New Roman"/>
                        </a:rPr>
                        <a:t>99,0</a:t>
                      </a:r>
                      <a:endParaRPr lang="ru-RU" sz="1000" b="1" i="0" u="none" strike="noStrike" dirty="0">
                        <a:solidFill>
                          <a:srgbClr val="C00000"/>
                        </a:solidFill>
                        <a:latin typeface="Times New Roman"/>
                      </a:endParaRPr>
                    </a:p>
                  </a:txBody>
                  <a:tcPr marL="9525" marR="9525" marT="9525" marB="0" anchor="b"/>
                </a:tc>
                <a:tc>
                  <a:txBody>
                    <a:bodyPr/>
                    <a:lstStyle/>
                    <a:p>
                      <a:pPr algn="ctr" fontAlgn="b"/>
                      <a:r>
                        <a:rPr lang="kk-KZ" sz="1000" b="1" i="0" u="none" strike="noStrike" smtClean="0">
                          <a:solidFill>
                            <a:srgbClr val="C00000"/>
                          </a:solidFill>
                          <a:latin typeface="Times New Roman"/>
                        </a:rPr>
                        <a:t>118,9</a:t>
                      </a:r>
                      <a:endParaRPr lang="ru-RU" sz="1000" b="1"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7"/>
                  </a:ext>
                </a:extLst>
              </a:tr>
            </a:tbl>
          </a:graphicData>
        </a:graphic>
      </p:graphicFrame>
      <p:graphicFrame>
        <p:nvGraphicFramePr>
          <p:cNvPr id="6" name="Содержимое 3"/>
          <p:cNvGraphicFramePr>
            <a:graphicFrameLocks/>
          </p:cNvGraphicFramePr>
          <p:nvPr/>
        </p:nvGraphicFramePr>
        <p:xfrm>
          <a:off x="0" y="3292547"/>
          <a:ext cx="8929719" cy="3208286"/>
        </p:xfrm>
        <a:graphic>
          <a:graphicData uri="http://schemas.openxmlformats.org/drawingml/2006/table">
            <a:tbl>
              <a:tblPr firstRow="1" bandRow="1">
                <a:tableStyleId>{8799B23B-EC83-4686-B30A-512413B5E67A}</a:tableStyleId>
              </a:tblPr>
              <a:tblGrid>
                <a:gridCol w="237491">
                  <a:extLst>
                    <a:ext uri="{9D8B030D-6E8A-4147-A177-3AD203B41FA5}">
                      <a16:colId xmlns:a16="http://schemas.microsoft.com/office/drawing/2014/main" val="20000"/>
                    </a:ext>
                  </a:extLst>
                </a:gridCol>
                <a:gridCol w="2031535">
                  <a:extLst>
                    <a:ext uri="{9D8B030D-6E8A-4147-A177-3AD203B41FA5}">
                      <a16:colId xmlns:a16="http://schemas.microsoft.com/office/drawing/2014/main" val="20001"/>
                    </a:ext>
                  </a:extLst>
                </a:gridCol>
                <a:gridCol w="658750">
                  <a:extLst>
                    <a:ext uri="{9D8B030D-6E8A-4147-A177-3AD203B41FA5}">
                      <a16:colId xmlns:a16="http://schemas.microsoft.com/office/drawing/2014/main" val="20002"/>
                    </a:ext>
                  </a:extLst>
                </a:gridCol>
                <a:gridCol w="658750">
                  <a:extLst>
                    <a:ext uri="{9D8B030D-6E8A-4147-A177-3AD203B41FA5}">
                      <a16:colId xmlns:a16="http://schemas.microsoft.com/office/drawing/2014/main" val="20003"/>
                    </a:ext>
                  </a:extLst>
                </a:gridCol>
                <a:gridCol w="658750">
                  <a:extLst>
                    <a:ext uri="{9D8B030D-6E8A-4147-A177-3AD203B41FA5}">
                      <a16:colId xmlns:a16="http://schemas.microsoft.com/office/drawing/2014/main" val="20004"/>
                    </a:ext>
                  </a:extLst>
                </a:gridCol>
                <a:gridCol w="658750">
                  <a:extLst>
                    <a:ext uri="{9D8B030D-6E8A-4147-A177-3AD203B41FA5}">
                      <a16:colId xmlns:a16="http://schemas.microsoft.com/office/drawing/2014/main" val="20005"/>
                    </a:ext>
                  </a:extLst>
                </a:gridCol>
                <a:gridCol w="658750">
                  <a:extLst>
                    <a:ext uri="{9D8B030D-6E8A-4147-A177-3AD203B41FA5}">
                      <a16:colId xmlns:a16="http://schemas.microsoft.com/office/drawing/2014/main" val="20006"/>
                    </a:ext>
                  </a:extLst>
                </a:gridCol>
                <a:gridCol w="585554">
                  <a:extLst>
                    <a:ext uri="{9D8B030D-6E8A-4147-A177-3AD203B41FA5}">
                      <a16:colId xmlns:a16="http://schemas.microsoft.com/office/drawing/2014/main" val="20007"/>
                    </a:ext>
                  </a:extLst>
                </a:gridCol>
                <a:gridCol w="731944">
                  <a:extLst>
                    <a:ext uri="{9D8B030D-6E8A-4147-A177-3AD203B41FA5}">
                      <a16:colId xmlns:a16="http://schemas.microsoft.com/office/drawing/2014/main" val="20008"/>
                    </a:ext>
                  </a:extLst>
                </a:gridCol>
                <a:gridCol w="731944">
                  <a:extLst>
                    <a:ext uri="{9D8B030D-6E8A-4147-A177-3AD203B41FA5}">
                      <a16:colId xmlns:a16="http://schemas.microsoft.com/office/drawing/2014/main" val="20009"/>
                    </a:ext>
                  </a:extLst>
                </a:gridCol>
                <a:gridCol w="658750">
                  <a:extLst>
                    <a:ext uri="{9D8B030D-6E8A-4147-A177-3AD203B41FA5}">
                      <a16:colId xmlns:a16="http://schemas.microsoft.com/office/drawing/2014/main" val="20010"/>
                    </a:ext>
                  </a:extLst>
                </a:gridCol>
                <a:gridCol w="658751">
                  <a:extLst>
                    <a:ext uri="{9D8B030D-6E8A-4147-A177-3AD203B41FA5}">
                      <a16:colId xmlns:a16="http://schemas.microsoft.com/office/drawing/2014/main" val="20011"/>
                    </a:ext>
                  </a:extLst>
                </a:gridCol>
              </a:tblGrid>
              <a:tr h="854976">
                <a:tc rowSpan="2">
                  <a:txBody>
                    <a:bodyPr/>
                    <a:lstStyle/>
                    <a:p>
                      <a:pPr algn="ctr" fontAlgn="t"/>
                      <a:r>
                        <a:rPr lang="ru-RU" sz="1000" u="none" strike="noStrike" dirty="0">
                          <a:latin typeface="Times New Roman" pitchFamily="18" charset="0"/>
                          <a:cs typeface="Times New Roman" pitchFamily="18" charset="0"/>
                        </a:rPr>
                        <a:t>№ </a:t>
                      </a:r>
                      <a:r>
                        <a:rPr lang="ru-RU" sz="1000" u="none" strike="noStrike" dirty="0" err="1">
                          <a:latin typeface="Times New Roman" pitchFamily="18" charset="0"/>
                          <a:cs typeface="Times New Roman" pitchFamily="18" charset="0"/>
                        </a:rPr>
                        <a:t>п</a:t>
                      </a:r>
                      <a:r>
                        <a:rPr lang="ru-RU" sz="1000" u="none" strike="noStrike" dirty="0">
                          <a:latin typeface="Times New Roman" pitchFamily="18" charset="0"/>
                          <a:cs typeface="Times New Roman" pitchFamily="18" charset="0"/>
                        </a:rPr>
                        <a:t>/</a:t>
                      </a:r>
                      <a:r>
                        <a:rPr lang="ru-RU" sz="1000" u="none" strike="noStrike" dirty="0" err="1">
                          <a:latin typeface="Times New Roman" pitchFamily="18" charset="0"/>
                          <a:cs typeface="Times New Roman" pitchFamily="18" charset="0"/>
                        </a:rPr>
                        <a:t>п</a:t>
                      </a:r>
                      <a:endParaRPr lang="ru-RU" sz="1000" b="1" i="0" u="none" strike="noStrike" dirty="0">
                        <a:solidFill>
                          <a:schemeClr val="tx1"/>
                        </a:solidFill>
                        <a:latin typeface="Times New Roman" pitchFamily="18" charset="0"/>
                        <a:cs typeface="Times New Roman" pitchFamily="18" charset="0"/>
                      </a:endParaRPr>
                    </a:p>
                  </a:txBody>
                  <a:tcPr marL="9525" marR="9525" marT="9525" marB="0">
                    <a:solidFill>
                      <a:schemeClr val="accent5"/>
                    </a:solidFill>
                  </a:tcPr>
                </a:tc>
                <a:tc rowSpan="2">
                  <a:txBody>
                    <a:bodyPr/>
                    <a:lstStyle/>
                    <a:p>
                      <a:pPr algn="ctr" fontAlgn="b"/>
                      <a:r>
                        <a:rPr lang="kk-KZ" sz="1000" dirty="0" smtClean="0"/>
                        <a:t>Құрылымдық бөлімдер және төсек профилі</a:t>
                      </a:r>
                      <a:endParaRPr lang="ru-RU" sz="1000" b="1" i="0" u="none" strike="noStrike" dirty="0">
                        <a:solidFill>
                          <a:srgbClr val="000000"/>
                        </a:solidFill>
                        <a:latin typeface="+mn-lt"/>
                      </a:endParaRPr>
                    </a:p>
                  </a:txBody>
                  <a:tcPr marL="9525" marR="9525" marT="9525" marB="0" anchor="ctr">
                    <a:solidFill>
                      <a:schemeClr val="accent5"/>
                    </a:solidFill>
                  </a:tcPr>
                </a:tc>
                <a:tc gridSpan="2">
                  <a:txBody>
                    <a:bodyPr/>
                    <a:lstStyle/>
                    <a:p>
                      <a:pPr algn="ctr" fontAlgn="b"/>
                      <a:r>
                        <a:rPr lang="ru-RU" sz="1000" b="1" i="0" u="none" strike="noStrike" dirty="0" smtClean="0">
                          <a:solidFill>
                            <a:srgbClr val="000000"/>
                          </a:solidFill>
                          <a:latin typeface="+mn-lt"/>
                        </a:rPr>
                        <a:t> </a:t>
                      </a:r>
                      <a:r>
                        <a:rPr lang="ru-RU" sz="1000" b="1" i="0" u="none" strike="noStrike" dirty="0" err="1" smtClean="0">
                          <a:solidFill>
                            <a:srgbClr val="000000"/>
                          </a:solidFill>
                          <a:latin typeface="+mn-lt"/>
                        </a:rPr>
                        <a:t>Төсек толуы</a:t>
                      </a:r>
                      <a:endParaRPr lang="ru-RU" sz="1000" b="1" i="0" u="none" strike="noStrike" dirty="0">
                        <a:solidFill>
                          <a:srgbClr val="000000"/>
                        </a:solidFill>
                        <a:latin typeface="+mn-lt"/>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kk-KZ" sz="1000" dirty="0" smtClean="0"/>
                        <a:t>Төсек айналымы</a:t>
                      </a:r>
                      <a:endParaRPr lang="ru-RU" sz="1000" b="1" i="0" u="none" strike="noStrike" dirty="0">
                        <a:solidFill>
                          <a:srgbClr val="000000"/>
                        </a:solidFill>
                        <a:latin typeface="+mn-lt"/>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kk-KZ" sz="1000" dirty="0" smtClean="0"/>
                        <a:t>1 науқастың төсекте болуының орташа ұзақтығы</a:t>
                      </a:r>
                      <a:endParaRPr lang="ru-RU" sz="1000" b="1" i="0" u="none" strike="noStrike" dirty="0">
                        <a:solidFill>
                          <a:srgbClr val="000000"/>
                        </a:solidFill>
                        <a:latin typeface="+mn-lt"/>
                      </a:endParaRPr>
                    </a:p>
                  </a:txBody>
                  <a:tcPr marL="9525" marR="9525" marT="9525" marB="0" anchor="b">
                    <a:solidFill>
                      <a:schemeClr val="accent5"/>
                    </a:solidFill>
                  </a:tcPr>
                </a:tc>
                <a:tc hMerge="1">
                  <a:txBody>
                    <a:bodyPr/>
                    <a:lstStyle/>
                    <a:p>
                      <a:endParaRPr lang="ru-RU"/>
                    </a:p>
                  </a:txBody>
                  <a:tcPr/>
                </a:tc>
                <a:tc gridSpan="2">
                  <a:txBody>
                    <a:bodyPr/>
                    <a:lstStyle/>
                    <a:p>
                      <a:pPr algn="ctr" fontAlgn="b"/>
                      <a:r>
                        <a:rPr lang="ru-RU" sz="1000" b="1" i="0" u="none" strike="noStrike" dirty="0" smtClean="0">
                          <a:solidFill>
                            <a:srgbClr val="000000"/>
                          </a:solidFill>
                          <a:latin typeface="+mn-lt"/>
                        </a:rPr>
                        <a:t> </a:t>
                      </a:r>
                      <a:r>
                        <a:rPr lang="ru-RU" sz="1000" b="1" i="0" u="none" strike="noStrike" dirty="0" err="1" smtClean="0">
                          <a:solidFill>
                            <a:srgbClr val="000000"/>
                          </a:solidFill>
                          <a:latin typeface="+mn-lt"/>
                        </a:rPr>
                        <a:t>Хирургиялық</a:t>
                      </a:r>
                      <a:r>
                        <a:rPr lang="ru-RU" sz="1000" b="1" i="0" u="none" strike="noStrike" baseline="0" dirty="0" err="1" smtClean="0">
                          <a:solidFill>
                            <a:srgbClr val="000000"/>
                          </a:solidFill>
                          <a:latin typeface="+mn-lt"/>
                        </a:rPr>
                        <a:t> белсенділік</a:t>
                      </a:r>
                      <a:endParaRPr lang="ru-RU" sz="1000" b="1" i="0" u="none" strike="noStrike" dirty="0">
                        <a:solidFill>
                          <a:srgbClr val="000000"/>
                        </a:solidFill>
                        <a:latin typeface="+mn-lt"/>
                      </a:endParaRPr>
                    </a:p>
                  </a:txBody>
                  <a:tcPr marL="9525" marR="9525" marT="9525" marB="0" anchor="ctr">
                    <a:solidFill>
                      <a:schemeClr val="accent5"/>
                    </a:solidFill>
                  </a:tcPr>
                </a:tc>
                <a:tc hMerge="1">
                  <a:txBody>
                    <a:bodyPr/>
                    <a:lstStyle/>
                    <a:p>
                      <a:endParaRPr lang="ru-RU"/>
                    </a:p>
                  </a:txBody>
                  <a:tcPr/>
                </a:tc>
                <a:tc gridSpan="2">
                  <a:txBody>
                    <a:bodyPr/>
                    <a:lstStyle/>
                    <a:p>
                      <a:pPr algn="ctr" fontAlgn="b"/>
                      <a:r>
                        <a:rPr lang="ru-RU" sz="1000" b="1" i="0" u="none" strike="noStrike" dirty="0" err="1" smtClean="0">
                          <a:solidFill>
                            <a:srgbClr val="000000"/>
                          </a:solidFill>
                          <a:latin typeface="+mn-lt"/>
                        </a:rPr>
                        <a:t>Қайтыс </a:t>
                      </a:r>
                      <a:r>
                        <a:rPr lang="ru-RU" sz="1000" b="1" i="0" u="none" strike="noStrike" dirty="0" smtClean="0">
                          <a:solidFill>
                            <a:srgbClr val="000000"/>
                          </a:solidFill>
                          <a:latin typeface="+mn-lt"/>
                        </a:rPr>
                        <a:t>болу</a:t>
                      </a:r>
                      <a:endParaRPr lang="ru-RU" sz="1000" b="1" i="0" u="none" strike="noStrike" dirty="0">
                        <a:solidFill>
                          <a:srgbClr val="000000"/>
                        </a:solidFill>
                        <a:latin typeface="+mn-lt"/>
                      </a:endParaRPr>
                    </a:p>
                  </a:txBody>
                  <a:tcPr marL="9525" marR="9525" marT="9525" marB="0" anchor="ctr">
                    <a:solidFill>
                      <a:schemeClr val="accent5"/>
                    </a:solidFill>
                  </a:tcPr>
                </a:tc>
                <a:tc hMerge="1">
                  <a:txBody>
                    <a:bodyPr/>
                    <a:lstStyle/>
                    <a:p>
                      <a:endParaRPr lang="ru-RU"/>
                    </a:p>
                  </a:txBody>
                  <a:tcPr/>
                </a:tc>
                <a:extLst>
                  <a:ext uri="{0D108BD9-81ED-4DB2-BD59-A6C34878D82A}">
                    <a16:rowId xmlns:a16="http://schemas.microsoft.com/office/drawing/2014/main" val="10000"/>
                  </a:ext>
                </a:extLst>
              </a:tr>
              <a:tr h="0">
                <a:tc vMerge="1">
                  <a:txBody>
                    <a:bodyPr/>
                    <a:lstStyle/>
                    <a:p>
                      <a:pPr algn="l"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vMerge="1">
                  <a:txBody>
                    <a:bodyPr/>
                    <a:lstStyle/>
                    <a:p>
                      <a:pPr algn="just" fontAlgn="t"/>
                      <a:endParaRPr lang="ru-RU" sz="1300" b="0" i="0" u="none" strike="noStrike" dirty="0">
                        <a:solidFill>
                          <a:schemeClr val="tx1"/>
                        </a:solidFill>
                        <a:latin typeface="Times New Roman" pitchFamily="18" charset="0"/>
                        <a:cs typeface="Times New Roman" pitchFamily="18" charset="0"/>
                      </a:endParaRPr>
                    </a:p>
                  </a:txBody>
                  <a:tcPr marL="9525" marR="9525" marT="9525" marB="0"/>
                </a:tc>
                <a:tc>
                  <a:txBody>
                    <a:bodyPr/>
                    <a:lstStyle/>
                    <a:p>
                      <a:pPr algn="ctr" fontAlgn="b"/>
                      <a:r>
                        <a:rPr lang="ru-RU" sz="1400" b="1" i="0" u="none" strike="noStrike" dirty="0" smtClean="0">
                          <a:solidFill>
                            <a:srgbClr val="000000"/>
                          </a:solidFill>
                          <a:latin typeface="Times New Roman"/>
                        </a:rPr>
                        <a:t>20</a:t>
                      </a:r>
                      <a:r>
                        <a:rPr lang="en-US" sz="1400" b="1" i="0" u="none" strike="noStrike" dirty="0" smtClean="0">
                          <a:solidFill>
                            <a:srgbClr val="000000"/>
                          </a:solidFill>
                          <a:latin typeface="Times New Roman"/>
                        </a:rPr>
                        <a:t>2</a:t>
                      </a:r>
                      <a:r>
                        <a:rPr lang="ru-RU" sz="1400" b="1" i="0" u="none" strike="noStrike" dirty="0" smtClean="0">
                          <a:solidFill>
                            <a:srgbClr val="000000"/>
                          </a:solidFill>
                          <a:latin typeface="Times New Roman"/>
                        </a:rPr>
                        <a:t>3</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202</a:t>
                      </a:r>
                      <a:r>
                        <a:rPr lang="en-US" sz="1400" b="1" i="0" u="none" strike="noStrike" dirty="0" smtClean="0">
                          <a:solidFill>
                            <a:srgbClr val="000000"/>
                          </a:solidFill>
                          <a:latin typeface="Times New Roman"/>
                        </a:rPr>
                        <a:t>4</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a:t>
                      </a:r>
                      <a:r>
                        <a:rPr lang="en-US" sz="1400" b="1" i="0" u="none" strike="noStrike" dirty="0" smtClean="0">
                          <a:solidFill>
                            <a:srgbClr val="000000"/>
                          </a:solidFill>
                          <a:latin typeface="Times New Roman"/>
                        </a:rPr>
                        <a:t>2</a:t>
                      </a:r>
                      <a:r>
                        <a:rPr lang="ru-RU" sz="1400" b="1" i="0" u="none" strike="noStrike" dirty="0" smtClean="0">
                          <a:solidFill>
                            <a:srgbClr val="000000"/>
                          </a:solidFill>
                          <a:latin typeface="Times New Roman"/>
                        </a:rPr>
                        <a:t>3</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202</a:t>
                      </a:r>
                      <a:r>
                        <a:rPr lang="en-US" sz="1400" b="1" i="0" u="none" strike="noStrike" dirty="0" smtClean="0">
                          <a:solidFill>
                            <a:srgbClr val="000000"/>
                          </a:solidFill>
                          <a:latin typeface="Times New Roman"/>
                        </a:rPr>
                        <a:t>4</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a:t>
                      </a:r>
                      <a:r>
                        <a:rPr lang="en-US" sz="1400" b="1" i="0" u="none" strike="noStrike" dirty="0" smtClean="0">
                          <a:solidFill>
                            <a:srgbClr val="000000"/>
                          </a:solidFill>
                          <a:latin typeface="Times New Roman"/>
                        </a:rPr>
                        <a:t>2</a:t>
                      </a:r>
                      <a:r>
                        <a:rPr lang="ru-RU" sz="1400" b="1" i="0" u="none" strike="noStrike" dirty="0" smtClean="0">
                          <a:solidFill>
                            <a:srgbClr val="000000"/>
                          </a:solidFill>
                          <a:latin typeface="Times New Roman"/>
                        </a:rPr>
                        <a:t>3</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202</a:t>
                      </a:r>
                      <a:r>
                        <a:rPr lang="en-US" sz="1400" b="1" i="0" u="none" strike="noStrike" dirty="0" smtClean="0">
                          <a:solidFill>
                            <a:srgbClr val="000000"/>
                          </a:solidFill>
                          <a:latin typeface="Times New Roman"/>
                        </a:rPr>
                        <a:t>4</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a:t>
                      </a:r>
                      <a:r>
                        <a:rPr lang="en-US" sz="1400" b="1" i="0" u="none" strike="noStrike" dirty="0" smtClean="0">
                          <a:solidFill>
                            <a:srgbClr val="000000"/>
                          </a:solidFill>
                          <a:latin typeface="Times New Roman"/>
                        </a:rPr>
                        <a:t>2</a:t>
                      </a:r>
                      <a:r>
                        <a:rPr lang="ru-RU" sz="1400" b="1" i="0" u="none" strike="noStrike" dirty="0" smtClean="0">
                          <a:solidFill>
                            <a:srgbClr val="000000"/>
                          </a:solidFill>
                          <a:latin typeface="Times New Roman"/>
                        </a:rPr>
                        <a:t>3</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202</a:t>
                      </a:r>
                      <a:r>
                        <a:rPr lang="en-US" sz="1400" b="1" i="0" u="none" strike="noStrike" dirty="0" smtClean="0">
                          <a:solidFill>
                            <a:srgbClr val="000000"/>
                          </a:solidFill>
                          <a:latin typeface="Times New Roman"/>
                        </a:rPr>
                        <a:t>4</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a:t>
                      </a:r>
                      <a:r>
                        <a:rPr lang="en-US" sz="1400" b="1" i="0" u="none" strike="noStrike" dirty="0" smtClean="0">
                          <a:solidFill>
                            <a:srgbClr val="000000"/>
                          </a:solidFill>
                          <a:latin typeface="Times New Roman"/>
                        </a:rPr>
                        <a:t>2</a:t>
                      </a:r>
                      <a:r>
                        <a:rPr lang="ru-RU" sz="1400" b="1" i="0" u="none" strike="noStrike" dirty="0" smtClean="0">
                          <a:solidFill>
                            <a:srgbClr val="000000"/>
                          </a:solidFill>
                          <a:latin typeface="Times New Roman"/>
                        </a:rPr>
                        <a:t>3</a:t>
                      </a:r>
                      <a:endParaRPr lang="ru-RU" sz="1400" b="1" i="0" u="none" strike="noStrike" dirty="0">
                        <a:solidFill>
                          <a:srgbClr val="000000"/>
                        </a:solidFill>
                        <a:latin typeface="Times New Roman"/>
                      </a:endParaRPr>
                    </a:p>
                  </a:txBody>
                  <a:tcPr marL="9525" marR="9525" marT="9525" marB="0" anchor="b">
                    <a:solidFill>
                      <a:srgbClr val="FFFF00"/>
                    </a:solidFill>
                  </a:tcPr>
                </a:tc>
                <a:tc>
                  <a:txBody>
                    <a:bodyPr/>
                    <a:lstStyle/>
                    <a:p>
                      <a:pPr algn="ctr" fontAlgn="b"/>
                      <a:r>
                        <a:rPr lang="ru-RU" sz="1400" b="1" i="0" u="none" strike="noStrike" dirty="0" smtClean="0">
                          <a:solidFill>
                            <a:srgbClr val="000000"/>
                          </a:solidFill>
                          <a:latin typeface="Times New Roman"/>
                        </a:rPr>
                        <a:t>202</a:t>
                      </a:r>
                      <a:r>
                        <a:rPr lang="en-US" sz="1400" b="1" i="0" u="none" strike="noStrike" dirty="0" smtClean="0">
                          <a:solidFill>
                            <a:srgbClr val="000000"/>
                          </a:solidFill>
                          <a:latin typeface="Times New Roman"/>
                        </a:rPr>
                        <a:t>4</a:t>
                      </a:r>
                      <a:endParaRPr lang="ru-RU" sz="1400" b="1" i="0" u="none" strike="noStrike" dirty="0">
                        <a:solidFill>
                          <a:srgbClr val="000000"/>
                        </a:solidFill>
                        <a:latin typeface="Times New Roman"/>
                      </a:endParaRPr>
                    </a:p>
                  </a:txBody>
                  <a:tcPr marL="9525" marR="9525" marT="9525" marB="0" anchor="b">
                    <a:solidFill>
                      <a:srgbClr val="FFFF00"/>
                    </a:solidFill>
                  </a:tcPr>
                </a:tc>
                <a:extLst>
                  <a:ext uri="{0D108BD9-81ED-4DB2-BD59-A6C34878D82A}">
                    <a16:rowId xmlns:a16="http://schemas.microsoft.com/office/drawing/2014/main" val="10001"/>
                  </a:ext>
                </a:extLst>
              </a:tr>
              <a:tr h="225310">
                <a:tc>
                  <a:txBody>
                    <a:bodyPr/>
                    <a:lstStyle/>
                    <a:p>
                      <a:pPr algn="l" fontAlgn="t"/>
                      <a:r>
                        <a:rPr lang="ru-RU" sz="1200" b="1" i="0" u="none" strike="noStrike" dirty="0" smtClean="0">
                          <a:solidFill>
                            <a:schemeClr val="tx1"/>
                          </a:solidFill>
                          <a:latin typeface="Times New Roman" pitchFamily="18" charset="0"/>
                          <a:cs typeface="Times New Roman" pitchFamily="18" charset="0"/>
                        </a:rPr>
                        <a:t>1</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ru-RU" sz="1400" b="0" i="0" u="none" strike="noStrike" dirty="0" err="1" smtClean="0">
                          <a:solidFill>
                            <a:srgbClr val="FF0000"/>
                          </a:solidFill>
                          <a:latin typeface="Times New Roman"/>
                        </a:rPr>
                        <a:t>терапиялық  </a:t>
                      </a:r>
                      <a:r>
                        <a:rPr lang="ru-RU" sz="1400" b="0" i="0" u="none" strike="noStrike" dirty="0" smtClean="0">
                          <a:solidFill>
                            <a:srgbClr val="FF0000"/>
                          </a:solidFill>
                          <a:latin typeface="+mn-lt"/>
                        </a:rPr>
                        <a:t>(</a:t>
                      </a:r>
                      <a:r>
                        <a:rPr lang="ru-RU" sz="1400" b="0" i="0" u="none" strike="noStrike" dirty="0" err="1" smtClean="0">
                          <a:solidFill>
                            <a:srgbClr val="FF0000"/>
                          </a:solidFill>
                          <a:latin typeface="+mn-lt"/>
                        </a:rPr>
                        <a:t>Майдантал</a:t>
                      </a:r>
                      <a:r>
                        <a:rPr lang="ru-RU" sz="1400" b="0" i="0" u="none" strike="noStrike" dirty="0" smtClean="0">
                          <a:solidFill>
                            <a:srgbClr val="FF0000"/>
                          </a:solidFill>
                          <a:latin typeface="+mn-lt"/>
                        </a:rPr>
                        <a:t>)</a:t>
                      </a:r>
                      <a:endParaRPr lang="ru-RU" sz="1400" b="0" i="0" u="none" strike="noStrike" dirty="0">
                        <a:solidFill>
                          <a:srgbClr val="FF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3</a:t>
                      </a:r>
                      <a:r>
                        <a:rPr lang="en-US" sz="900" b="0" i="0" u="none" strike="noStrike" dirty="0" smtClean="0">
                          <a:solidFill>
                            <a:srgbClr val="C00000"/>
                          </a:solidFill>
                          <a:latin typeface="Times New Roman"/>
                        </a:rPr>
                        <a:t>60.8</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753.1</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33,5</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58.2</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10,3</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12.6</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2"/>
                  </a:ext>
                </a:extLst>
              </a:tr>
              <a:tr h="403156">
                <a:tc>
                  <a:txBody>
                    <a:bodyPr/>
                    <a:lstStyle/>
                    <a:p>
                      <a:pPr algn="l" fontAlgn="t"/>
                      <a:r>
                        <a:rPr lang="ru-RU" sz="1200" b="1" i="0" u="none" strike="noStrike" dirty="0" smtClean="0">
                          <a:solidFill>
                            <a:schemeClr val="tx1"/>
                          </a:solidFill>
                          <a:latin typeface="Times New Roman" pitchFamily="18" charset="0"/>
                          <a:cs typeface="Times New Roman" pitchFamily="18" charset="0"/>
                        </a:rPr>
                        <a:t>2</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ctr"/>
                      <a:r>
                        <a:rPr lang="ru-RU" sz="1400" b="0" i="0" u="none" strike="noStrike" dirty="0" err="1" smtClean="0">
                          <a:solidFill>
                            <a:srgbClr val="FF0000"/>
                          </a:solidFill>
                          <a:latin typeface="Times New Roman"/>
                        </a:rPr>
                        <a:t>педиатриялық  </a:t>
                      </a:r>
                      <a:r>
                        <a:rPr lang="ru-RU" sz="1400" b="0" i="0" u="none" strike="noStrike" dirty="0" smtClean="0">
                          <a:solidFill>
                            <a:srgbClr val="FF0000"/>
                          </a:solidFill>
                          <a:latin typeface="+mn-lt"/>
                        </a:rPr>
                        <a:t>(</a:t>
                      </a:r>
                      <a:r>
                        <a:rPr lang="ru-RU" sz="1400" b="0" i="0" u="none" strike="noStrike" dirty="0" err="1" smtClean="0">
                          <a:solidFill>
                            <a:srgbClr val="FF0000"/>
                          </a:solidFill>
                          <a:latin typeface="+mn-lt"/>
                        </a:rPr>
                        <a:t>Майдантал</a:t>
                      </a:r>
                      <a:r>
                        <a:rPr lang="ru-RU" sz="1400" b="0" i="0" u="none" strike="noStrike" dirty="0" smtClean="0">
                          <a:solidFill>
                            <a:srgbClr val="FF0000"/>
                          </a:solidFill>
                          <a:latin typeface="+mn-lt"/>
                        </a:rPr>
                        <a:t>)</a:t>
                      </a:r>
                      <a:endParaRPr lang="ru-RU" sz="1400" b="0" i="0" u="none" strike="noStrike" dirty="0">
                        <a:solidFill>
                          <a:srgbClr val="FF0000"/>
                        </a:solidFill>
                        <a:latin typeface="Times New Roman"/>
                      </a:endParaRPr>
                    </a:p>
                  </a:txBody>
                  <a:tcPr marL="9525" marR="9525" marT="9525" marB="0" anchor="ctr"/>
                </a:tc>
                <a:tc>
                  <a:txBody>
                    <a:bodyPr/>
                    <a:lstStyle/>
                    <a:p>
                      <a:pPr algn="ctr" fontAlgn="b"/>
                      <a:r>
                        <a:rPr lang="ru-RU" sz="900" b="0" i="0" u="none" strike="noStrike" dirty="0" smtClean="0">
                          <a:solidFill>
                            <a:srgbClr val="C00000"/>
                          </a:solidFill>
                          <a:latin typeface="Times New Roman"/>
                        </a:rPr>
                        <a:t>649,0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2517.0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60,3</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209.8</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ru-RU" sz="900" b="0" i="0" u="none" strike="noStrike" dirty="0" smtClean="0">
                          <a:solidFill>
                            <a:srgbClr val="C00000"/>
                          </a:solidFill>
                          <a:latin typeface="Times New Roman"/>
                        </a:rPr>
                        <a:t>10,6</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11.6</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endParaRPr lang="ru-RU" sz="900" b="1"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3"/>
                  </a:ext>
                </a:extLst>
              </a:tr>
              <a:tr h="322971">
                <a:tc>
                  <a:txBody>
                    <a:bodyPr/>
                    <a:lstStyle/>
                    <a:p>
                      <a:pPr algn="l" fontAlgn="t"/>
                      <a:r>
                        <a:rPr lang="ru-RU" sz="1200" b="1" i="0" u="none" strike="noStrike" dirty="0" smtClean="0">
                          <a:solidFill>
                            <a:schemeClr val="tx1"/>
                          </a:solidFill>
                          <a:latin typeface="Times New Roman" pitchFamily="18" charset="0"/>
                          <a:cs typeface="Times New Roman" pitchFamily="18" charset="0"/>
                        </a:rPr>
                        <a:t>3</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kk-KZ" sz="1400" b="1" i="0" u="none" strike="noStrike" dirty="0" smtClean="0">
                          <a:solidFill>
                            <a:srgbClr val="FF0000"/>
                          </a:solidFill>
                          <a:latin typeface="+mn-lt"/>
                        </a:rPr>
                        <a:t>Барлығы</a:t>
                      </a:r>
                      <a:endParaRPr lang="ru-RU" sz="1400" b="1" i="0" u="none" strike="noStrike" dirty="0" smtClean="0">
                        <a:solidFill>
                          <a:srgbClr val="FF0000"/>
                        </a:solidFill>
                        <a:latin typeface="+mn-lt"/>
                      </a:endParaRPr>
                    </a:p>
                    <a:p>
                      <a:pPr algn="l" fontAlgn="b"/>
                      <a:endParaRPr lang="ru-RU" sz="1400" b="0" i="0" u="none" strike="noStrike" dirty="0">
                        <a:solidFill>
                          <a:srgbClr val="FF0000"/>
                        </a:solidFill>
                        <a:latin typeface="Times New Roman"/>
                      </a:endParaRPr>
                    </a:p>
                  </a:txBody>
                  <a:tcPr marL="9525" marR="9525" marT="9525" marB="0" anchor="b"/>
                </a:tc>
                <a:tc>
                  <a:txBody>
                    <a:bodyPr/>
                    <a:lstStyle/>
                    <a:p>
                      <a:pPr algn="ctr" fontAlgn="b"/>
                      <a:r>
                        <a:rPr lang="ru-RU" sz="1200" b="0" i="0" u="none" strike="noStrike" dirty="0" smtClean="0">
                          <a:solidFill>
                            <a:srgbClr val="C00000"/>
                          </a:solidFill>
                          <a:latin typeface="Times New Roman"/>
                        </a:rPr>
                        <a:t>402,0</a:t>
                      </a:r>
                      <a:endParaRPr lang="ru-RU" sz="1200" b="0" i="0" u="none" strike="noStrike" dirty="0">
                        <a:solidFill>
                          <a:srgbClr val="C00000"/>
                        </a:solidFill>
                        <a:latin typeface="Times New Roman"/>
                      </a:endParaRPr>
                    </a:p>
                  </a:txBody>
                  <a:tcPr marL="9525" marR="9525" marT="9525" marB="0" anchor="b"/>
                </a:tc>
                <a:tc>
                  <a:txBody>
                    <a:bodyPr/>
                    <a:lstStyle/>
                    <a:p>
                      <a:pPr algn="ctr" fontAlgn="b"/>
                      <a:r>
                        <a:rPr lang="en-US" sz="1200" b="0" i="0" u="none" strike="noStrike" dirty="0" smtClean="0">
                          <a:solidFill>
                            <a:srgbClr val="C00000"/>
                          </a:solidFill>
                          <a:latin typeface="Times New Roman"/>
                        </a:rPr>
                        <a:t>1005.1</a:t>
                      </a:r>
                      <a:endParaRPr lang="ru-RU" sz="1200" b="0" i="0" u="none" strike="noStrike" dirty="0">
                        <a:solidFill>
                          <a:srgbClr val="C00000"/>
                        </a:solidFill>
                        <a:latin typeface="Times New Roman"/>
                      </a:endParaRPr>
                    </a:p>
                  </a:txBody>
                  <a:tcPr marL="9525" marR="9525" marT="9525" marB="0" anchor="b"/>
                </a:tc>
                <a:tc>
                  <a:txBody>
                    <a:bodyPr/>
                    <a:lstStyle/>
                    <a:p>
                      <a:pPr algn="ctr" fontAlgn="b"/>
                      <a:r>
                        <a:rPr lang="ru-RU" sz="1200" b="0" i="0" u="none" strike="noStrike" dirty="0" smtClean="0">
                          <a:solidFill>
                            <a:srgbClr val="C00000"/>
                          </a:solidFill>
                          <a:latin typeface="Times New Roman"/>
                        </a:rPr>
                        <a:t>37,3</a:t>
                      </a:r>
                      <a:endParaRPr lang="ru-RU" sz="1200" b="0" i="0" u="none" strike="noStrike" dirty="0">
                        <a:solidFill>
                          <a:srgbClr val="C00000"/>
                        </a:solidFill>
                        <a:latin typeface="Times New Roman"/>
                      </a:endParaRPr>
                    </a:p>
                  </a:txBody>
                  <a:tcPr marL="9525" marR="9525" marT="9525" marB="0" anchor="b"/>
                </a:tc>
                <a:tc>
                  <a:txBody>
                    <a:bodyPr/>
                    <a:lstStyle/>
                    <a:p>
                      <a:pPr algn="ctr" fontAlgn="b"/>
                      <a:r>
                        <a:rPr lang="en-US" sz="1200" b="0" i="0" u="none" strike="noStrike" dirty="0" smtClean="0">
                          <a:solidFill>
                            <a:srgbClr val="C00000"/>
                          </a:solidFill>
                          <a:latin typeface="Times New Roman"/>
                        </a:rPr>
                        <a:t>79.8</a:t>
                      </a:r>
                      <a:endParaRPr lang="ru-RU" sz="1200" b="0" i="0" u="none" strike="noStrike" dirty="0">
                        <a:solidFill>
                          <a:srgbClr val="C00000"/>
                        </a:solidFill>
                        <a:latin typeface="Times New Roman"/>
                      </a:endParaRPr>
                    </a:p>
                  </a:txBody>
                  <a:tcPr marL="9525" marR="9525" marT="9525" marB="0" anchor="b"/>
                </a:tc>
                <a:tc>
                  <a:txBody>
                    <a:bodyPr/>
                    <a:lstStyle/>
                    <a:p>
                      <a:pPr algn="ctr" fontAlgn="b"/>
                      <a:r>
                        <a:rPr lang="ru-RU" sz="1200" b="0" i="0" u="none" strike="noStrike" dirty="0" smtClean="0">
                          <a:solidFill>
                            <a:srgbClr val="C00000"/>
                          </a:solidFill>
                          <a:latin typeface="Times New Roman"/>
                        </a:rPr>
                        <a:t>10,4</a:t>
                      </a:r>
                      <a:endParaRPr lang="ru-RU" sz="1200" b="0" i="0" u="none" strike="noStrike" dirty="0">
                        <a:solidFill>
                          <a:srgbClr val="C00000"/>
                        </a:solidFill>
                        <a:latin typeface="Times New Roman"/>
                      </a:endParaRPr>
                    </a:p>
                  </a:txBody>
                  <a:tcPr marL="9525" marR="9525" marT="9525" marB="0" anchor="b"/>
                </a:tc>
                <a:tc>
                  <a:txBody>
                    <a:bodyPr/>
                    <a:lstStyle/>
                    <a:p>
                      <a:pPr algn="ctr" fontAlgn="b"/>
                      <a:r>
                        <a:rPr lang="en-US" sz="1200" b="0" i="0" u="none" strike="noStrike" dirty="0" smtClean="0">
                          <a:solidFill>
                            <a:srgbClr val="C00000"/>
                          </a:solidFill>
                          <a:latin typeface="Times New Roman"/>
                        </a:rPr>
                        <a:t>12.2</a:t>
                      </a:r>
                      <a:endParaRPr lang="ru-RU" sz="1200" b="0" i="0" u="none" strike="noStrike" dirty="0">
                        <a:solidFill>
                          <a:srgbClr val="C00000"/>
                        </a:solidFill>
                        <a:latin typeface="Times New Roman"/>
                      </a:endParaRPr>
                    </a:p>
                  </a:txBody>
                  <a:tcPr marL="9525" marR="9525" marT="9525" marB="0" anchor="b"/>
                </a:tc>
                <a:tc>
                  <a:txBody>
                    <a:bodyPr/>
                    <a:lstStyle/>
                    <a:p>
                      <a:pPr algn="ctr" fontAlgn="b"/>
                      <a:endParaRPr lang="ru-RU" sz="1200" b="0" i="0" u="none" strike="noStrike" dirty="0">
                        <a:solidFill>
                          <a:srgbClr val="C00000"/>
                        </a:solidFill>
                        <a:latin typeface="Times New Roman"/>
                      </a:endParaRPr>
                    </a:p>
                  </a:txBody>
                  <a:tcPr marL="9525" marR="9525" marT="9525" marB="0" anchor="b"/>
                </a:tc>
                <a:tc>
                  <a:txBody>
                    <a:bodyPr/>
                    <a:lstStyle/>
                    <a:p>
                      <a:pPr algn="ctr" fontAlgn="b"/>
                      <a:endParaRPr lang="ru-RU" sz="1400" b="0" i="0" u="none" strike="noStrike" dirty="0">
                        <a:solidFill>
                          <a:srgbClr val="C00000"/>
                        </a:solidFill>
                        <a:latin typeface="Times New Roman"/>
                      </a:endParaRPr>
                    </a:p>
                  </a:txBody>
                  <a:tcPr marL="9525" marR="9525" marT="9525" marB="0" anchor="b"/>
                </a:tc>
                <a:tc>
                  <a:txBody>
                    <a:bodyPr/>
                    <a:lstStyle/>
                    <a:p>
                      <a:pPr algn="ctr" fontAlgn="b"/>
                      <a:endParaRPr lang="ru-RU" sz="1400" b="0" i="0" u="none" strike="noStrike" dirty="0">
                        <a:solidFill>
                          <a:srgbClr val="C00000"/>
                        </a:solidFill>
                        <a:latin typeface="Times New Roman"/>
                      </a:endParaRPr>
                    </a:p>
                  </a:txBody>
                  <a:tcPr marL="9525" marR="9525" marT="9525" marB="0" anchor="b"/>
                </a:tc>
                <a:tc>
                  <a:txBody>
                    <a:bodyPr/>
                    <a:lstStyle/>
                    <a:p>
                      <a:pPr algn="ctr" fontAlgn="b"/>
                      <a:endParaRPr lang="ru-RU" sz="14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4"/>
                  </a:ext>
                </a:extLst>
              </a:tr>
              <a:tr h="403156">
                <a:tc>
                  <a:txBody>
                    <a:bodyPr/>
                    <a:lstStyle/>
                    <a:p>
                      <a:pPr algn="l" fontAlgn="t"/>
                      <a:r>
                        <a:rPr lang="ru-RU" sz="1200" b="1" i="0" u="none" strike="noStrike" dirty="0" smtClean="0">
                          <a:solidFill>
                            <a:schemeClr val="tx1"/>
                          </a:solidFill>
                          <a:latin typeface="Times New Roman" pitchFamily="18" charset="0"/>
                          <a:cs typeface="Times New Roman" pitchFamily="18" charset="0"/>
                        </a:rPr>
                        <a:t>4</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400" b="0" i="0" u="none" strike="noStrike" dirty="0" smtClean="0">
                          <a:solidFill>
                            <a:srgbClr val="FF0000"/>
                          </a:solidFill>
                          <a:latin typeface="+mn-lt"/>
                        </a:rPr>
                        <a:t>Жұқпалы</a:t>
                      </a:r>
                      <a:r>
                        <a:rPr lang="kk-KZ" sz="1400" b="0" i="0" u="none" strike="noStrike" baseline="0" dirty="0" smtClean="0">
                          <a:solidFill>
                            <a:srgbClr val="FF0000"/>
                          </a:solidFill>
                          <a:latin typeface="+mn-lt"/>
                        </a:rPr>
                        <a:t> аурулар ересектер</a:t>
                      </a:r>
                      <a:endParaRPr lang="ru-RU" sz="1400" b="0" i="0" u="none" strike="noStrike" dirty="0">
                        <a:solidFill>
                          <a:srgbClr val="FF0000"/>
                        </a:solidFill>
                        <a:latin typeface="+mn-lt"/>
                      </a:endParaRPr>
                    </a:p>
                  </a:txBody>
                  <a:tcPr marL="9525" marR="9525" marT="9525" marB="0" anchor="b"/>
                </a:tc>
                <a:tc>
                  <a:txBody>
                    <a:bodyPr/>
                    <a:lstStyle/>
                    <a:p>
                      <a:pPr algn="ctr" fontAlgn="b"/>
                      <a:r>
                        <a:rPr lang="en-US" sz="900" b="0" i="0" u="none" strike="noStrike" dirty="0" smtClean="0">
                          <a:solidFill>
                            <a:srgbClr val="C00000"/>
                          </a:solidFill>
                          <a:latin typeface="Times New Roman"/>
                        </a:rPr>
                        <a:t>304.5</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317.6</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38.3</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40.1</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7.1</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8.0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5"/>
                  </a:ext>
                </a:extLst>
              </a:tr>
              <a:tr h="252530">
                <a:tc>
                  <a:txBody>
                    <a:bodyPr/>
                    <a:lstStyle/>
                    <a:p>
                      <a:pPr algn="l" fontAlgn="t"/>
                      <a:r>
                        <a:rPr lang="ru-RU" sz="1200" b="1" i="0" u="none" strike="noStrike" dirty="0" smtClean="0">
                          <a:solidFill>
                            <a:schemeClr val="tx1"/>
                          </a:solidFill>
                          <a:latin typeface="Times New Roman" pitchFamily="18" charset="0"/>
                          <a:cs typeface="Times New Roman" pitchFamily="18" charset="0"/>
                        </a:rPr>
                        <a:t>5</a:t>
                      </a:r>
                      <a:endParaRPr lang="ru-RU" sz="1200" b="1"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400" b="0" i="0" u="none" strike="noStrike" dirty="0" smtClean="0">
                          <a:solidFill>
                            <a:srgbClr val="FF0000"/>
                          </a:solidFill>
                          <a:latin typeface="+mn-lt"/>
                        </a:rPr>
                        <a:t>Жұқпалы</a:t>
                      </a:r>
                      <a:r>
                        <a:rPr lang="kk-KZ" sz="1400" b="0" i="0" u="none" strike="noStrike" baseline="0" dirty="0" smtClean="0">
                          <a:solidFill>
                            <a:srgbClr val="FF0000"/>
                          </a:solidFill>
                          <a:latin typeface="+mn-lt"/>
                        </a:rPr>
                        <a:t> аурулар балалар</a:t>
                      </a:r>
                      <a:endParaRPr lang="ru-RU" sz="1400" b="0" i="0" u="none" strike="noStrike" dirty="0">
                        <a:solidFill>
                          <a:srgbClr val="FF0000"/>
                        </a:solidFill>
                        <a:latin typeface="+mn-lt"/>
                      </a:endParaRPr>
                    </a:p>
                  </a:txBody>
                  <a:tcPr marL="9525" marR="9525" marT="9525" marB="0" anchor="b"/>
                </a:tc>
                <a:tc>
                  <a:txBody>
                    <a:bodyPr/>
                    <a:lstStyle/>
                    <a:p>
                      <a:pPr algn="ctr" fontAlgn="b"/>
                      <a:r>
                        <a:rPr lang="en-US" sz="900" b="0" i="0" u="none" strike="noStrike" dirty="0" smtClean="0">
                          <a:solidFill>
                            <a:srgbClr val="C00000"/>
                          </a:solidFill>
                          <a:latin typeface="Times New Roman"/>
                        </a:rPr>
                        <a:t>276.8</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393.2</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33.6</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37.8</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7.8</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en-US" sz="900" b="0" i="0" u="none" strike="noStrike" dirty="0" smtClean="0">
                          <a:solidFill>
                            <a:srgbClr val="C00000"/>
                          </a:solidFill>
                          <a:latin typeface="Times New Roman"/>
                        </a:rPr>
                        <a:t>7.9</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tc>
                  <a:txBody>
                    <a:bodyPr/>
                    <a:lstStyle/>
                    <a:p>
                      <a:pPr algn="ctr" fontAlgn="b"/>
                      <a:r>
                        <a:rPr lang="kk-KZ" sz="900" b="0" i="0" u="none" strike="noStrike" dirty="0" smtClean="0">
                          <a:solidFill>
                            <a:srgbClr val="C00000"/>
                          </a:solidFill>
                          <a:latin typeface="Times New Roman"/>
                        </a:rPr>
                        <a:t>0</a:t>
                      </a:r>
                      <a:endParaRPr lang="ru-RU" sz="900" b="0" i="0" u="none" strike="noStrike" dirty="0">
                        <a:solidFill>
                          <a:srgbClr val="C00000"/>
                        </a:solidFill>
                        <a:latin typeface="Times New Roman"/>
                      </a:endParaRPr>
                    </a:p>
                  </a:txBody>
                  <a:tcPr marL="9525" marR="9525" marT="9525" marB="0" anchor="b"/>
                </a:tc>
                <a:extLst>
                  <a:ext uri="{0D108BD9-81ED-4DB2-BD59-A6C34878D82A}">
                    <a16:rowId xmlns:a16="http://schemas.microsoft.com/office/drawing/2014/main" val="10006"/>
                  </a:ext>
                </a:extLst>
              </a:tr>
              <a:tr h="343850">
                <a:tc>
                  <a:txBody>
                    <a:bodyPr/>
                    <a:lstStyle/>
                    <a:p>
                      <a:pPr algn="l" fontAlgn="t"/>
                      <a:r>
                        <a:rPr lang="ru-RU" sz="1200" b="0" i="0" u="none" strike="noStrike" dirty="0" smtClean="0">
                          <a:solidFill>
                            <a:schemeClr val="tx1"/>
                          </a:solidFill>
                          <a:latin typeface="Times New Roman" pitchFamily="18" charset="0"/>
                          <a:cs typeface="Times New Roman" pitchFamily="18" charset="0"/>
                        </a:rPr>
                        <a:t>6</a:t>
                      </a:r>
                      <a:endParaRPr lang="ru-RU" sz="1200" b="0" i="0" u="none" strike="noStrike" dirty="0">
                        <a:solidFill>
                          <a:schemeClr val="tx1"/>
                        </a:solidFill>
                        <a:latin typeface="Times New Roman" pitchFamily="18" charset="0"/>
                        <a:cs typeface="Times New Roman" pitchFamily="18" charset="0"/>
                      </a:endParaRPr>
                    </a:p>
                  </a:txBody>
                  <a:tcPr marL="9525" marR="9525" marT="9525" marB="0" anchor="ctr"/>
                </a:tc>
                <a:tc>
                  <a:txBody>
                    <a:bodyPr/>
                    <a:lstStyle/>
                    <a:p>
                      <a:pPr algn="l" fontAlgn="b"/>
                      <a:r>
                        <a:rPr lang="kk-KZ" sz="1600" b="1" i="0" u="none" strike="noStrike" dirty="0" smtClean="0">
                          <a:solidFill>
                            <a:srgbClr val="FF0000"/>
                          </a:solidFill>
                          <a:latin typeface="Times New Roman"/>
                        </a:rPr>
                        <a:t>Барлығы</a:t>
                      </a:r>
                      <a:endParaRPr lang="ru-RU" sz="1600" b="1" i="0" u="none" strike="noStrike" dirty="0">
                        <a:solidFill>
                          <a:srgbClr val="FF0000"/>
                        </a:solidFill>
                        <a:latin typeface="Times New Roman"/>
                      </a:endParaRPr>
                    </a:p>
                  </a:txBody>
                  <a:tcPr marL="9525" marR="9525" marT="9525" marB="0" anchor="ctr"/>
                </a:tc>
                <a:tc>
                  <a:txBody>
                    <a:bodyPr/>
                    <a:lstStyle/>
                    <a:p>
                      <a:pPr algn="ctr" fontAlgn="b"/>
                      <a:r>
                        <a:rPr lang="ru-RU" sz="900" b="1" i="0" u="none" strike="noStrike" dirty="0" smtClean="0">
                          <a:solidFill>
                            <a:srgbClr val="C00000"/>
                          </a:solidFill>
                          <a:latin typeface="Times New Roman"/>
                        </a:rPr>
                        <a:t>287,2</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en-US" sz="900" b="1" i="0" u="none" strike="noStrike" dirty="0" smtClean="0">
                          <a:solidFill>
                            <a:srgbClr val="C00000"/>
                          </a:solidFill>
                          <a:latin typeface="Times New Roman"/>
                        </a:rPr>
                        <a:t>303.3</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ru-RU" sz="900" b="1" i="0" u="none" strike="noStrike" dirty="0" smtClean="0">
                          <a:solidFill>
                            <a:srgbClr val="C00000"/>
                          </a:solidFill>
                          <a:latin typeface="Times New Roman"/>
                        </a:rPr>
                        <a:t>3</a:t>
                      </a:r>
                      <a:r>
                        <a:rPr lang="en-US" sz="900" b="1" i="0" u="none" strike="noStrike" dirty="0" smtClean="0">
                          <a:solidFill>
                            <a:srgbClr val="C00000"/>
                          </a:solidFill>
                          <a:latin typeface="Times New Roman"/>
                        </a:rPr>
                        <a:t>1.2</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en-US" sz="900" b="1" i="0" u="none" strike="noStrike" dirty="0" smtClean="0">
                          <a:solidFill>
                            <a:srgbClr val="C00000"/>
                          </a:solidFill>
                          <a:latin typeface="Times New Roman"/>
                        </a:rPr>
                        <a:t>39.6</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ru-RU" sz="900" b="1" i="0" u="none" strike="noStrike" dirty="0" smtClean="0">
                          <a:solidFill>
                            <a:srgbClr val="C00000"/>
                          </a:solidFill>
                          <a:latin typeface="Times New Roman"/>
                        </a:rPr>
                        <a:t>7</a:t>
                      </a:r>
                      <a:r>
                        <a:rPr lang="en-US" sz="900" b="1" i="0" u="none" strike="noStrike" dirty="0" smtClean="0">
                          <a:solidFill>
                            <a:srgbClr val="C00000"/>
                          </a:solidFill>
                          <a:latin typeface="Times New Roman"/>
                        </a:rPr>
                        <a:t>.6</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en-US" sz="900" b="1" i="0" u="none" strike="noStrike" dirty="0" smtClean="0">
                          <a:solidFill>
                            <a:srgbClr val="C00000"/>
                          </a:solidFill>
                          <a:latin typeface="Times New Roman"/>
                        </a:rPr>
                        <a:t>7.7</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en-US" sz="900" b="1" i="0" u="none" strike="noStrike" dirty="0" smtClean="0">
                          <a:solidFill>
                            <a:srgbClr val="C00000"/>
                          </a:solidFill>
                          <a:latin typeface="Times New Roman"/>
                        </a:rPr>
                        <a:t>17</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en-US" sz="900" b="1" i="0" u="none" strike="noStrike" dirty="0" smtClean="0">
                          <a:solidFill>
                            <a:srgbClr val="C00000"/>
                          </a:solidFill>
                          <a:latin typeface="Times New Roman"/>
                        </a:rPr>
                        <a:t>27.7</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r>
                        <a:rPr lang="en-US" sz="900" b="1" i="0" u="none" strike="noStrike" dirty="0" smtClean="0">
                          <a:solidFill>
                            <a:srgbClr val="C00000"/>
                          </a:solidFill>
                          <a:latin typeface="Times New Roman"/>
                        </a:rPr>
                        <a:t>.8</a:t>
                      </a:r>
                      <a:endParaRPr lang="ru-RU" sz="900" b="1" i="0" u="none" strike="noStrike" dirty="0">
                        <a:solidFill>
                          <a:srgbClr val="C00000"/>
                        </a:solidFill>
                        <a:latin typeface="Times New Roman"/>
                      </a:endParaRPr>
                    </a:p>
                  </a:txBody>
                  <a:tcPr marL="9525" marR="9525" marT="9525" marB="0" anchor="b"/>
                </a:tc>
                <a:tc>
                  <a:txBody>
                    <a:bodyPr/>
                    <a:lstStyle/>
                    <a:p>
                      <a:pPr algn="ctr" fontAlgn="b"/>
                      <a:r>
                        <a:rPr lang="kk-KZ" sz="900" b="1" i="0" u="none" strike="noStrike" dirty="0" smtClean="0">
                          <a:solidFill>
                            <a:srgbClr val="C00000"/>
                          </a:solidFill>
                          <a:latin typeface="Times New Roman"/>
                        </a:rPr>
                        <a:t>0</a:t>
                      </a:r>
                      <a:r>
                        <a:rPr lang="en-US" sz="900" b="1" i="0" u="none" strike="noStrike" dirty="0" smtClean="0">
                          <a:solidFill>
                            <a:srgbClr val="C00000"/>
                          </a:solidFill>
                          <a:latin typeface="Times New Roman"/>
                        </a:rPr>
                        <a:t>.5</a:t>
                      </a:r>
                    </a:p>
                  </a:txBody>
                  <a:tcPr marL="9525" marR="9525" marT="9525" marB="0" anchor="b"/>
                </a:tc>
                <a:extLst>
                  <a:ext uri="{0D108BD9-81ED-4DB2-BD59-A6C34878D82A}">
                    <a16:rowId xmlns:a16="http://schemas.microsoft.com/office/drawing/2014/main" val="10007"/>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285720" y="285728"/>
          <a:ext cx="8715436" cy="5689278"/>
        </p:xfrm>
        <a:graphic>
          <a:graphicData uri="http://schemas.openxmlformats.org/drawingml/2006/table">
            <a:tbl>
              <a:tblPr/>
              <a:tblGrid>
                <a:gridCol w="1178424">
                  <a:extLst>
                    <a:ext uri="{9D8B030D-6E8A-4147-A177-3AD203B41FA5}">
                      <a16:colId xmlns:a16="http://schemas.microsoft.com/office/drawing/2014/main" val="20000"/>
                    </a:ext>
                  </a:extLst>
                </a:gridCol>
                <a:gridCol w="1129324">
                  <a:extLst>
                    <a:ext uri="{9D8B030D-6E8A-4147-A177-3AD203B41FA5}">
                      <a16:colId xmlns:a16="http://schemas.microsoft.com/office/drawing/2014/main" val="20001"/>
                    </a:ext>
                  </a:extLst>
                </a:gridCol>
                <a:gridCol w="1865839">
                  <a:extLst>
                    <a:ext uri="{9D8B030D-6E8A-4147-A177-3AD203B41FA5}">
                      <a16:colId xmlns:a16="http://schemas.microsoft.com/office/drawing/2014/main" val="20002"/>
                    </a:ext>
                  </a:extLst>
                </a:gridCol>
                <a:gridCol w="675141">
                  <a:extLst>
                    <a:ext uri="{9D8B030D-6E8A-4147-A177-3AD203B41FA5}">
                      <a16:colId xmlns:a16="http://schemas.microsoft.com/office/drawing/2014/main" val="20003"/>
                    </a:ext>
                  </a:extLst>
                </a:gridCol>
                <a:gridCol w="794874">
                  <a:extLst>
                    <a:ext uri="{9D8B030D-6E8A-4147-A177-3AD203B41FA5}">
                      <a16:colId xmlns:a16="http://schemas.microsoft.com/office/drawing/2014/main" val="20004"/>
                    </a:ext>
                  </a:extLst>
                </a:gridCol>
                <a:gridCol w="571504">
                  <a:extLst>
                    <a:ext uri="{9D8B030D-6E8A-4147-A177-3AD203B41FA5}">
                      <a16:colId xmlns:a16="http://schemas.microsoft.com/office/drawing/2014/main" val="20005"/>
                    </a:ext>
                  </a:extLst>
                </a:gridCol>
                <a:gridCol w="642942">
                  <a:extLst>
                    <a:ext uri="{9D8B030D-6E8A-4147-A177-3AD203B41FA5}">
                      <a16:colId xmlns:a16="http://schemas.microsoft.com/office/drawing/2014/main" val="20006"/>
                    </a:ext>
                  </a:extLst>
                </a:gridCol>
                <a:gridCol w="642942">
                  <a:extLst>
                    <a:ext uri="{9D8B030D-6E8A-4147-A177-3AD203B41FA5}">
                      <a16:colId xmlns:a16="http://schemas.microsoft.com/office/drawing/2014/main" val="20007"/>
                    </a:ext>
                  </a:extLst>
                </a:gridCol>
                <a:gridCol w="928694">
                  <a:extLst>
                    <a:ext uri="{9D8B030D-6E8A-4147-A177-3AD203B41FA5}">
                      <a16:colId xmlns:a16="http://schemas.microsoft.com/office/drawing/2014/main" val="20008"/>
                    </a:ext>
                  </a:extLst>
                </a:gridCol>
                <a:gridCol w="285752">
                  <a:extLst>
                    <a:ext uri="{9D8B030D-6E8A-4147-A177-3AD203B41FA5}">
                      <a16:colId xmlns:a16="http://schemas.microsoft.com/office/drawing/2014/main" val="20009"/>
                    </a:ext>
                  </a:extLst>
                </a:gridCol>
              </a:tblGrid>
              <a:tr h="1064638">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kk-KZ" sz="1400" b="1" i="0" u="none" strike="noStrike" dirty="0" smtClean="0">
                          <a:solidFill>
                            <a:srgbClr val="000000"/>
                          </a:solidFill>
                          <a:latin typeface="+mn-lt"/>
                        </a:rPr>
                        <a:t>Есеп соңындағы төсек саны</a:t>
                      </a:r>
                      <a:endParaRPr lang="ru-RU" sz="1400" b="1" i="0" u="none" strike="noStrike" dirty="0" smtClean="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CC33"/>
                    </a:solidFill>
                  </a:tcPr>
                </a:tc>
                <a:tc>
                  <a:txBody>
                    <a:bodyPr/>
                    <a:lstStyle/>
                    <a:p>
                      <a:pPr algn="ctr" fontAlgn="b"/>
                      <a:r>
                        <a:rPr lang="kk-KZ" sz="1400" b="1" i="0" u="none" strike="noStrike" dirty="0" smtClean="0">
                          <a:solidFill>
                            <a:srgbClr val="000000"/>
                          </a:solidFill>
                          <a:latin typeface="+mn-lt"/>
                        </a:rPr>
                        <a:t>Орта</a:t>
                      </a:r>
                      <a:r>
                        <a:rPr lang="kk-KZ" sz="1400" b="1" i="0" u="none" strike="noStrike" baseline="0" dirty="0" smtClean="0">
                          <a:solidFill>
                            <a:srgbClr val="000000"/>
                          </a:solidFill>
                          <a:latin typeface="+mn-lt"/>
                        </a:rPr>
                        <a:t> айлық төсек саны</a:t>
                      </a:r>
                      <a:endParaRPr lang="ru-RU" sz="1400" b="1" i="0" u="none" strike="noStrike" dirty="0">
                        <a:solidFill>
                          <a:srgbClr val="000000"/>
                        </a:solidFill>
                        <a:latin typeface="+mn-lt"/>
                      </a:endParaRPr>
                    </a:p>
                  </a:txBody>
                  <a:tcPr marL="9525" marR="9525" marT="9525"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CC33"/>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kk-KZ" sz="1400" b="1" dirty="0" smtClean="0">
                          <a:latin typeface="+mn-lt"/>
                        </a:rPr>
                        <a:t>Құрылымдық бөлімдер және төсек профилі</a:t>
                      </a:r>
                      <a:endParaRPr lang="ru-RU" sz="1400" b="1" i="0" u="none" strike="noStrike" dirty="0" smtClean="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CC33"/>
                    </a:solidFill>
                  </a:tcPr>
                </a:tc>
                <a:tc gridSpan="2">
                  <a:txBody>
                    <a:bodyPr/>
                    <a:lstStyle/>
                    <a:p>
                      <a:pPr algn="ctr" fontAlgn="b"/>
                      <a:r>
                        <a:rPr lang="kk-KZ" sz="1400" b="1" i="0" u="none" strike="noStrike" dirty="0" smtClean="0">
                          <a:solidFill>
                            <a:srgbClr val="000000"/>
                          </a:solidFill>
                          <a:latin typeface="+mn-lt"/>
                        </a:rPr>
                        <a:t>Шыққаны</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CC33"/>
                    </a:solidFill>
                  </a:tcPr>
                </a:tc>
                <a:tc hMerge="1">
                  <a:txBody>
                    <a:bodyPr/>
                    <a:lstStyle/>
                    <a:p>
                      <a:endParaRPr lang="ru-RU"/>
                    </a:p>
                  </a:txBody>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400" b="1" i="0" u="none" strike="noStrike" dirty="0" err="1" smtClean="0">
                          <a:solidFill>
                            <a:srgbClr val="000000"/>
                          </a:solidFill>
                          <a:latin typeface="+mn-lt"/>
                        </a:rPr>
                        <a:t>Өткізілген төсек-күндер</a:t>
                      </a:r>
                      <a:endParaRPr lang="ru-RU" sz="1400" b="1" i="0" u="none" strike="noStrike" dirty="0" smtClean="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CC33"/>
                    </a:solidFill>
                  </a:tcPr>
                </a:tc>
                <a:tc hMerge="1">
                  <a:txBody>
                    <a:bodyPr/>
                    <a:lstStyle/>
                    <a:p>
                      <a:endParaRPr lang="ru-RU"/>
                    </a:p>
                  </a:txBody>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400" b="1" i="0" u="none" strike="noStrike" dirty="0">
                          <a:solidFill>
                            <a:srgbClr val="000000"/>
                          </a:solidFill>
                          <a:latin typeface="+mn-lt"/>
                        </a:rPr>
                        <a:t> </a:t>
                      </a:r>
                      <a:r>
                        <a:rPr lang="kk-KZ" sz="1400" b="1" dirty="0" smtClean="0">
                          <a:latin typeface="+mn-lt"/>
                        </a:rPr>
                        <a:t>1 науқастың төсекте болуының орташа ұзақтығы</a:t>
                      </a:r>
                      <a:endParaRPr lang="ru-RU" sz="1400" b="1" i="0" u="none" strike="noStrike" dirty="0" smtClean="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CC33"/>
                    </a:solidFill>
                  </a:tcPr>
                </a:tc>
                <a:tc hMerge="1">
                  <a:txBody>
                    <a:bodyPr/>
                    <a:lstStyle/>
                    <a:p>
                      <a:endParaRPr lang="ru-RU"/>
                    </a:p>
                  </a:txBody>
                  <a:tcPr/>
                </a:tc>
                <a:tc>
                  <a:txBody>
                    <a:bodyPr/>
                    <a:lstStyle/>
                    <a:p>
                      <a:pPr algn="ctr"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0"/>
                  </a:ext>
                </a:extLst>
              </a:tr>
              <a:tr h="462885">
                <a:tc>
                  <a:txBody>
                    <a:bodyPr/>
                    <a:lstStyle/>
                    <a:p>
                      <a:pPr algn="ctr" fontAlgn="b"/>
                      <a:r>
                        <a:rPr lang="ru-RU" sz="1400" b="1" i="0" u="none" strike="noStrike" dirty="0" smtClean="0">
                          <a:solidFill>
                            <a:srgbClr val="000000"/>
                          </a:solidFill>
                          <a:latin typeface="+mn-lt"/>
                        </a:rPr>
                        <a:t>2023</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400" b="1" i="0" u="none" strike="noStrike" dirty="0" smtClean="0">
                          <a:solidFill>
                            <a:srgbClr val="000000"/>
                          </a:solidFill>
                          <a:latin typeface="+mn-lt"/>
                        </a:rPr>
                        <a:t>202</a:t>
                      </a:r>
                      <a:r>
                        <a:rPr lang="en-US" sz="1400" b="1" i="0" u="none" strike="noStrike" dirty="0" smtClean="0">
                          <a:solidFill>
                            <a:srgbClr val="000000"/>
                          </a:solidFill>
                          <a:latin typeface="+mn-lt"/>
                        </a:rPr>
                        <a:t>4</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ru-RU" sz="1400" b="0" i="0" u="none" strike="noStrike" dirty="0">
                          <a:solidFill>
                            <a:srgbClr val="000000"/>
                          </a:solidFill>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400" b="1" i="0" u="none" strike="noStrike" dirty="0" smtClean="0">
                          <a:solidFill>
                            <a:srgbClr val="000000"/>
                          </a:solidFill>
                          <a:latin typeface="+mn-lt"/>
                        </a:rPr>
                        <a:t>2023</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400" b="1" i="0" u="none" strike="noStrike" dirty="0" smtClean="0">
                          <a:solidFill>
                            <a:srgbClr val="000000"/>
                          </a:solidFill>
                          <a:latin typeface="+mn-lt"/>
                        </a:rPr>
                        <a:t>202</a:t>
                      </a:r>
                      <a:r>
                        <a:rPr lang="en-US" sz="1400" b="1" i="0" u="none" strike="noStrike" dirty="0" smtClean="0">
                          <a:solidFill>
                            <a:srgbClr val="000000"/>
                          </a:solidFill>
                          <a:latin typeface="+mn-lt"/>
                        </a:rPr>
                        <a:t>4</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400" b="1" i="0" u="none" strike="noStrike" dirty="0" smtClean="0">
                          <a:solidFill>
                            <a:srgbClr val="000000"/>
                          </a:solidFill>
                          <a:latin typeface="+mn-lt"/>
                        </a:rPr>
                        <a:t>2023</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400" b="1" i="0" u="none" strike="noStrike" dirty="0" smtClean="0">
                          <a:solidFill>
                            <a:srgbClr val="000000"/>
                          </a:solidFill>
                          <a:latin typeface="+mn-lt"/>
                        </a:rPr>
                        <a:t>202</a:t>
                      </a:r>
                      <a:r>
                        <a:rPr lang="en-US" sz="1400" b="1" i="0" u="none" strike="noStrike" dirty="0" smtClean="0">
                          <a:solidFill>
                            <a:srgbClr val="000000"/>
                          </a:solidFill>
                          <a:latin typeface="+mn-lt"/>
                        </a:rPr>
                        <a:t>4</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400" b="1" i="0" u="none" strike="noStrike" dirty="0" smtClean="0">
                          <a:solidFill>
                            <a:srgbClr val="000000"/>
                          </a:solidFill>
                          <a:latin typeface="+mn-lt"/>
                        </a:rPr>
                        <a:t>2023</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400" b="1" i="0" u="none" strike="noStrike" dirty="0" smtClean="0">
                          <a:solidFill>
                            <a:srgbClr val="000000"/>
                          </a:solidFill>
                          <a:latin typeface="+mn-lt"/>
                        </a:rPr>
                        <a:t>202</a:t>
                      </a:r>
                      <a:r>
                        <a:rPr lang="en-US" sz="1400" b="1" i="0" u="none" strike="noStrike" dirty="0" smtClean="0">
                          <a:solidFill>
                            <a:srgbClr val="000000"/>
                          </a:solidFill>
                          <a:latin typeface="+mn-lt"/>
                        </a:rPr>
                        <a:t>4</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1"/>
                  </a:ext>
                </a:extLst>
              </a:tr>
              <a:tr h="1106236">
                <a:tc>
                  <a:txBody>
                    <a:bodyPr/>
                    <a:lstStyle/>
                    <a:p>
                      <a:pPr algn="ctr" fontAlgn="b"/>
                      <a:r>
                        <a:rPr lang="kk-KZ" sz="1400" b="1" i="0" u="none" strike="noStrike" dirty="0" smtClean="0">
                          <a:solidFill>
                            <a:srgbClr val="000000"/>
                          </a:solidFill>
                          <a:latin typeface="+mn-lt"/>
                        </a:rPr>
                        <a:t>Есеп соңындағы төсек саны</a:t>
                      </a:r>
                      <a:endParaRPr lang="ru-RU" sz="1400" b="1" i="0" u="none" strike="noStrike" dirty="0">
                        <a:solidFill>
                          <a:srgbClr val="000000"/>
                        </a:solidFill>
                        <a:latin typeface="+mn-lt"/>
                      </a:endParaRPr>
                    </a:p>
                  </a:txBody>
                  <a:tcPr marL="9525" marR="9525" marT="9525"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1" i="0" u="none" strike="noStrike" dirty="0" smtClean="0">
                          <a:solidFill>
                            <a:srgbClr val="000000"/>
                          </a:solidFill>
                          <a:latin typeface="+mn-lt"/>
                        </a:rPr>
                        <a:t>Орта</a:t>
                      </a:r>
                      <a:r>
                        <a:rPr lang="kk-KZ" sz="1400" b="1" i="0" u="none" strike="noStrike" baseline="0" dirty="0" smtClean="0">
                          <a:solidFill>
                            <a:srgbClr val="000000"/>
                          </a:solidFill>
                          <a:latin typeface="+mn-lt"/>
                        </a:rPr>
                        <a:t> айлық төсек саны</a:t>
                      </a:r>
                      <a:endParaRPr lang="ru-RU" sz="1400" b="1" i="0" u="none" strike="noStrike" dirty="0">
                        <a:solidFill>
                          <a:srgbClr val="000000"/>
                        </a:solidFill>
                        <a:latin typeface="+mn-lt"/>
                      </a:endParaRPr>
                    </a:p>
                  </a:txBody>
                  <a:tcPr marL="9525" marR="9525" marT="9525"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kk-KZ" sz="1400" b="1" dirty="0" smtClean="0">
                          <a:latin typeface="+mn-lt"/>
                        </a:rPr>
                        <a:t>Құрылымдық бөлімдер және төсек профилі</a:t>
                      </a:r>
                      <a:endParaRPr lang="ru-RU" sz="1400" b="1" i="0" u="none" strike="noStrike" dirty="0" smtClean="0">
                        <a:solidFill>
                          <a:srgbClr val="000000"/>
                        </a:solidFill>
                        <a:latin typeface="+mn-lt"/>
                      </a:endParaRPr>
                    </a:p>
                    <a:p>
                      <a:pPr algn="ctr" fontAlgn="b"/>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kk-KZ" sz="1400" b="1" i="0" u="none" strike="noStrike" dirty="0" smtClean="0">
                          <a:solidFill>
                            <a:srgbClr val="000000"/>
                          </a:solidFill>
                          <a:latin typeface="+mn-lt"/>
                        </a:rPr>
                        <a:t>Шыққаны</a:t>
                      </a:r>
                      <a:endParaRPr lang="ru-RU" sz="1400" b="1" i="0" u="none" strike="noStrike" dirty="0" smtClean="0">
                        <a:solidFill>
                          <a:srgbClr val="000000"/>
                        </a:solidFill>
                        <a:latin typeface="+mn-lt"/>
                      </a:endParaRPr>
                    </a:p>
                    <a:p>
                      <a:pPr algn="ctr" fontAlgn="b">
                        <a:lnSpc>
                          <a:spcPct val="100000"/>
                        </a:lnSpc>
                      </a:pP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400" b="1" i="0" u="none" strike="noStrike" dirty="0" err="1" smtClean="0">
                          <a:solidFill>
                            <a:srgbClr val="000000"/>
                          </a:solidFill>
                          <a:latin typeface="+mn-lt"/>
                        </a:rPr>
                        <a:t>Өткізілген төсек-күндер</a:t>
                      </a:r>
                      <a:endParaRPr lang="ru-RU" sz="1400" b="1" i="0" u="none" strike="noStrike" dirty="0" smtClean="0">
                        <a:solidFill>
                          <a:srgbClr val="000000"/>
                        </a:solidFill>
                        <a:latin typeface="+mn-lt"/>
                      </a:endParaRPr>
                    </a:p>
                    <a:p>
                      <a:pPr algn="ctr" fontAlgn="b">
                        <a:lnSpc>
                          <a:spcPct val="100000"/>
                        </a:lnSpc>
                      </a:pPr>
                      <a:r>
                        <a:rPr lang="ru-RU" sz="1400" b="1" i="0" u="none" strike="noStrike" dirty="0" smtClean="0">
                          <a:solidFill>
                            <a:srgbClr val="000000"/>
                          </a:solidFill>
                          <a:latin typeface="+mn-lt"/>
                        </a:rPr>
                        <a:t>  </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ru-RU" sz="1400" b="1" i="0" u="none" strike="noStrike" dirty="0" smtClean="0">
                          <a:solidFill>
                            <a:srgbClr val="000000"/>
                          </a:solidFill>
                          <a:latin typeface="+mn-lt"/>
                        </a:rPr>
                        <a:t> </a:t>
                      </a:r>
                      <a:r>
                        <a:rPr lang="kk-KZ" sz="1400" b="1" dirty="0" smtClean="0">
                          <a:latin typeface="+mn-lt"/>
                        </a:rPr>
                        <a:t>1 науқастың төсекте болуының орташа ұзақтығы</a:t>
                      </a:r>
                      <a:endParaRPr lang="ru-RU" sz="1400" b="1" i="0" u="none" strike="noStrike" dirty="0" smtClean="0">
                        <a:solidFill>
                          <a:srgbClr val="000000"/>
                        </a:solidFill>
                        <a:latin typeface="+mn-lt"/>
                      </a:endParaRPr>
                    </a:p>
                    <a:p>
                      <a:pPr algn="ctr" fontAlgn="b">
                        <a:lnSpc>
                          <a:spcPct val="100000"/>
                        </a:lnSpc>
                      </a:pPr>
                      <a:endParaRPr lang="ru-RU" sz="1400" b="1" i="0" u="none" strike="noStrike" dirty="0" smtClean="0">
                        <a:solidFill>
                          <a:srgbClr val="000000"/>
                        </a:solidFill>
                        <a:latin typeface="+mn-lt"/>
                      </a:endParaRPr>
                    </a:p>
                    <a:p>
                      <a:pPr algn="ctr" fontAlgn="b">
                        <a:lnSpc>
                          <a:spcPct val="100000"/>
                        </a:lnSpc>
                      </a:pP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b"/>
                      <a:endParaRPr lang="ru-RU" sz="1000" b="1"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2"/>
                  </a:ext>
                </a:extLst>
              </a:tr>
              <a:tr h="385739">
                <a:tc>
                  <a:txBody>
                    <a:bodyPr/>
                    <a:lstStyle/>
                    <a:p>
                      <a:pPr algn="ctr" fontAlgn="b"/>
                      <a:r>
                        <a:rPr lang="kk-KZ" sz="1400" b="0" i="0" u="none" strike="noStrike" dirty="0" smtClean="0">
                          <a:solidFill>
                            <a:srgbClr val="000000"/>
                          </a:solidFill>
                          <a:latin typeface="+mn-lt"/>
                        </a:rPr>
                        <a:t>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smtClean="0">
                          <a:solidFill>
                            <a:srgbClr val="000000"/>
                          </a:solidFill>
                          <a:latin typeface="+mn-lt"/>
                        </a:rPr>
                        <a:t>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smtClean="0">
                          <a:solidFill>
                            <a:srgbClr val="000000"/>
                          </a:solidFill>
                          <a:latin typeface="+mn-lt"/>
                        </a:rPr>
                        <a:t>терапия</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120</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236</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869</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1648</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7,2</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7,0</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3"/>
                  </a:ext>
                </a:extLst>
              </a:tr>
              <a:tr h="354879">
                <a:tc>
                  <a:txBody>
                    <a:bodyPr/>
                    <a:lstStyle/>
                    <a:p>
                      <a:pPr algn="ctr" fontAlgn="b"/>
                      <a:r>
                        <a:rPr lang="ru-RU" sz="1400" b="0" i="0" u="none" strike="noStrike" dirty="0" smtClean="0">
                          <a:solidFill>
                            <a:srgbClr val="000000"/>
                          </a:solidFill>
                          <a:latin typeface="+mn-lt"/>
                        </a:rPr>
                        <a:t>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smtClean="0">
                          <a:solidFill>
                            <a:srgbClr val="000000"/>
                          </a:solidFill>
                          <a:latin typeface="+mn-lt"/>
                        </a:rPr>
                        <a:t>3</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latin typeface="+mn-lt"/>
                        </a:rPr>
                        <a:t>кардиология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64</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36</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594</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272</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9,3</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7,6</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4"/>
                  </a:ext>
                </a:extLst>
              </a:tr>
              <a:tr h="370309">
                <a:tc>
                  <a:txBody>
                    <a:bodyPr/>
                    <a:lstStyle/>
                    <a:p>
                      <a:pPr algn="ctr" fontAlgn="b"/>
                      <a:r>
                        <a:rPr lang="kk-KZ" sz="1400" b="0" i="0" u="none" strike="noStrike" dirty="0" smtClean="0">
                          <a:solidFill>
                            <a:srgbClr val="000000"/>
                          </a:solidFill>
                          <a:latin typeface="+mn-lt"/>
                        </a:rPr>
                        <a:t>10</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smtClean="0">
                          <a:solidFill>
                            <a:srgbClr val="000000"/>
                          </a:solidFill>
                          <a:latin typeface="+mn-lt"/>
                        </a:rPr>
                        <a:t>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smtClean="0">
                          <a:solidFill>
                            <a:srgbClr val="000000"/>
                          </a:solidFill>
                          <a:latin typeface="+mn-lt"/>
                        </a:rPr>
                        <a:t>неврология</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235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318</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smtClean="0">
                          <a:solidFill>
                            <a:srgbClr val="000000"/>
                          </a:solidFill>
                          <a:latin typeface="+mn-lt"/>
                        </a:rPr>
                        <a:t>1639</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2154</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7,0</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6,8</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5"/>
                  </a:ext>
                </a:extLst>
              </a:tr>
              <a:tr h="324019">
                <a:tc>
                  <a:txBody>
                    <a:bodyPr/>
                    <a:lstStyle/>
                    <a:p>
                      <a:pPr algn="ctr" fontAlgn="b"/>
                      <a:r>
                        <a:rPr lang="ru-RU" sz="1400" b="0" i="0" u="none" strike="noStrike" dirty="0">
                          <a:solidFill>
                            <a:srgbClr val="000000"/>
                          </a:solidFill>
                          <a:latin typeface="+mn-lt"/>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mn-lt"/>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latin typeface="+mn-lt"/>
                        </a:rPr>
                        <a:t>хирургия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118</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104</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648</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596</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5,5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5,7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6"/>
                  </a:ext>
                </a:extLst>
              </a:tr>
              <a:tr h="385739">
                <a:tc>
                  <a:txBody>
                    <a:bodyPr/>
                    <a:lstStyle/>
                    <a:p>
                      <a:pPr algn="ctr" fontAlgn="b"/>
                      <a:r>
                        <a:rPr lang="kk-KZ" sz="1400" b="0" i="0" u="none" strike="noStrike" dirty="0" smtClean="0">
                          <a:solidFill>
                            <a:srgbClr val="000000"/>
                          </a:solidFill>
                          <a:latin typeface="+mn-lt"/>
                        </a:rPr>
                        <a:t>10</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mn-lt"/>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latin typeface="+mn-lt"/>
                        </a:rPr>
                        <a:t>травматология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370</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357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2468</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2150</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6,7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latin typeface="+mn-lt"/>
                        </a:rPr>
                        <a:t>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7"/>
                  </a:ext>
                </a:extLst>
              </a:tr>
              <a:tr h="354879">
                <a:tc>
                  <a:txBody>
                    <a:bodyPr/>
                    <a:lstStyle/>
                    <a:p>
                      <a:pPr algn="ctr" fontAlgn="b"/>
                      <a:r>
                        <a:rPr lang="ru-RU" sz="1400" b="0" i="0" u="none" strike="noStrike" dirty="0">
                          <a:solidFill>
                            <a:srgbClr val="000000"/>
                          </a:solidFill>
                          <a:latin typeface="+mn-lt"/>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smtClean="0">
                          <a:solidFill>
                            <a:srgbClr val="000000"/>
                          </a:solidFill>
                          <a:latin typeface="+mn-lt"/>
                        </a:rPr>
                        <a:t>1</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latin typeface="+mn-lt"/>
                        </a:rPr>
                        <a:t>урология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smtClean="0">
                          <a:solidFill>
                            <a:srgbClr val="000000"/>
                          </a:solidFill>
                          <a:latin typeface="+mn-lt"/>
                        </a:rPr>
                        <a:t>76</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94</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kk-KZ" sz="1400" b="0" i="0" u="none" strike="noStrike" dirty="0" smtClean="0">
                          <a:solidFill>
                            <a:srgbClr val="000000"/>
                          </a:solidFill>
                          <a:latin typeface="+mn-lt"/>
                        </a:rPr>
                        <a:t>534</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400" b="0" i="0" u="none" strike="noStrike" dirty="0" smtClean="0">
                          <a:solidFill>
                            <a:srgbClr val="000000"/>
                          </a:solidFill>
                          <a:latin typeface="+mn-lt"/>
                        </a:rPr>
                        <a:t>514</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7,0</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5,5</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8"/>
                  </a:ext>
                </a:extLst>
              </a:tr>
              <a:tr h="262775">
                <a:tc>
                  <a:txBody>
                    <a:bodyPr/>
                    <a:lstStyle/>
                    <a:p>
                      <a:pPr algn="ctr" fontAlgn="b"/>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1</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ru-RU" sz="1400" b="0" i="0" u="none" strike="noStrike" dirty="0" smtClean="0">
                          <a:solidFill>
                            <a:srgbClr val="000000"/>
                          </a:solidFill>
                          <a:latin typeface="+mn-lt"/>
                        </a:rPr>
                        <a:t>Урология</a:t>
                      </a:r>
                      <a:r>
                        <a:rPr lang="en-US" sz="1400" b="0" i="0" u="none" strike="noStrike" dirty="0" smtClean="0">
                          <a:solidFill>
                            <a:srgbClr val="000000"/>
                          </a:solidFill>
                          <a:latin typeface="+mn-lt"/>
                        </a:rPr>
                        <a:t> </a:t>
                      </a:r>
                      <a:r>
                        <a:rPr lang="kk-KZ" sz="1400" b="0" i="0" u="none" strike="noStrike" dirty="0" smtClean="0">
                          <a:solidFill>
                            <a:srgbClr val="000000"/>
                          </a:solidFill>
                          <a:latin typeface="+mn-lt"/>
                        </a:rPr>
                        <a:t>балалар</a:t>
                      </a:r>
                      <a:endParaRPr lang="ru-RU" sz="1400" b="0" i="0" u="none" strike="noStrike" dirty="0" smtClean="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9"/>
                  </a:ext>
                </a:extLst>
              </a:tr>
              <a:tr h="308590">
                <a:tc>
                  <a:txBody>
                    <a:bodyPr/>
                    <a:lstStyle/>
                    <a:p>
                      <a:pPr algn="ctr" fontAlgn="b"/>
                      <a:r>
                        <a:rPr lang="ru-RU" sz="1400" b="0" i="0" u="none" strike="noStrike" dirty="0">
                          <a:solidFill>
                            <a:srgbClr val="000000"/>
                          </a:solidFill>
                          <a:latin typeface="+mn-lt"/>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smtClean="0">
                          <a:solidFill>
                            <a:srgbClr val="000000"/>
                          </a:solidFill>
                          <a:latin typeface="+mn-lt"/>
                        </a:rPr>
                        <a:t>3</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kk-KZ" sz="1400" b="0" i="0" u="none" strike="noStrike" dirty="0" smtClean="0">
                          <a:solidFill>
                            <a:srgbClr val="000000"/>
                          </a:solidFill>
                          <a:latin typeface="+mn-lt"/>
                        </a:rPr>
                        <a:t>балалар</a:t>
                      </a:r>
                      <a:r>
                        <a:rPr lang="kk-KZ" sz="1400" b="0" i="0" u="none" strike="noStrike" baseline="0" dirty="0" smtClean="0">
                          <a:solidFill>
                            <a:srgbClr val="000000"/>
                          </a:solidFill>
                          <a:latin typeface="+mn-lt"/>
                        </a:rPr>
                        <a:t> бөлімшесі</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71</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57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476</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651</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6,7</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kk-KZ" sz="1400" b="0" i="0" u="none" strike="noStrike" dirty="0" smtClean="0">
                          <a:solidFill>
                            <a:srgbClr val="000000"/>
                          </a:solidFill>
                          <a:latin typeface="+mn-lt"/>
                        </a:rPr>
                        <a:t>11,4</a:t>
                      </a:r>
                      <a:endParaRPr lang="ru-RU" sz="1400" b="0"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0"/>
                  </a:ext>
                </a:extLst>
              </a:tr>
              <a:tr h="308590">
                <a:tc>
                  <a:txBody>
                    <a:bodyPr/>
                    <a:lstStyle/>
                    <a:p>
                      <a:pPr algn="ctr" fontAlgn="b"/>
                      <a:r>
                        <a:rPr lang="kk-KZ" sz="1400" b="1" i="0" u="none" strike="noStrike" dirty="0" smtClean="0">
                          <a:solidFill>
                            <a:srgbClr val="000000"/>
                          </a:solidFill>
                          <a:latin typeface="+mn-lt"/>
                        </a:rPr>
                        <a:t>45</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kk-KZ" sz="1400" b="1" i="0" u="none" strike="noStrike" dirty="0" smtClean="0">
                          <a:solidFill>
                            <a:srgbClr val="000000"/>
                          </a:solidFill>
                          <a:latin typeface="+mn-lt"/>
                        </a:rPr>
                        <a:t>35</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kk-KZ" sz="1400" b="1" i="0" u="none" strike="noStrike" dirty="0" smtClean="0">
                          <a:solidFill>
                            <a:srgbClr val="000000"/>
                          </a:solidFill>
                          <a:latin typeface="+mn-lt"/>
                        </a:rPr>
                        <a:t>барлығы</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kk-KZ" sz="1400" b="1" i="0" u="none" strike="noStrike" dirty="0" smtClean="0">
                          <a:solidFill>
                            <a:srgbClr val="000000"/>
                          </a:solidFill>
                          <a:latin typeface="+mn-lt"/>
                        </a:rPr>
                        <a:t>1054</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kk-KZ" sz="1400" b="1" i="0" u="none" strike="noStrike" dirty="0" smtClean="0">
                          <a:solidFill>
                            <a:srgbClr val="000000"/>
                          </a:solidFill>
                          <a:latin typeface="+mn-lt"/>
                        </a:rPr>
                        <a:t>1202</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kk-KZ" sz="1400" b="1" i="0" u="none" strike="noStrike" dirty="0" smtClean="0">
                          <a:solidFill>
                            <a:srgbClr val="000000"/>
                          </a:solidFill>
                          <a:latin typeface="+mn-lt"/>
                        </a:rPr>
                        <a:t>7228</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kk-KZ" sz="1400" b="1" i="0" u="none" strike="noStrike" dirty="0" smtClean="0">
                          <a:solidFill>
                            <a:srgbClr val="000000"/>
                          </a:solidFill>
                          <a:latin typeface="+mn-lt"/>
                        </a:rPr>
                        <a:t>7985</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400" b="1" i="0" u="none" strike="noStrike" dirty="0" smtClean="0">
                          <a:solidFill>
                            <a:srgbClr val="000000"/>
                          </a:solidFill>
                          <a:latin typeface="+mn-lt"/>
                        </a:rPr>
                        <a:t>6,9</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ru-RU" sz="1400" b="1" i="0" u="none" strike="noStrike" dirty="0" smtClean="0">
                          <a:solidFill>
                            <a:srgbClr val="000000"/>
                          </a:solidFill>
                          <a:latin typeface="+mn-lt"/>
                        </a:rPr>
                        <a:t>6,6</a:t>
                      </a:r>
                      <a:endParaRPr lang="ru-RU" sz="1400" b="1" i="0" u="none" strike="noStrike" dirty="0">
                        <a:solidFill>
                          <a:srgbClr val="000000"/>
                        </a:solidFill>
                        <a:latin typeface="+mn-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endParaRPr lang="ru-RU" sz="1000" b="0" i="0" u="none" strike="noStrike"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11"/>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8229600" cy="1071570"/>
          </a:xfrm>
        </p:spPr>
        <p:txBody>
          <a:bodyPr>
            <a:normAutofit/>
          </a:bodyPr>
          <a:lstStyle/>
          <a:p>
            <a:pPr algn="ctr"/>
            <a:r>
              <a:rPr lang="kk-KZ" sz="2400" dirty="0" smtClean="0">
                <a:solidFill>
                  <a:srgbClr val="FF0000"/>
                </a:solidFill>
              </a:rPr>
              <a:t>3.2 ШЖҚ «Кентау қалалық  орталық ауруханасы»  МКК  </a:t>
            </a:r>
            <a:br>
              <a:rPr lang="kk-KZ" sz="2400" dirty="0" smtClean="0">
                <a:solidFill>
                  <a:srgbClr val="FF0000"/>
                </a:solidFill>
              </a:rPr>
            </a:br>
            <a:r>
              <a:rPr lang="kk-KZ" sz="2400" dirty="0" smtClean="0">
                <a:solidFill>
                  <a:srgbClr val="FF0000"/>
                </a:solidFill>
              </a:rPr>
              <a:t>2024 жылы 9 айда жасалған оталар көрсеткіштері. </a:t>
            </a:r>
            <a:endParaRPr lang="ru-RU" sz="2400" dirty="0"/>
          </a:p>
        </p:txBody>
      </p:sp>
      <p:graphicFrame>
        <p:nvGraphicFramePr>
          <p:cNvPr id="4" name="Содержимое 3"/>
          <p:cNvGraphicFramePr>
            <a:graphicFrameLocks noGrp="1"/>
          </p:cNvGraphicFramePr>
          <p:nvPr>
            <p:ph idx="1"/>
          </p:nvPr>
        </p:nvGraphicFramePr>
        <p:xfrm>
          <a:off x="428596" y="1285860"/>
          <a:ext cx="8229600" cy="4745185"/>
        </p:xfrm>
        <a:graphic>
          <a:graphicData uri="http://schemas.openxmlformats.org/drawingml/2006/table">
            <a:tbl>
              <a:tblPr firstRow="1" bandRow="1">
                <a:tableStyleId>{5C22544A-7EE6-4342-B048-85BDC9FD1C3A}</a:tableStyleId>
              </a:tblPr>
              <a:tblGrid>
                <a:gridCol w="3543296">
                  <a:extLst>
                    <a:ext uri="{9D8B030D-6E8A-4147-A177-3AD203B41FA5}">
                      <a16:colId xmlns:a16="http://schemas.microsoft.com/office/drawing/2014/main" val="20000"/>
                    </a:ext>
                  </a:extLst>
                </a:gridCol>
                <a:gridCol w="1285884">
                  <a:extLst>
                    <a:ext uri="{9D8B030D-6E8A-4147-A177-3AD203B41FA5}">
                      <a16:colId xmlns:a16="http://schemas.microsoft.com/office/drawing/2014/main" val="20001"/>
                    </a:ext>
                  </a:extLst>
                </a:gridCol>
                <a:gridCol w="1857388">
                  <a:extLst>
                    <a:ext uri="{9D8B030D-6E8A-4147-A177-3AD203B41FA5}">
                      <a16:colId xmlns:a16="http://schemas.microsoft.com/office/drawing/2014/main" val="20002"/>
                    </a:ext>
                  </a:extLst>
                </a:gridCol>
                <a:gridCol w="1543032">
                  <a:extLst>
                    <a:ext uri="{9D8B030D-6E8A-4147-A177-3AD203B41FA5}">
                      <a16:colId xmlns:a16="http://schemas.microsoft.com/office/drawing/2014/main" val="20003"/>
                    </a:ext>
                  </a:extLst>
                </a:gridCol>
              </a:tblGrid>
              <a:tr h="6687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dirty="0" smtClean="0"/>
                        <a:t>Бөлімше атауы</a:t>
                      </a:r>
                      <a:endParaRPr lang="ru-RU" dirty="0" smtClean="0"/>
                    </a:p>
                  </a:txBody>
                  <a:tcPr>
                    <a:solidFill>
                      <a:schemeClr val="bg2">
                        <a:lumMod val="50000"/>
                      </a:schemeClr>
                    </a:solidFill>
                  </a:tcPr>
                </a:tc>
                <a:tc>
                  <a:txBody>
                    <a:bodyPr/>
                    <a:lstStyle/>
                    <a:p>
                      <a:r>
                        <a:rPr lang="kk-KZ" dirty="0" smtClean="0"/>
                        <a:t>жоспарлы  ота саны</a:t>
                      </a:r>
                      <a:endParaRPr lang="ru-RU" dirty="0"/>
                    </a:p>
                  </a:txBody>
                  <a:tcPr>
                    <a:solidFill>
                      <a:schemeClr val="bg2">
                        <a:lumMod val="50000"/>
                      </a:schemeClr>
                    </a:solidFill>
                  </a:tcPr>
                </a:tc>
                <a:tc>
                  <a:txBody>
                    <a:bodyPr/>
                    <a:lstStyle/>
                    <a:p>
                      <a:r>
                        <a:rPr lang="kk-KZ" dirty="0" smtClean="0"/>
                        <a:t> жедел ота саны</a:t>
                      </a:r>
                      <a:endParaRPr lang="ru-RU" dirty="0"/>
                    </a:p>
                  </a:txBody>
                  <a:tcPr>
                    <a:solidFill>
                      <a:schemeClr val="bg2">
                        <a:lumMod val="50000"/>
                      </a:schemeClr>
                    </a:solidFill>
                  </a:tcPr>
                </a:tc>
                <a:tc>
                  <a:txBody>
                    <a:bodyPr/>
                    <a:lstStyle/>
                    <a:p>
                      <a:r>
                        <a:rPr lang="kk-KZ" dirty="0" smtClean="0"/>
                        <a:t>жалпы         саны</a:t>
                      </a:r>
                      <a:endParaRPr lang="ru-RU" dirty="0"/>
                    </a:p>
                  </a:txBody>
                  <a:tcPr>
                    <a:solidFill>
                      <a:schemeClr val="bg2">
                        <a:lumMod val="50000"/>
                      </a:schemeClr>
                    </a:solidFill>
                  </a:tcPr>
                </a:tc>
                <a:extLst>
                  <a:ext uri="{0D108BD9-81ED-4DB2-BD59-A6C34878D82A}">
                    <a16:rowId xmlns:a16="http://schemas.microsoft.com/office/drawing/2014/main" val="10000"/>
                  </a:ext>
                </a:extLst>
              </a:tr>
              <a:tr h="3874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800" dirty="0" smtClean="0"/>
                        <a:t>1. </a:t>
                      </a:r>
                      <a:r>
                        <a:rPr lang="kk-KZ" sz="1800" b="1" dirty="0" smtClean="0"/>
                        <a:t>Хирургия бөлімі</a:t>
                      </a:r>
                    </a:p>
                  </a:txBody>
                  <a:tcPr>
                    <a:solidFill>
                      <a:schemeClr val="bg2">
                        <a:lumMod val="75000"/>
                      </a:schemeClr>
                    </a:solidFill>
                  </a:tcPr>
                </a:tc>
                <a:tc>
                  <a:txBody>
                    <a:bodyPr/>
                    <a:lstStyle/>
                    <a:p>
                      <a:endParaRPr lang="ru-RU" dirty="0"/>
                    </a:p>
                  </a:txBody>
                  <a:tcPr>
                    <a:solidFill>
                      <a:schemeClr val="bg2">
                        <a:lumMod val="75000"/>
                      </a:schemeClr>
                    </a:solidFill>
                  </a:tcPr>
                </a:tc>
                <a:tc>
                  <a:txBody>
                    <a:bodyPr/>
                    <a:lstStyle/>
                    <a:p>
                      <a:endParaRPr lang="ru-RU" dirty="0"/>
                    </a:p>
                  </a:txBody>
                  <a:tcPr>
                    <a:solidFill>
                      <a:schemeClr val="bg2">
                        <a:lumMod val="75000"/>
                      </a:schemeClr>
                    </a:solidFill>
                  </a:tcPr>
                </a:tc>
                <a:tc>
                  <a:txBody>
                    <a:bodyPr/>
                    <a:lstStyle/>
                    <a:p>
                      <a:endParaRPr lang="ru-RU" dirty="0"/>
                    </a:p>
                  </a:txBody>
                  <a:tcPr>
                    <a:solidFill>
                      <a:schemeClr val="bg2">
                        <a:lumMod val="75000"/>
                      </a:schemeClr>
                    </a:solidFill>
                  </a:tcPr>
                </a:tc>
                <a:extLst>
                  <a:ext uri="{0D108BD9-81ED-4DB2-BD59-A6C34878D82A}">
                    <a16:rowId xmlns:a16="http://schemas.microsoft.com/office/drawing/2014/main" val="10001"/>
                  </a:ext>
                </a:extLst>
              </a:tr>
              <a:tr h="387470">
                <a:tc>
                  <a:txBody>
                    <a:bodyPr/>
                    <a:lstStyle/>
                    <a:p>
                      <a:r>
                        <a:rPr kumimoji="0" lang="kk-KZ" sz="1400" kern="1200" dirty="0" smtClean="0">
                          <a:solidFill>
                            <a:schemeClr val="dk1"/>
                          </a:solidFill>
                          <a:latin typeface="+mn-lt"/>
                          <a:ea typeface="+mn-ea"/>
                          <a:cs typeface="+mn-cs"/>
                        </a:rPr>
                        <a:t>        -Хирургиялық профиль бойынша</a:t>
                      </a:r>
                      <a:endParaRPr lang="ru-RU" sz="1400" dirty="0"/>
                    </a:p>
                  </a:txBody>
                  <a:tcPr>
                    <a:solidFill>
                      <a:schemeClr val="bg2">
                        <a:lumMod val="75000"/>
                      </a:schemeClr>
                    </a:solidFill>
                  </a:tcPr>
                </a:tc>
                <a:tc>
                  <a:txBody>
                    <a:bodyPr/>
                    <a:lstStyle/>
                    <a:p>
                      <a:r>
                        <a:rPr lang="kk-KZ" sz="1400" dirty="0" smtClean="0"/>
                        <a:t>    137-</a:t>
                      </a:r>
                      <a:r>
                        <a:rPr lang="kk-KZ" sz="1400" dirty="0" smtClean="0">
                          <a:solidFill>
                            <a:srgbClr val="FF0000"/>
                          </a:solidFill>
                        </a:rPr>
                        <a:t>23,2</a:t>
                      </a:r>
                      <a:r>
                        <a:rPr lang="ru-RU" sz="1400" dirty="0" smtClean="0">
                          <a:solidFill>
                            <a:srgbClr val="FF0000"/>
                          </a:solidFill>
                        </a:rPr>
                        <a:t>%</a:t>
                      </a:r>
                      <a:endParaRPr lang="ru-RU" sz="1400" dirty="0">
                        <a:solidFill>
                          <a:srgbClr val="FF0000"/>
                        </a:solidFill>
                      </a:endParaRPr>
                    </a:p>
                  </a:txBody>
                  <a:tcPr>
                    <a:solidFill>
                      <a:schemeClr val="bg2">
                        <a:lumMod val="75000"/>
                      </a:schemeClr>
                    </a:solidFill>
                  </a:tcPr>
                </a:tc>
                <a:tc>
                  <a:txBody>
                    <a:bodyPr/>
                    <a:lstStyle/>
                    <a:p>
                      <a:r>
                        <a:rPr lang="kk-KZ" sz="1400" dirty="0" smtClean="0"/>
                        <a:t>         452 – </a:t>
                      </a:r>
                      <a:r>
                        <a:rPr lang="kk-KZ" sz="1400" dirty="0" smtClean="0">
                          <a:solidFill>
                            <a:srgbClr val="FF0000"/>
                          </a:solidFill>
                        </a:rPr>
                        <a:t>76,8%</a:t>
                      </a:r>
                      <a:r>
                        <a:rPr lang="kk-KZ" sz="1400" dirty="0" smtClean="0"/>
                        <a:t> </a:t>
                      </a:r>
                      <a:endParaRPr lang="ru-RU" sz="1400" dirty="0"/>
                    </a:p>
                  </a:txBody>
                  <a:tcPr>
                    <a:solidFill>
                      <a:schemeClr val="bg2">
                        <a:lumMod val="75000"/>
                      </a:schemeClr>
                    </a:solidFill>
                  </a:tcPr>
                </a:tc>
                <a:tc>
                  <a:txBody>
                    <a:bodyPr/>
                    <a:lstStyle/>
                    <a:p>
                      <a:pPr algn="ctr"/>
                      <a:r>
                        <a:rPr lang="kk-KZ" sz="1400" dirty="0" smtClean="0"/>
                        <a:t>589</a:t>
                      </a:r>
                      <a:endParaRPr lang="ru-RU" sz="1400" dirty="0"/>
                    </a:p>
                  </a:txBody>
                  <a:tcPr>
                    <a:solidFill>
                      <a:schemeClr val="bg2">
                        <a:lumMod val="75000"/>
                      </a:schemeClr>
                    </a:solidFill>
                  </a:tcPr>
                </a:tc>
                <a:extLst>
                  <a:ext uri="{0D108BD9-81ED-4DB2-BD59-A6C34878D82A}">
                    <a16:rowId xmlns:a16="http://schemas.microsoft.com/office/drawing/2014/main" val="10002"/>
                  </a:ext>
                </a:extLst>
              </a:tr>
              <a:tr h="387470">
                <a:tc>
                  <a:txBody>
                    <a:bodyPr/>
                    <a:lstStyle/>
                    <a:p>
                      <a:r>
                        <a:rPr kumimoji="0" lang="kk-KZ" sz="1400" kern="1200" dirty="0" smtClean="0">
                          <a:solidFill>
                            <a:schemeClr val="dk1"/>
                          </a:solidFill>
                          <a:latin typeface="+mn-lt"/>
                          <a:ea typeface="+mn-ea"/>
                          <a:cs typeface="+mn-cs"/>
                        </a:rPr>
                        <a:t>        -Урологиялық профиль  бойынша</a:t>
                      </a:r>
                      <a:endParaRPr lang="ru-RU" sz="1400" dirty="0"/>
                    </a:p>
                  </a:txBody>
                  <a:tcPr>
                    <a:solidFill>
                      <a:schemeClr val="bg2">
                        <a:lumMod val="75000"/>
                      </a:schemeClr>
                    </a:solidFill>
                  </a:tcPr>
                </a:tc>
                <a:tc>
                  <a:txBody>
                    <a:bodyPr/>
                    <a:lstStyle/>
                    <a:p>
                      <a:r>
                        <a:rPr lang="kk-KZ" sz="1400" dirty="0" smtClean="0"/>
                        <a:t>      10-  </a:t>
                      </a:r>
                      <a:r>
                        <a:rPr lang="kk-KZ" sz="1400" dirty="0" smtClean="0">
                          <a:solidFill>
                            <a:srgbClr val="FF0000"/>
                          </a:solidFill>
                        </a:rPr>
                        <a:t>15,1%</a:t>
                      </a:r>
                      <a:endParaRPr lang="ru-RU" sz="1400" dirty="0">
                        <a:solidFill>
                          <a:srgbClr val="FF0000"/>
                        </a:solidFill>
                      </a:endParaRPr>
                    </a:p>
                  </a:txBody>
                  <a:tcPr>
                    <a:solidFill>
                      <a:schemeClr val="bg2">
                        <a:lumMod val="75000"/>
                      </a:schemeClr>
                    </a:solidFill>
                  </a:tcPr>
                </a:tc>
                <a:tc>
                  <a:txBody>
                    <a:bodyPr/>
                    <a:lstStyle/>
                    <a:p>
                      <a:r>
                        <a:rPr lang="kk-KZ" sz="1400" dirty="0" smtClean="0"/>
                        <a:t>          56- </a:t>
                      </a:r>
                      <a:r>
                        <a:rPr lang="kk-KZ" sz="1400" dirty="0" smtClean="0">
                          <a:solidFill>
                            <a:srgbClr val="FF0000"/>
                          </a:solidFill>
                        </a:rPr>
                        <a:t>84,9%</a:t>
                      </a:r>
                      <a:endParaRPr lang="ru-RU" sz="1400" dirty="0">
                        <a:solidFill>
                          <a:srgbClr val="FF0000"/>
                        </a:solidFill>
                      </a:endParaRPr>
                    </a:p>
                  </a:txBody>
                  <a:tcPr>
                    <a:solidFill>
                      <a:schemeClr val="bg2">
                        <a:lumMod val="75000"/>
                      </a:schemeClr>
                    </a:solidFill>
                  </a:tcPr>
                </a:tc>
                <a:tc>
                  <a:txBody>
                    <a:bodyPr/>
                    <a:lstStyle/>
                    <a:p>
                      <a:pPr algn="ctr"/>
                      <a:r>
                        <a:rPr lang="kk-KZ" sz="1400" dirty="0" smtClean="0"/>
                        <a:t>66</a:t>
                      </a:r>
                      <a:endParaRPr lang="ru-RU" sz="1400" dirty="0"/>
                    </a:p>
                  </a:txBody>
                  <a:tcPr>
                    <a:solidFill>
                      <a:schemeClr val="bg2">
                        <a:lumMod val="75000"/>
                      </a:schemeClr>
                    </a:solidFill>
                  </a:tcPr>
                </a:tc>
                <a:extLst>
                  <a:ext uri="{0D108BD9-81ED-4DB2-BD59-A6C34878D82A}">
                    <a16:rowId xmlns:a16="http://schemas.microsoft.com/office/drawing/2014/main" val="10003"/>
                  </a:ext>
                </a:extLst>
              </a:tr>
              <a:tr h="387470">
                <a:tc>
                  <a:txBody>
                    <a:bodyPr/>
                    <a:lstStyle/>
                    <a:p>
                      <a:r>
                        <a:rPr lang="kk-KZ" sz="1400" b="1" dirty="0" smtClean="0"/>
                        <a:t>2.  </a:t>
                      </a:r>
                      <a:r>
                        <a:rPr lang="kk-KZ" sz="1600" b="1" dirty="0" smtClean="0"/>
                        <a:t>Травматология</a:t>
                      </a:r>
                      <a:r>
                        <a:rPr lang="kk-KZ" sz="1600" b="1" baseline="0" dirty="0" smtClean="0"/>
                        <a:t> бөлімі </a:t>
                      </a:r>
                      <a:endParaRPr lang="ru-RU" sz="1600" b="1" dirty="0"/>
                    </a:p>
                  </a:txBody>
                  <a:tcPr>
                    <a:solidFill>
                      <a:schemeClr val="bg2">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400" dirty="0" smtClean="0"/>
                        <a:t>      26-</a:t>
                      </a:r>
                      <a:r>
                        <a:rPr lang="kk-KZ" sz="1400" dirty="0" smtClean="0">
                          <a:solidFill>
                            <a:srgbClr val="FF0000"/>
                          </a:solidFill>
                        </a:rPr>
                        <a:t>27,6%</a:t>
                      </a:r>
                      <a:endParaRPr lang="ru-RU" sz="1400" dirty="0" smtClean="0">
                        <a:solidFill>
                          <a:srgbClr val="FF0000"/>
                        </a:solidFill>
                      </a:endParaRPr>
                    </a:p>
                  </a:txBody>
                  <a:tcPr>
                    <a:solidFill>
                      <a:schemeClr val="bg2">
                        <a:lumMod val="75000"/>
                      </a:schemeClr>
                    </a:solidFill>
                  </a:tcPr>
                </a:tc>
                <a:tc>
                  <a:txBody>
                    <a:bodyPr/>
                    <a:lstStyle/>
                    <a:p>
                      <a:r>
                        <a:rPr lang="kk-KZ" sz="1400" dirty="0" smtClean="0"/>
                        <a:t>           68-</a:t>
                      </a:r>
                      <a:r>
                        <a:rPr lang="kk-KZ" sz="1400" dirty="0" smtClean="0">
                          <a:solidFill>
                            <a:srgbClr val="FF0000"/>
                          </a:solidFill>
                        </a:rPr>
                        <a:t>72,4%</a:t>
                      </a:r>
                      <a:endParaRPr lang="ru-RU" sz="1400" dirty="0">
                        <a:solidFill>
                          <a:srgbClr val="FF0000"/>
                        </a:solidFill>
                      </a:endParaRPr>
                    </a:p>
                  </a:txBody>
                  <a:tcPr>
                    <a:solidFill>
                      <a:schemeClr val="bg2">
                        <a:lumMod val="75000"/>
                      </a:schemeClr>
                    </a:solidFill>
                  </a:tcPr>
                </a:tc>
                <a:tc>
                  <a:txBody>
                    <a:bodyPr/>
                    <a:lstStyle/>
                    <a:p>
                      <a:pPr algn="ctr"/>
                      <a:r>
                        <a:rPr lang="kk-KZ" sz="1400" dirty="0" smtClean="0"/>
                        <a:t>94</a:t>
                      </a:r>
                      <a:endParaRPr lang="ru-RU" sz="1400" dirty="0"/>
                    </a:p>
                  </a:txBody>
                  <a:tcPr>
                    <a:solidFill>
                      <a:schemeClr val="bg2">
                        <a:lumMod val="75000"/>
                      </a:schemeClr>
                    </a:solidFill>
                  </a:tcPr>
                </a:tc>
                <a:extLst>
                  <a:ext uri="{0D108BD9-81ED-4DB2-BD59-A6C34878D82A}">
                    <a16:rowId xmlns:a16="http://schemas.microsoft.com/office/drawing/2014/main" val="10004"/>
                  </a:ext>
                </a:extLst>
              </a:tr>
              <a:tr h="387470">
                <a:tc>
                  <a:txBody>
                    <a:bodyPr/>
                    <a:lstStyle/>
                    <a:p>
                      <a:r>
                        <a:rPr lang="kk-KZ" sz="1600" b="1" dirty="0" smtClean="0"/>
                        <a:t>3. Нейрохирургиялық ота</a:t>
                      </a:r>
                      <a:endParaRPr lang="ru-RU" sz="1600" b="1" dirty="0"/>
                    </a:p>
                  </a:txBody>
                  <a:tcPr>
                    <a:solidFill>
                      <a:schemeClr val="bg2">
                        <a:lumMod val="75000"/>
                      </a:schemeClr>
                    </a:solidFill>
                  </a:tcPr>
                </a:tc>
                <a:tc>
                  <a:txBody>
                    <a:bodyPr/>
                    <a:lstStyle/>
                    <a:p>
                      <a:r>
                        <a:rPr lang="kk-KZ" sz="1400" dirty="0" smtClean="0">
                          <a:solidFill>
                            <a:srgbClr val="FF0000"/>
                          </a:solidFill>
                        </a:rPr>
                        <a:t>             - </a:t>
                      </a:r>
                      <a:endParaRPr lang="ru-RU" sz="1400" dirty="0">
                        <a:solidFill>
                          <a:srgbClr val="FF0000"/>
                        </a:solidFill>
                      </a:endParaRPr>
                    </a:p>
                  </a:txBody>
                  <a:tcPr>
                    <a:solidFill>
                      <a:schemeClr val="bg2">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400" dirty="0" smtClean="0">
                          <a:solidFill>
                            <a:schemeClr val="tx1"/>
                          </a:solidFill>
                        </a:rPr>
                        <a:t>            20- </a:t>
                      </a:r>
                      <a:r>
                        <a:rPr lang="kk-KZ" sz="1400" dirty="0" smtClean="0">
                          <a:solidFill>
                            <a:srgbClr val="FF0000"/>
                          </a:solidFill>
                        </a:rPr>
                        <a:t>100%</a:t>
                      </a:r>
                      <a:endParaRPr lang="ru-RU" sz="1400" dirty="0" smtClean="0">
                        <a:solidFill>
                          <a:srgbClr val="FF0000"/>
                        </a:solidFill>
                      </a:endParaRPr>
                    </a:p>
                  </a:txBody>
                  <a:tcPr>
                    <a:solidFill>
                      <a:schemeClr val="bg2">
                        <a:lumMod val="75000"/>
                      </a:schemeClr>
                    </a:solidFill>
                  </a:tcPr>
                </a:tc>
                <a:tc>
                  <a:txBody>
                    <a:bodyPr/>
                    <a:lstStyle/>
                    <a:p>
                      <a:pPr algn="ctr"/>
                      <a:r>
                        <a:rPr lang="kk-KZ" sz="1400" dirty="0" smtClean="0"/>
                        <a:t>20</a:t>
                      </a:r>
                      <a:endParaRPr lang="ru-RU" sz="1400" dirty="0"/>
                    </a:p>
                  </a:txBody>
                  <a:tcPr>
                    <a:solidFill>
                      <a:schemeClr val="bg2">
                        <a:lumMod val="75000"/>
                      </a:schemeClr>
                    </a:solidFill>
                  </a:tcPr>
                </a:tc>
                <a:extLst>
                  <a:ext uri="{0D108BD9-81ED-4DB2-BD59-A6C34878D82A}">
                    <a16:rowId xmlns:a16="http://schemas.microsoft.com/office/drawing/2014/main" val="10005"/>
                  </a:ext>
                </a:extLst>
              </a:tr>
              <a:tr h="541398">
                <a:tc>
                  <a:txBody>
                    <a:bodyPr/>
                    <a:lstStyle/>
                    <a:p>
                      <a:pPr marL="342900" indent="-342900">
                        <a:buNone/>
                      </a:pPr>
                      <a:r>
                        <a:rPr lang="kk-KZ" sz="1400" b="1" dirty="0" smtClean="0"/>
                        <a:t>4.   Босану бөлімі </a:t>
                      </a:r>
                      <a:r>
                        <a:rPr lang="kk-KZ" sz="1400" dirty="0" smtClean="0"/>
                        <a:t>  </a:t>
                      </a:r>
                    </a:p>
                    <a:p>
                      <a:pPr marL="342900" indent="-342900">
                        <a:buNone/>
                      </a:pPr>
                      <a:r>
                        <a:rPr lang="kk-KZ" sz="1400" baseline="0" dirty="0" smtClean="0"/>
                        <a:t>          </a:t>
                      </a:r>
                      <a:endParaRPr lang="ru-RU" sz="1400" dirty="0"/>
                    </a:p>
                  </a:txBody>
                  <a:tcPr>
                    <a:solidFill>
                      <a:schemeClr val="bg2">
                        <a:lumMod val="75000"/>
                      </a:schemeClr>
                    </a:solidFill>
                  </a:tcPr>
                </a:tc>
                <a:tc>
                  <a:txBody>
                    <a:bodyPr/>
                    <a:lstStyle/>
                    <a:p>
                      <a:r>
                        <a:rPr lang="kk-KZ" sz="1400" dirty="0" smtClean="0"/>
                        <a:t>               </a:t>
                      </a:r>
                      <a:endParaRPr lang="ru-RU" sz="1400" dirty="0"/>
                    </a:p>
                  </a:txBody>
                  <a:tcPr>
                    <a:solidFill>
                      <a:schemeClr val="bg2">
                        <a:lumMod val="75000"/>
                      </a:schemeClr>
                    </a:solidFill>
                  </a:tcPr>
                </a:tc>
                <a:tc>
                  <a:txBody>
                    <a:bodyPr/>
                    <a:lstStyle/>
                    <a:p>
                      <a:endParaRPr lang="ru-RU" sz="1400" dirty="0"/>
                    </a:p>
                  </a:txBody>
                  <a:tcPr>
                    <a:solidFill>
                      <a:schemeClr val="bg2">
                        <a:lumMod val="75000"/>
                      </a:schemeClr>
                    </a:solidFill>
                  </a:tcPr>
                </a:tc>
                <a:tc>
                  <a:txBody>
                    <a:bodyPr/>
                    <a:lstStyle/>
                    <a:p>
                      <a:pPr algn="ctr"/>
                      <a:endParaRPr lang="ru-RU" sz="1400" dirty="0"/>
                    </a:p>
                  </a:txBody>
                  <a:tcPr>
                    <a:solidFill>
                      <a:schemeClr val="bg2">
                        <a:lumMod val="75000"/>
                      </a:schemeClr>
                    </a:solidFill>
                  </a:tcPr>
                </a:tc>
                <a:extLst>
                  <a:ext uri="{0D108BD9-81ED-4DB2-BD59-A6C34878D82A}">
                    <a16:rowId xmlns:a16="http://schemas.microsoft.com/office/drawing/2014/main" val="10006"/>
                  </a:ext>
                </a:extLst>
              </a:tr>
              <a:tr h="121018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400" dirty="0" smtClean="0"/>
                        <a:t>          </a:t>
                      </a:r>
                      <a:r>
                        <a:rPr lang="kk-KZ" sz="1400" baseline="0" dirty="0" smtClean="0"/>
                        <a:t>-</a:t>
                      </a:r>
                      <a:r>
                        <a:rPr lang="kk-KZ" sz="1400" dirty="0" smtClean="0"/>
                        <a:t> Кесар тілігі</a:t>
                      </a:r>
                      <a:endParaRPr lang="ru-RU" sz="1400" dirty="0" smtClean="0"/>
                    </a:p>
                    <a:p>
                      <a:endParaRPr lang="kk-KZ" sz="1400" dirty="0" smtClean="0"/>
                    </a:p>
                    <a:p>
                      <a:r>
                        <a:rPr lang="kk-KZ" sz="1400" dirty="0" smtClean="0"/>
                        <a:t>          -Гинекология ересектер</a:t>
                      </a:r>
                    </a:p>
                    <a:p>
                      <a:r>
                        <a:rPr lang="kk-KZ" sz="1400" dirty="0" smtClean="0"/>
                        <a:t>     </a:t>
                      </a:r>
                    </a:p>
                    <a:p>
                      <a:r>
                        <a:rPr lang="kk-KZ" sz="1400" dirty="0" smtClean="0"/>
                        <a:t>          - гинекология  балалар</a:t>
                      </a:r>
                      <a:endParaRPr lang="ru-RU" sz="1400" dirty="0"/>
                    </a:p>
                  </a:txBody>
                  <a:tcPr>
                    <a:solidFill>
                      <a:schemeClr val="bg2">
                        <a:lumMod val="75000"/>
                      </a:schemeClr>
                    </a:solidFill>
                  </a:tcPr>
                </a:tc>
                <a:tc>
                  <a:txBody>
                    <a:bodyPr/>
                    <a:lstStyle/>
                    <a:p>
                      <a:r>
                        <a:rPr lang="kk-KZ" sz="1400" dirty="0" smtClean="0"/>
                        <a:t>       88-</a:t>
                      </a:r>
                      <a:r>
                        <a:rPr lang="kk-KZ" sz="1400" dirty="0" smtClean="0">
                          <a:solidFill>
                            <a:srgbClr val="FF0000"/>
                          </a:solidFill>
                        </a:rPr>
                        <a:t>56,0%</a:t>
                      </a:r>
                    </a:p>
                    <a:p>
                      <a:endParaRPr lang="kk-KZ" sz="1400" dirty="0" smtClean="0"/>
                    </a:p>
                    <a:p>
                      <a:r>
                        <a:rPr lang="kk-KZ" sz="1400" dirty="0" smtClean="0"/>
                        <a:t>        8-</a:t>
                      </a:r>
                      <a:r>
                        <a:rPr lang="kk-KZ" sz="1400" dirty="0" smtClean="0">
                          <a:solidFill>
                            <a:srgbClr val="FF0000"/>
                          </a:solidFill>
                        </a:rPr>
                        <a:t>24,2%</a:t>
                      </a:r>
                    </a:p>
                    <a:p>
                      <a:r>
                        <a:rPr lang="kk-KZ" sz="1400" dirty="0" smtClean="0"/>
                        <a:t>                 </a:t>
                      </a:r>
                    </a:p>
                    <a:p>
                      <a:r>
                        <a:rPr lang="kk-KZ" sz="1400" dirty="0" smtClean="0"/>
                        <a:t>        -</a:t>
                      </a:r>
                      <a:endParaRPr lang="ru-RU" sz="1400" dirty="0">
                        <a:solidFill>
                          <a:srgbClr val="FF0000"/>
                        </a:solidFill>
                      </a:endParaRPr>
                    </a:p>
                  </a:txBody>
                  <a:tcPr>
                    <a:solidFill>
                      <a:schemeClr val="bg2">
                        <a:lumMod val="75000"/>
                      </a:schemeClr>
                    </a:solidFill>
                  </a:tcPr>
                </a:tc>
                <a:tc>
                  <a:txBody>
                    <a:bodyPr/>
                    <a:lstStyle/>
                    <a:p>
                      <a:r>
                        <a:rPr lang="kk-KZ" sz="1400" dirty="0" smtClean="0"/>
                        <a:t>            69-</a:t>
                      </a:r>
                      <a:r>
                        <a:rPr lang="kk-KZ" sz="1400" dirty="0" smtClean="0">
                          <a:solidFill>
                            <a:srgbClr val="FF0000"/>
                          </a:solidFill>
                        </a:rPr>
                        <a:t>44,0%</a:t>
                      </a:r>
                    </a:p>
                    <a:p>
                      <a:endParaRPr lang="kk-KZ" sz="1400" dirty="0" smtClean="0"/>
                    </a:p>
                    <a:p>
                      <a:r>
                        <a:rPr lang="kk-KZ" sz="1400" dirty="0" smtClean="0"/>
                        <a:t>             25-</a:t>
                      </a:r>
                      <a:r>
                        <a:rPr lang="kk-KZ" sz="1400" dirty="0" smtClean="0">
                          <a:solidFill>
                            <a:srgbClr val="FF0000"/>
                          </a:solidFill>
                        </a:rPr>
                        <a:t>75,8%</a:t>
                      </a:r>
                    </a:p>
                    <a:p>
                      <a:r>
                        <a:rPr lang="kk-KZ" sz="1400" dirty="0" smtClean="0"/>
                        <a:t>                        </a:t>
                      </a:r>
                    </a:p>
                    <a:p>
                      <a:r>
                        <a:rPr lang="kk-KZ" sz="1400" dirty="0" smtClean="0"/>
                        <a:t>                        -</a:t>
                      </a:r>
                      <a:endParaRPr lang="ru-RU" sz="1400" dirty="0"/>
                    </a:p>
                  </a:txBody>
                  <a:tcPr>
                    <a:solidFill>
                      <a:schemeClr val="bg2">
                        <a:lumMod val="75000"/>
                      </a:schemeClr>
                    </a:solidFill>
                  </a:tcPr>
                </a:tc>
                <a:tc>
                  <a:txBody>
                    <a:bodyPr/>
                    <a:lstStyle/>
                    <a:p>
                      <a:pPr algn="ctr"/>
                      <a:r>
                        <a:rPr lang="kk-KZ" sz="1400" dirty="0" smtClean="0"/>
                        <a:t> 157</a:t>
                      </a:r>
                    </a:p>
                    <a:p>
                      <a:pPr algn="ctr"/>
                      <a:endParaRPr lang="kk-KZ" sz="1400" dirty="0" smtClean="0"/>
                    </a:p>
                    <a:p>
                      <a:pPr algn="ctr"/>
                      <a:r>
                        <a:rPr lang="kk-KZ" sz="1400" dirty="0" smtClean="0"/>
                        <a:t>33</a:t>
                      </a:r>
                    </a:p>
                    <a:p>
                      <a:pPr algn="ctr"/>
                      <a:endParaRPr lang="kk-KZ" sz="1400" dirty="0" smtClean="0"/>
                    </a:p>
                    <a:p>
                      <a:pPr algn="ctr"/>
                      <a:r>
                        <a:rPr lang="kk-KZ" sz="1400" dirty="0" smtClean="0"/>
                        <a:t>   -</a:t>
                      </a:r>
                    </a:p>
                  </a:txBody>
                  <a:tcPr>
                    <a:solidFill>
                      <a:schemeClr val="bg2">
                        <a:lumMod val="75000"/>
                      </a:schemeClr>
                    </a:solidFill>
                  </a:tcPr>
                </a:tc>
                <a:extLst>
                  <a:ext uri="{0D108BD9-81ED-4DB2-BD59-A6C34878D82A}">
                    <a16:rowId xmlns:a16="http://schemas.microsoft.com/office/drawing/2014/main" val="10007"/>
                  </a:ext>
                </a:extLst>
              </a:tr>
              <a:tr h="387470">
                <a:tc>
                  <a:txBody>
                    <a:bodyPr/>
                    <a:lstStyle/>
                    <a:p>
                      <a:r>
                        <a:rPr lang="kk-KZ" dirty="0" smtClean="0"/>
                        <a:t>  </a:t>
                      </a:r>
                      <a:endParaRPr lang="ru-RU" dirty="0"/>
                    </a:p>
                  </a:txBody>
                  <a:tcPr>
                    <a:solidFill>
                      <a:schemeClr val="bg2">
                        <a:lumMod val="75000"/>
                      </a:schemeClr>
                    </a:solidFill>
                  </a:tcPr>
                </a:tc>
                <a:tc>
                  <a:txBody>
                    <a:bodyPr/>
                    <a:lstStyle/>
                    <a:p>
                      <a:endParaRPr lang="ru-RU" dirty="0"/>
                    </a:p>
                  </a:txBody>
                  <a:tcPr>
                    <a:solidFill>
                      <a:schemeClr val="bg2">
                        <a:lumMod val="75000"/>
                      </a:schemeClr>
                    </a:solidFill>
                  </a:tcPr>
                </a:tc>
                <a:tc>
                  <a:txBody>
                    <a:bodyPr/>
                    <a:lstStyle/>
                    <a:p>
                      <a:r>
                        <a:rPr lang="kk-KZ" dirty="0" smtClean="0"/>
                        <a:t> </a:t>
                      </a:r>
                      <a:r>
                        <a:rPr lang="kk-KZ" b="1" dirty="0" smtClean="0"/>
                        <a:t>Барлығы </a:t>
                      </a:r>
                      <a:endParaRPr lang="ru-RU" b="1" dirty="0"/>
                    </a:p>
                  </a:txBody>
                  <a:tcPr>
                    <a:solidFill>
                      <a:schemeClr val="bg2">
                        <a:lumMod val="75000"/>
                      </a:schemeClr>
                    </a:solidFill>
                  </a:tcPr>
                </a:tc>
                <a:tc>
                  <a:txBody>
                    <a:bodyPr/>
                    <a:lstStyle/>
                    <a:p>
                      <a:r>
                        <a:rPr lang="kk-KZ" dirty="0" smtClean="0"/>
                        <a:t>        959</a:t>
                      </a:r>
                    </a:p>
                  </a:txBody>
                  <a:tcPr>
                    <a:solidFill>
                      <a:schemeClr val="bg2">
                        <a:lumMod val="75000"/>
                      </a:schemeClr>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357166"/>
            <a:ext cx="8115328" cy="785818"/>
          </a:xfrm>
        </p:spPr>
        <p:txBody>
          <a:bodyPr>
            <a:noAutofit/>
          </a:bodyPr>
          <a:lstStyle/>
          <a:p>
            <a:r>
              <a:rPr lang="kk-KZ" sz="1800" b="1" dirty="0" smtClean="0"/>
              <a:t> </a:t>
            </a:r>
            <a:br>
              <a:rPr lang="kk-KZ" sz="1800" b="1" dirty="0" smtClean="0"/>
            </a:br>
            <a:r>
              <a:rPr lang="kk-KZ" sz="1800" b="1" dirty="0" smtClean="0"/>
              <a:t/>
            </a:r>
            <a:br>
              <a:rPr lang="kk-KZ" sz="1800" b="1" dirty="0" smtClean="0"/>
            </a:br>
            <a:r>
              <a:rPr lang="kk-KZ" sz="1800" b="1" dirty="0" smtClean="0"/>
              <a:t/>
            </a:r>
            <a:br>
              <a:rPr lang="kk-KZ" sz="1800" b="1" dirty="0" smtClean="0"/>
            </a:br>
            <a:r>
              <a:rPr lang="kk-KZ" sz="1800" b="1" dirty="0" smtClean="0"/>
              <a:t/>
            </a:r>
            <a:br>
              <a:rPr lang="kk-KZ" sz="1800" b="1" dirty="0" smtClean="0"/>
            </a:br>
            <a:r>
              <a:rPr lang="kk-KZ" sz="1800" b="1" dirty="0" smtClean="0"/>
              <a:t/>
            </a:r>
            <a:br>
              <a:rPr lang="kk-KZ" sz="1800" b="1" dirty="0" smtClean="0"/>
            </a:br>
            <a:r>
              <a:rPr lang="kk-KZ" sz="1800" b="1" dirty="0" smtClean="0"/>
              <a:t>    </a:t>
            </a:r>
            <a:r>
              <a:rPr lang="kk-KZ" sz="1800" b="1" dirty="0" smtClean="0">
                <a:solidFill>
                  <a:srgbClr val="FF0000"/>
                </a:solidFill>
              </a:rPr>
              <a:t>3.3 Кентау қалалық ауруханасының 2024 жылғы 9 айында      </a:t>
            </a:r>
            <a:r>
              <a:rPr lang="ru-RU" sz="1800" dirty="0" smtClean="0">
                <a:solidFill>
                  <a:srgbClr val="FF0000"/>
                </a:solidFill>
              </a:rPr>
              <a:t/>
            </a:r>
            <a:br>
              <a:rPr lang="ru-RU" sz="1800" dirty="0" smtClean="0">
                <a:solidFill>
                  <a:srgbClr val="FF0000"/>
                </a:solidFill>
              </a:rPr>
            </a:br>
            <a:r>
              <a:rPr lang="kk-KZ" sz="1800" b="1" dirty="0" smtClean="0">
                <a:solidFill>
                  <a:srgbClr val="FF0000"/>
                </a:solidFill>
              </a:rPr>
              <a:t>      Инсульт орталығының жұмыс есебі. </a:t>
            </a:r>
            <a:endParaRPr lang="ru-RU" sz="1800" dirty="0">
              <a:solidFill>
                <a:srgbClr val="FF0000"/>
              </a:solidFill>
              <a:latin typeface="+mn-lt"/>
            </a:endParaRPr>
          </a:p>
        </p:txBody>
      </p:sp>
      <p:sp>
        <p:nvSpPr>
          <p:cNvPr id="3" name="Содержимое 2"/>
          <p:cNvSpPr>
            <a:spLocks noGrp="1"/>
          </p:cNvSpPr>
          <p:nvPr>
            <p:ph idx="1"/>
          </p:nvPr>
        </p:nvSpPr>
        <p:spPr>
          <a:xfrm>
            <a:off x="457200" y="928670"/>
            <a:ext cx="8229600" cy="5572164"/>
          </a:xfrm>
        </p:spPr>
        <p:txBody>
          <a:bodyPr>
            <a:noAutofit/>
          </a:bodyPr>
          <a:lstStyle/>
          <a:p>
            <a:pPr>
              <a:buNone/>
            </a:pPr>
            <a:r>
              <a:rPr lang="kk-KZ" sz="1000" b="1" dirty="0" smtClean="0"/>
              <a:t> </a:t>
            </a:r>
          </a:p>
          <a:p>
            <a:r>
              <a:rPr lang="kk-KZ" sz="1000" dirty="0" smtClean="0"/>
              <a:t> </a:t>
            </a:r>
            <a:endParaRPr lang="ru-RU" sz="1200" dirty="0" smtClean="0"/>
          </a:p>
          <a:p>
            <a:r>
              <a:rPr lang="kk-KZ" sz="1200" dirty="0" smtClean="0"/>
              <a:t>Кентау қалалық ауруханасының 20 орынға арналған инсульт орталығы, оның ішінде 6 төсектік нейро-реанимация.</a:t>
            </a:r>
          </a:p>
          <a:p>
            <a:r>
              <a:rPr lang="kk-KZ" sz="1200" dirty="0" smtClean="0"/>
              <a:t>Жедел ми қан тамырлары бұзылысымен ауыратын науқастарға медициналық көмек көрсету Қазақстан Республикасы Денсаулық сақтау министрлігінің 2015 жылғы 19 қазандағы No 809 «Қазақстан Республикасында неврологиялық көмекті ұйымдастыру стандарты» бұйрығына сәйкес жүзеге асырылады. «.</a:t>
            </a:r>
            <a:r>
              <a:rPr lang="ru-RU" sz="1200" dirty="0" smtClean="0"/>
              <a:t> </a:t>
            </a:r>
          </a:p>
          <a:p>
            <a:r>
              <a:rPr lang="kk-KZ" sz="1200" dirty="0" smtClean="0"/>
              <a:t>     </a:t>
            </a:r>
            <a:r>
              <a:rPr lang="kk-KZ" sz="1200" b="1" dirty="0" smtClean="0"/>
              <a:t>1</a:t>
            </a:r>
            <a:r>
              <a:rPr lang="kk-KZ" sz="1200" dirty="0" smtClean="0"/>
              <a:t> 2024 жылдың 9 айында ИО 419 науқас инсультпен емделді, оның 140-ы ишемиялық, 35-і геморрагиялық инсультпен ауырды. ТИА-243.  1 – субарахнадойтты қан құюлу, 0 – аралас инсульт</a:t>
            </a:r>
            <a:endParaRPr lang="ru-RU" sz="1200" dirty="0" smtClean="0"/>
          </a:p>
          <a:p>
            <a:r>
              <a:rPr lang="kk-KZ" sz="1200" dirty="0" smtClean="0"/>
              <a:t>     </a:t>
            </a:r>
            <a:r>
              <a:rPr lang="kk-KZ" sz="1200" b="1" dirty="0" smtClean="0"/>
              <a:t>2.</a:t>
            </a:r>
            <a:r>
              <a:rPr lang="kk-KZ" sz="1200" dirty="0" smtClean="0"/>
              <a:t> 9 айда стационарлық өлім: 2024 жылдың 9 айында 8 науқас инсульттан қайтыс болды,</a:t>
            </a:r>
            <a:endParaRPr lang="ru-RU" sz="1200" dirty="0" smtClean="0"/>
          </a:p>
          <a:p>
            <a:r>
              <a:rPr lang="kk-KZ" sz="1200" dirty="0" smtClean="0"/>
              <a:t>            Геморрагиялық  инсульт- 1.</a:t>
            </a:r>
            <a:endParaRPr lang="ru-RU" sz="1200" dirty="0" smtClean="0"/>
          </a:p>
          <a:p>
            <a:r>
              <a:rPr lang="kk-KZ" sz="1200" dirty="0" smtClean="0"/>
              <a:t>            ишемиялық  инсульт-2</a:t>
            </a:r>
          </a:p>
          <a:p>
            <a:r>
              <a:rPr lang="kk-KZ" sz="1200" dirty="0" smtClean="0"/>
              <a:t>            субарахнадойтты қан құюлу – 0</a:t>
            </a:r>
            <a:endParaRPr lang="ru-RU" sz="1200" dirty="0" smtClean="0"/>
          </a:p>
          <a:p>
            <a:r>
              <a:rPr lang="kk-KZ" sz="1200" dirty="0" smtClean="0"/>
              <a:t>            Ауруханадағы өлім деңгейі  4,5</a:t>
            </a:r>
            <a:r>
              <a:rPr lang="kk-KZ" sz="1200" b="1" dirty="0" smtClean="0"/>
              <a:t>%. </a:t>
            </a:r>
            <a:endParaRPr lang="ru-RU" sz="1200" dirty="0" smtClean="0"/>
          </a:p>
          <a:p>
            <a:r>
              <a:rPr lang="kk-KZ" sz="1200" b="1" dirty="0" smtClean="0"/>
              <a:t>     3.</a:t>
            </a:r>
            <a:r>
              <a:rPr lang="kk-KZ" sz="1200" dirty="0" smtClean="0"/>
              <a:t> Тромболиз ишемиялық инсультпен ауыратын 140 науқастың 18-інде жасалды. Ишемиялық инсультпен ауыратын   </a:t>
            </a:r>
          </a:p>
          <a:p>
            <a:r>
              <a:rPr lang="kk-KZ" sz="1200" dirty="0" smtClean="0"/>
              <a:t>           науқастарда жүргізілген тромболиздің үлесі 12,8% құрады.</a:t>
            </a:r>
            <a:r>
              <a:rPr lang="kk-KZ" sz="1200" b="1" dirty="0" smtClean="0"/>
              <a:t> </a:t>
            </a:r>
            <a:endParaRPr lang="ru-RU" sz="1200" dirty="0" smtClean="0"/>
          </a:p>
          <a:p>
            <a:r>
              <a:rPr lang="kk-KZ" sz="1200" b="1" dirty="0" smtClean="0"/>
              <a:t>    4.</a:t>
            </a:r>
            <a:r>
              <a:rPr lang="kk-KZ" sz="1200" dirty="0" smtClean="0"/>
              <a:t>   Ишемиялық инсультпен – 87,2</a:t>
            </a:r>
            <a:r>
              <a:rPr lang="kk-KZ" sz="1200" b="1" dirty="0" smtClean="0"/>
              <a:t>%</a:t>
            </a:r>
            <a:r>
              <a:rPr lang="kk-KZ" sz="1200" dirty="0" smtClean="0"/>
              <a:t>  ТЛТ жасалмаған себептер: </a:t>
            </a:r>
            <a:endParaRPr lang="ru-RU" sz="1200" dirty="0" smtClean="0"/>
          </a:p>
          <a:p>
            <a:r>
              <a:rPr lang="kk-KZ" sz="1200" dirty="0" smtClean="0"/>
              <a:t>    - 4 сағаттан кеш келу - 105 науқас – 75%,</a:t>
            </a:r>
            <a:endParaRPr lang="ru-RU" sz="1200" b="1" dirty="0" smtClean="0"/>
          </a:p>
          <a:p>
            <a:r>
              <a:rPr lang="kk-KZ" sz="1200" dirty="0" smtClean="0"/>
              <a:t>    - 15 науқаста – 10,7% пациенттерде ТЛТ </a:t>
            </a:r>
            <a:r>
              <a:rPr lang="ru-RU" sz="1200" dirty="0" err="1" smtClean="0"/>
              <a:t>абсолютті</a:t>
            </a:r>
            <a:r>
              <a:rPr lang="kk-KZ" sz="1200" dirty="0" smtClean="0"/>
              <a:t> қарсы көрсеткіштері болған.</a:t>
            </a:r>
          </a:p>
          <a:p>
            <a:r>
              <a:rPr lang="kk-KZ" sz="1200" dirty="0" smtClean="0"/>
              <a:t>    - Соңғы 3 ай мерзімінде қайта ЖБМҚБ- 2 науқас- 1,4 %.</a:t>
            </a:r>
          </a:p>
          <a:p>
            <a:r>
              <a:rPr lang="kk-KZ" sz="1200" b="1" dirty="0" smtClean="0"/>
              <a:t>5.</a:t>
            </a:r>
            <a:r>
              <a:rPr lang="kk-KZ" sz="1200" dirty="0" smtClean="0"/>
              <a:t> Нейрохирургиялық белсенділіктің проценті- 6,2 %.  </a:t>
            </a:r>
            <a:endParaRPr lang="ru-RU" sz="1200" dirty="0" smtClean="0"/>
          </a:p>
          <a:p>
            <a:r>
              <a:rPr lang="kk-KZ" sz="1200" dirty="0" smtClean="0"/>
              <a:t>БМСК ұйымдарына науқастардың кеш емделуіне байланысты ақаулық хаттар бірнеше рет жіберілді.</a:t>
            </a:r>
            <a:endParaRPr lang="ru-RU" sz="1200" dirty="0" smtClean="0"/>
          </a:p>
          <a:p>
            <a:r>
              <a:rPr lang="kk-KZ" sz="1200" dirty="0" smtClean="0"/>
              <a:t>барлық ТИА немесе инсульт алған науқастар, шыққаннан кейін 100% емханаларға хабарланып отырады</a:t>
            </a:r>
            <a:endParaRPr lang="kk-KZ" sz="1200" b="1"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1000100" y="928670"/>
          <a:ext cx="7000924" cy="5119473"/>
        </p:xfrm>
        <a:graphic>
          <a:graphicData uri="http://schemas.openxmlformats.org/drawingml/2006/table">
            <a:tbl>
              <a:tblPr/>
              <a:tblGrid>
                <a:gridCol w="3398024">
                  <a:extLst>
                    <a:ext uri="{9D8B030D-6E8A-4147-A177-3AD203B41FA5}">
                      <a16:colId xmlns:a16="http://schemas.microsoft.com/office/drawing/2014/main" val="20000"/>
                    </a:ext>
                  </a:extLst>
                </a:gridCol>
                <a:gridCol w="1657305">
                  <a:extLst>
                    <a:ext uri="{9D8B030D-6E8A-4147-A177-3AD203B41FA5}">
                      <a16:colId xmlns:a16="http://schemas.microsoft.com/office/drawing/2014/main" val="20001"/>
                    </a:ext>
                  </a:extLst>
                </a:gridCol>
                <a:gridCol w="1945595">
                  <a:extLst>
                    <a:ext uri="{9D8B030D-6E8A-4147-A177-3AD203B41FA5}">
                      <a16:colId xmlns:a16="http://schemas.microsoft.com/office/drawing/2014/main" val="20002"/>
                    </a:ext>
                  </a:extLst>
                </a:gridCol>
              </a:tblGrid>
              <a:tr h="571504">
                <a:tc>
                  <a:txBody>
                    <a:bodyPr/>
                    <a:lstStyle/>
                    <a:p>
                      <a:pPr algn="just">
                        <a:spcAft>
                          <a:spcPts val="0"/>
                        </a:spcAft>
                        <a:tabLst>
                          <a:tab pos="4581525" algn="l"/>
                        </a:tabLst>
                      </a:pPr>
                      <a:r>
                        <a:rPr lang="kk-KZ" sz="1800" dirty="0" smtClean="0">
                          <a:solidFill>
                            <a:srgbClr val="FF0000"/>
                          </a:solidFill>
                          <a:latin typeface="Times New Roman"/>
                          <a:ea typeface="Times New Roman"/>
                          <a:cs typeface="Times New Roman"/>
                        </a:rPr>
                        <a:t>                 Инсульт орталығы</a:t>
                      </a:r>
                      <a:endParaRPr lang="kk-KZ" sz="1800" dirty="0">
                        <a:solidFill>
                          <a:srgbClr val="FF0000"/>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400" b="1" dirty="0" smtClean="0">
                          <a:latin typeface="Times New Roman"/>
                          <a:ea typeface="Times New Roman"/>
                          <a:cs typeface="Times New Roman"/>
                        </a:rPr>
                        <a:t>2023</a:t>
                      </a:r>
                    </a:p>
                    <a:p>
                      <a:pPr algn="ctr">
                        <a:spcAft>
                          <a:spcPts val="0"/>
                        </a:spcAft>
                        <a:tabLst>
                          <a:tab pos="4581525" algn="l"/>
                        </a:tabLst>
                      </a:pPr>
                      <a:r>
                        <a:rPr lang="kk-KZ" sz="1400" b="1" dirty="0" smtClean="0">
                          <a:latin typeface="Times New Roman"/>
                          <a:ea typeface="Times New Roman"/>
                          <a:cs typeface="Times New Roman"/>
                        </a:rPr>
                        <a:t>9 ай.</a:t>
                      </a:r>
                      <a:endParaRPr lang="ru-RU" sz="1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400" b="1" dirty="0" smtClean="0">
                          <a:latin typeface="Times New Roman"/>
                          <a:ea typeface="Times New Roman"/>
                          <a:cs typeface="Times New Roman"/>
                        </a:rPr>
                        <a:t>2024</a:t>
                      </a:r>
                    </a:p>
                    <a:p>
                      <a:pPr algn="ctr">
                        <a:spcAft>
                          <a:spcPts val="0"/>
                        </a:spcAft>
                        <a:tabLst>
                          <a:tab pos="4581525" algn="l"/>
                        </a:tabLst>
                      </a:pPr>
                      <a:r>
                        <a:rPr lang="kk-KZ" sz="1400" b="1" dirty="0" smtClean="0">
                          <a:latin typeface="Times New Roman"/>
                          <a:ea typeface="Times New Roman"/>
                          <a:cs typeface="Times New Roman"/>
                        </a:rPr>
                        <a:t>9 ай.</a:t>
                      </a:r>
                      <a:endParaRPr lang="ru-RU" sz="14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4855">
                <a:tc>
                  <a:txBody>
                    <a:bodyPr/>
                    <a:lstStyle/>
                    <a:p>
                      <a:pPr algn="just">
                        <a:spcAft>
                          <a:spcPts val="0"/>
                        </a:spcAft>
                        <a:tabLst>
                          <a:tab pos="4581525" algn="l"/>
                        </a:tabLst>
                      </a:pPr>
                      <a:r>
                        <a:rPr lang="kk-KZ" sz="1200" dirty="0" smtClean="0">
                          <a:latin typeface="Times New Roman"/>
                          <a:ea typeface="Times New Roman"/>
                          <a:cs typeface="Times New Roman"/>
                        </a:rPr>
                        <a:t>Барлық</a:t>
                      </a:r>
                      <a:r>
                        <a:rPr lang="kk-KZ" sz="1200" baseline="0" dirty="0" smtClean="0">
                          <a:latin typeface="Times New Roman"/>
                          <a:ea typeface="Times New Roman"/>
                          <a:cs typeface="Times New Roman"/>
                        </a:rPr>
                        <a:t> науқастар саны</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en-US" sz="1100" b="1" dirty="0" smtClean="0">
                          <a:latin typeface="Times New Roman"/>
                          <a:ea typeface="Times New Roman"/>
                          <a:cs typeface="Times New Roman"/>
                        </a:rPr>
                        <a:t>3</a:t>
                      </a:r>
                      <a:r>
                        <a:rPr lang="ru-RU" sz="1100" b="1" dirty="0" smtClean="0">
                          <a:latin typeface="Times New Roman"/>
                          <a:ea typeface="Times New Roman"/>
                          <a:cs typeface="Times New Roman"/>
                        </a:rPr>
                        <a:t>90</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419</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4855">
                <a:tc>
                  <a:txBody>
                    <a:bodyPr/>
                    <a:lstStyle/>
                    <a:p>
                      <a:pPr algn="just">
                        <a:spcAft>
                          <a:spcPts val="0"/>
                        </a:spcAft>
                        <a:tabLst>
                          <a:tab pos="4581525" algn="l"/>
                        </a:tabLst>
                      </a:pPr>
                      <a:r>
                        <a:rPr lang="kk-KZ" sz="1200" dirty="0" smtClean="0">
                          <a:latin typeface="Times New Roman"/>
                          <a:ea typeface="Times New Roman"/>
                          <a:cs typeface="Times New Roman"/>
                        </a:rPr>
                        <a:t>Ишемиялық </a:t>
                      </a:r>
                      <a:r>
                        <a:rPr lang="kk-KZ" sz="1200" dirty="0">
                          <a:latin typeface="Times New Roman"/>
                          <a:ea typeface="Times New Roman"/>
                          <a:cs typeface="Times New Roman"/>
                        </a:rPr>
                        <a:t>инсульт</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en-US" sz="1100" b="1" dirty="0" smtClean="0">
                          <a:latin typeface="Times New Roman"/>
                          <a:ea typeface="Times New Roman"/>
                          <a:cs typeface="Times New Roman"/>
                        </a:rPr>
                        <a:t>1</a:t>
                      </a:r>
                      <a:r>
                        <a:rPr lang="ru-RU" sz="1100" b="1" dirty="0" smtClean="0">
                          <a:latin typeface="Times New Roman"/>
                          <a:ea typeface="Times New Roman"/>
                          <a:cs typeface="Times New Roman"/>
                        </a:rPr>
                        <a:t>24</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en-US" sz="1100" b="1" dirty="0" smtClean="0">
                          <a:latin typeface="Times New Roman"/>
                          <a:ea typeface="Times New Roman"/>
                          <a:cs typeface="Times New Roman"/>
                        </a:rPr>
                        <a:t>1</a:t>
                      </a:r>
                      <a:r>
                        <a:rPr lang="kk-KZ" sz="1100" b="1" dirty="0" smtClean="0">
                          <a:latin typeface="Times New Roman"/>
                          <a:ea typeface="Times New Roman"/>
                          <a:cs typeface="Times New Roman"/>
                        </a:rPr>
                        <a:t>40</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4855">
                <a:tc>
                  <a:txBody>
                    <a:bodyPr/>
                    <a:lstStyle/>
                    <a:p>
                      <a:pPr algn="just">
                        <a:spcAft>
                          <a:spcPts val="0"/>
                        </a:spcAft>
                        <a:tabLst>
                          <a:tab pos="4581525" algn="l"/>
                        </a:tabLst>
                      </a:pPr>
                      <a:r>
                        <a:rPr lang="kk-KZ" sz="1200" dirty="0" smtClean="0">
                          <a:latin typeface="Times New Roman"/>
                          <a:ea typeface="Times New Roman"/>
                          <a:cs typeface="Times New Roman"/>
                        </a:rPr>
                        <a:t>Геморрагиялық </a:t>
                      </a:r>
                      <a:r>
                        <a:rPr lang="kk-KZ" sz="1200" dirty="0">
                          <a:latin typeface="Times New Roman"/>
                          <a:ea typeface="Times New Roman"/>
                          <a:cs typeface="Times New Roman"/>
                        </a:rPr>
                        <a:t>инсульт</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ru-RU" sz="1100" b="1" dirty="0" smtClean="0">
                          <a:latin typeface="Times New Roman"/>
                          <a:ea typeface="Times New Roman"/>
                          <a:cs typeface="Times New Roman"/>
                        </a:rPr>
                        <a:t>33</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35</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24855">
                <a:tc>
                  <a:txBody>
                    <a:bodyPr/>
                    <a:lstStyle/>
                    <a:p>
                      <a:pPr algn="just">
                        <a:spcAft>
                          <a:spcPts val="0"/>
                        </a:spcAft>
                        <a:tabLst>
                          <a:tab pos="4581525" algn="l"/>
                        </a:tabLst>
                      </a:pPr>
                      <a:r>
                        <a:rPr lang="kk-KZ" sz="1200" dirty="0" smtClean="0"/>
                        <a:t>Субарахнадойтты қан құюлу </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ru-RU" sz="1100" b="1" dirty="0">
                          <a:latin typeface="Times New Roman"/>
                          <a:ea typeface="Times New Roman"/>
                          <a:cs typeface="Times New Roman"/>
                        </a:rPr>
                        <a:t>3</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1</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24855">
                <a:tc>
                  <a:txBody>
                    <a:bodyPr/>
                    <a:lstStyle/>
                    <a:p>
                      <a:pPr algn="just">
                        <a:spcAft>
                          <a:spcPts val="0"/>
                        </a:spcAft>
                        <a:tabLst>
                          <a:tab pos="4581525" algn="l"/>
                        </a:tabLst>
                      </a:pPr>
                      <a:r>
                        <a:rPr lang="kk-KZ" sz="1200" dirty="0" smtClean="0"/>
                        <a:t>аралас инсульт</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1</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24855">
                <a:tc>
                  <a:txBody>
                    <a:bodyPr/>
                    <a:lstStyle/>
                    <a:p>
                      <a:pPr algn="just">
                        <a:spcAft>
                          <a:spcPts val="0"/>
                        </a:spcAft>
                        <a:tabLst>
                          <a:tab pos="4581525" algn="l"/>
                        </a:tabLst>
                      </a:pPr>
                      <a:r>
                        <a:rPr lang="kk-KZ" sz="1200" dirty="0" smtClean="0">
                          <a:latin typeface="Times New Roman"/>
                          <a:ea typeface="Times New Roman"/>
                          <a:cs typeface="Times New Roman"/>
                        </a:rPr>
                        <a:t>Транзиторлы ишеиялық </a:t>
                      </a:r>
                      <a:r>
                        <a:rPr lang="kk-KZ" sz="1200" dirty="0">
                          <a:latin typeface="Times New Roman"/>
                          <a:ea typeface="Times New Roman"/>
                          <a:cs typeface="Times New Roman"/>
                        </a:rPr>
                        <a:t>атака</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ru-RU" sz="1100" b="1" dirty="0" smtClean="0">
                          <a:latin typeface="Times New Roman"/>
                          <a:ea typeface="Times New Roman"/>
                          <a:cs typeface="Times New Roman"/>
                        </a:rPr>
                        <a:t>229</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243</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24855">
                <a:tc>
                  <a:txBody>
                    <a:bodyPr/>
                    <a:lstStyle/>
                    <a:p>
                      <a:pPr algn="just">
                        <a:spcAft>
                          <a:spcPts val="0"/>
                        </a:spcAft>
                        <a:tabLst>
                          <a:tab pos="4581525" algn="l"/>
                        </a:tabLst>
                      </a:pPr>
                      <a:r>
                        <a:rPr lang="kk-KZ" sz="1200" dirty="0" smtClean="0">
                          <a:latin typeface="Times New Roman"/>
                          <a:ea typeface="Times New Roman"/>
                          <a:cs typeface="Times New Roman"/>
                        </a:rPr>
                        <a:t>Өлген</a:t>
                      </a:r>
                      <a:r>
                        <a:rPr lang="kk-KZ" sz="1200" baseline="0" dirty="0" smtClean="0">
                          <a:latin typeface="Times New Roman"/>
                          <a:ea typeface="Times New Roman"/>
                          <a:cs typeface="Times New Roman"/>
                        </a:rPr>
                        <a:t> науқастар</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ru-RU" sz="1100" b="1" dirty="0" smtClean="0">
                          <a:latin typeface="Times New Roman"/>
                          <a:ea typeface="Times New Roman"/>
                          <a:cs typeface="Times New Roman"/>
                        </a:rPr>
                        <a:t>14</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8</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24855">
                <a:tc>
                  <a:txBody>
                    <a:bodyPr/>
                    <a:lstStyle/>
                    <a:p>
                      <a:pPr algn="just">
                        <a:spcAft>
                          <a:spcPts val="0"/>
                        </a:spcAft>
                        <a:tabLst>
                          <a:tab pos="4581525" algn="l"/>
                        </a:tabLst>
                      </a:pPr>
                      <a:r>
                        <a:rPr lang="kk-KZ" sz="1200" dirty="0">
                          <a:latin typeface="Times New Roman"/>
                          <a:ea typeface="Times New Roman"/>
                          <a:cs typeface="Times New Roman"/>
                        </a:rPr>
                        <a:t>% </a:t>
                      </a:r>
                      <a:r>
                        <a:rPr lang="kk-KZ" sz="1200" baseline="0" dirty="0" smtClean="0">
                          <a:latin typeface="Times New Roman"/>
                          <a:ea typeface="Times New Roman"/>
                          <a:cs typeface="Times New Roman"/>
                        </a:rPr>
                        <a:t> өлім деңгейі</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ru-RU" sz="1100" b="1" dirty="0" smtClean="0">
                          <a:latin typeface="Times New Roman"/>
                          <a:ea typeface="Times New Roman"/>
                          <a:cs typeface="Times New Roman"/>
                        </a:rPr>
                        <a:t>8,7%</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4,5%</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24855">
                <a:tc>
                  <a:txBody>
                    <a:bodyPr/>
                    <a:lstStyle/>
                    <a:p>
                      <a:pPr algn="just">
                        <a:spcAft>
                          <a:spcPts val="0"/>
                        </a:spcAft>
                        <a:tabLst>
                          <a:tab pos="4581525" algn="l"/>
                        </a:tabLst>
                      </a:pPr>
                      <a:r>
                        <a:rPr lang="kk-KZ" sz="1200" dirty="0" smtClean="0">
                          <a:latin typeface="Times New Roman"/>
                          <a:ea typeface="Times New Roman"/>
                          <a:cs typeface="Times New Roman"/>
                        </a:rPr>
                        <a:t>% шұғыл</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a:latin typeface="Times New Roman"/>
                          <a:ea typeface="Times New Roman"/>
                          <a:cs typeface="Times New Roman"/>
                        </a:rPr>
                        <a:t>100%</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a:latin typeface="Times New Roman"/>
                          <a:ea typeface="Times New Roman"/>
                          <a:cs typeface="Times New Roman"/>
                        </a:rPr>
                        <a:t>100%</a:t>
                      </a:r>
                      <a:endParaRPr lang="ru-RU" sz="120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24855">
                <a:tc>
                  <a:txBody>
                    <a:bodyPr/>
                    <a:lstStyle/>
                    <a:p>
                      <a:pPr algn="just">
                        <a:spcAft>
                          <a:spcPts val="0"/>
                        </a:spcAft>
                        <a:tabLst>
                          <a:tab pos="4581525" algn="l"/>
                        </a:tabLst>
                      </a:pPr>
                      <a:r>
                        <a:rPr lang="kk-KZ" sz="1200" dirty="0" smtClean="0">
                          <a:latin typeface="Times New Roman"/>
                          <a:ea typeface="Times New Roman"/>
                          <a:cs typeface="Times New Roman"/>
                        </a:rPr>
                        <a:t>Нейрохирургиялық</a:t>
                      </a:r>
                      <a:r>
                        <a:rPr lang="kk-KZ" sz="1200" baseline="0" dirty="0" smtClean="0">
                          <a:latin typeface="Times New Roman"/>
                          <a:ea typeface="Times New Roman"/>
                          <a:cs typeface="Times New Roman"/>
                        </a:rPr>
                        <a:t> белсенділік</a:t>
                      </a:r>
                      <a:r>
                        <a:rPr lang="kk-KZ" sz="1200" dirty="0" smtClean="0">
                          <a:latin typeface="Times New Roman"/>
                          <a:ea typeface="Times New Roman"/>
                          <a:cs typeface="Times New Roman"/>
                        </a:rPr>
                        <a:t> </a:t>
                      </a:r>
                      <a:r>
                        <a:rPr lang="kk-KZ" sz="1200" dirty="0">
                          <a:latin typeface="Times New Roman"/>
                          <a:ea typeface="Times New Roman"/>
                          <a:cs typeface="Times New Roman"/>
                        </a:rPr>
                        <a:t>(НХА)</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7,5</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6,2</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24855">
                <a:tc>
                  <a:txBody>
                    <a:bodyPr/>
                    <a:lstStyle/>
                    <a:p>
                      <a:pPr algn="just">
                        <a:spcAft>
                          <a:spcPts val="0"/>
                        </a:spcAft>
                        <a:tabLst>
                          <a:tab pos="4581525" algn="l"/>
                        </a:tabLst>
                      </a:pPr>
                      <a:r>
                        <a:rPr lang="kk-KZ" sz="1200" dirty="0" smtClean="0">
                          <a:latin typeface="Times New Roman"/>
                          <a:ea typeface="Times New Roman"/>
                          <a:cs typeface="Times New Roman"/>
                        </a:rPr>
                        <a:t>Отадан</a:t>
                      </a:r>
                      <a:r>
                        <a:rPr lang="kk-KZ" sz="1200" baseline="0" dirty="0" smtClean="0">
                          <a:latin typeface="Times New Roman"/>
                          <a:ea typeface="Times New Roman"/>
                          <a:cs typeface="Times New Roman"/>
                        </a:rPr>
                        <a:t> кейінгі өлім </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4</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1-9,0</a:t>
                      </a:r>
                      <a:r>
                        <a:rPr lang="ru-RU" sz="1100" b="1" dirty="0" smtClean="0">
                          <a:latin typeface="Times New Roman"/>
                          <a:ea typeface="Times New Roman"/>
                          <a:cs typeface="Times New Roman"/>
                        </a:rPr>
                        <a:t>%</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24855">
                <a:tc>
                  <a:txBody>
                    <a:bodyPr/>
                    <a:lstStyle/>
                    <a:p>
                      <a:pPr algn="just">
                        <a:spcAft>
                          <a:spcPts val="0"/>
                        </a:spcAft>
                        <a:tabLst>
                          <a:tab pos="4581525" algn="l"/>
                        </a:tabLst>
                      </a:pPr>
                      <a:r>
                        <a:rPr lang="kk-KZ" sz="1200" dirty="0" smtClean="0">
                          <a:latin typeface="Times New Roman"/>
                          <a:ea typeface="Times New Roman"/>
                          <a:cs typeface="Times New Roman"/>
                        </a:rPr>
                        <a:t>ТЛТ(тромболизис</a:t>
                      </a:r>
                      <a:r>
                        <a:rPr lang="kk-KZ" sz="1200" dirty="0">
                          <a:latin typeface="Times New Roman"/>
                          <a:ea typeface="Times New Roman"/>
                          <a:cs typeface="Times New Roman"/>
                        </a:rPr>
                        <a:t>)</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16</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18</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649709">
                <a:tc>
                  <a:txBody>
                    <a:bodyPr/>
                    <a:lstStyle/>
                    <a:p>
                      <a:pPr algn="just">
                        <a:spcAft>
                          <a:spcPts val="0"/>
                        </a:spcAft>
                        <a:tabLst>
                          <a:tab pos="4581525" algn="l"/>
                        </a:tabLst>
                      </a:pPr>
                      <a:r>
                        <a:rPr lang="kk-KZ" sz="1200" dirty="0" smtClean="0">
                          <a:latin typeface="Times New Roman"/>
                          <a:ea typeface="Times New Roman"/>
                          <a:cs typeface="Times New Roman"/>
                        </a:rPr>
                        <a:t>Ауруханадан шыққан науқастардың үй жағдайында 1 айда</a:t>
                      </a:r>
                      <a:r>
                        <a:rPr lang="kk-KZ" sz="1200" baseline="0" dirty="0" smtClean="0">
                          <a:latin typeface="Times New Roman"/>
                          <a:ea typeface="Times New Roman"/>
                          <a:cs typeface="Times New Roman"/>
                        </a:rPr>
                        <a:t> өлім саны.</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7-</a:t>
                      </a:r>
                      <a:r>
                        <a:rPr lang="kk-KZ" sz="1200" b="1" dirty="0" smtClean="0">
                          <a:latin typeface="+mn-lt"/>
                          <a:ea typeface="Times New Roman"/>
                          <a:cs typeface="Times New Roman"/>
                        </a:rPr>
                        <a:t>(4,3%)</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4581525" algn="l"/>
                        </a:tabLst>
                      </a:pPr>
                      <a:r>
                        <a:rPr lang="kk-KZ" sz="1100" b="1" dirty="0" smtClean="0">
                          <a:latin typeface="Times New Roman"/>
                          <a:ea typeface="Times New Roman"/>
                          <a:cs typeface="Times New Roman"/>
                        </a:rPr>
                        <a:t>3(1,7%)</a:t>
                      </a:r>
                      <a:endParaRPr lang="ru-RU" sz="1200" dirty="0">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357166"/>
            <a:ext cx="8329642" cy="5967434"/>
          </a:xfrm>
        </p:spPr>
        <p:txBody>
          <a:bodyPr>
            <a:normAutofit fontScale="55000" lnSpcReduction="20000"/>
          </a:bodyPr>
          <a:lstStyle/>
          <a:p>
            <a:r>
              <a:rPr lang="kk-KZ" sz="2900" b="1" dirty="0" smtClean="0">
                <a:solidFill>
                  <a:srgbClr val="FF0000"/>
                </a:solidFill>
              </a:rPr>
              <a:t>               3.4 </a:t>
            </a:r>
            <a:r>
              <a:rPr lang="kk-KZ" sz="3300" b="1" dirty="0" smtClean="0">
                <a:solidFill>
                  <a:srgbClr val="FF0000"/>
                </a:solidFill>
              </a:rPr>
              <a:t>Кентау қалалық ауруханасында 2024 жылдың 9 айында миокард  </a:t>
            </a:r>
          </a:p>
          <a:p>
            <a:r>
              <a:rPr lang="kk-KZ" sz="3300" b="1" dirty="0" smtClean="0">
                <a:solidFill>
                  <a:srgbClr val="FF0000"/>
                </a:solidFill>
              </a:rPr>
              <a:t>                      инфарктісіне медициналық көмек ету бойынша ақпарат</a:t>
            </a:r>
          </a:p>
          <a:p>
            <a:endParaRPr lang="kk-KZ" sz="2500" b="1" dirty="0" smtClean="0">
              <a:solidFill>
                <a:srgbClr val="FF0000"/>
              </a:solidFill>
            </a:endParaRPr>
          </a:p>
          <a:p>
            <a:endParaRPr lang="ru-RU" sz="2500" b="1" dirty="0" smtClean="0">
              <a:solidFill>
                <a:srgbClr val="FF0000"/>
              </a:solidFill>
            </a:endParaRPr>
          </a:p>
          <a:p>
            <a:pPr algn="just"/>
            <a:r>
              <a:rPr lang="kk-KZ" dirty="0" smtClean="0"/>
              <a:t> Орталық қалалық ауруханада кардиологиялық науқастарға медициналық көмек көрсету «Қазақстан Республикасында кардиологиялық және кардиохирургиялық қызметті қамтамасыз етуді ұйымдастыру стандарты» ҚР ДСМ 05.07.2016 жылғы No479 бұйрығына сәйкес жүзеге асырылады.</a:t>
            </a:r>
            <a:endParaRPr lang="ru-RU" dirty="0" smtClean="0"/>
          </a:p>
          <a:p>
            <a:pPr algn="just"/>
            <a:r>
              <a:rPr lang="kk-KZ" dirty="0" smtClean="0"/>
              <a:t> </a:t>
            </a:r>
            <a:endParaRPr lang="ru-RU" dirty="0" smtClean="0"/>
          </a:p>
          <a:p>
            <a:pPr lvl="0"/>
            <a:r>
              <a:rPr lang="kk-KZ" dirty="0" smtClean="0"/>
              <a:t>2024ж 9 айында ЖКС, жедел миокард инфарктімен, тұрақсыз стенокардиямен барлығы 17 науқас ем қабылдады.</a:t>
            </a:r>
            <a:r>
              <a:rPr lang="ru-RU" dirty="0" smtClean="0"/>
              <a:t> </a:t>
            </a:r>
          </a:p>
          <a:p>
            <a:pPr>
              <a:buNone/>
            </a:pPr>
            <a:r>
              <a:rPr lang="kk-KZ" dirty="0" smtClean="0"/>
              <a:t> </a:t>
            </a:r>
          </a:p>
          <a:p>
            <a:pPr>
              <a:buNone/>
            </a:pPr>
            <a:r>
              <a:rPr lang="kk-KZ" dirty="0" smtClean="0"/>
              <a:t>       Q толқынды миокард инфарктісі 2024 жылы-11. Q толқынсыз миокард инфарктісі 2024 жылы-1.</a:t>
            </a:r>
          </a:p>
          <a:p>
            <a:pPr>
              <a:buNone/>
            </a:pPr>
            <a:r>
              <a:rPr lang="kk-KZ" dirty="0" smtClean="0"/>
              <a:t>        </a:t>
            </a:r>
            <a:r>
              <a:rPr lang="ru-RU" dirty="0" err="1" smtClean="0"/>
              <a:t>Тұрақсыз </a:t>
            </a:r>
            <a:r>
              <a:rPr lang="ru-RU" dirty="0" smtClean="0"/>
              <a:t>стенокардия -5</a:t>
            </a:r>
          </a:p>
          <a:p>
            <a:pPr>
              <a:buNone/>
            </a:pPr>
            <a:r>
              <a:rPr lang="kk-KZ" dirty="0" smtClean="0"/>
              <a:t>  </a:t>
            </a:r>
            <a:endParaRPr lang="ru-RU" dirty="0" smtClean="0"/>
          </a:p>
          <a:p>
            <a:pPr lvl="0"/>
            <a:r>
              <a:rPr lang="kk-KZ" dirty="0" smtClean="0"/>
              <a:t>2024 жылы 9 айында ЖМИ нен өлім-2 науқас,.</a:t>
            </a:r>
          </a:p>
          <a:p>
            <a:pPr lvl="0">
              <a:buNone/>
            </a:pPr>
            <a:endParaRPr lang="ru-RU" dirty="0" smtClean="0"/>
          </a:p>
          <a:p>
            <a:pPr lvl="0">
              <a:buNone/>
            </a:pPr>
            <a:endParaRPr lang="ru-RU" dirty="0" smtClean="0"/>
          </a:p>
          <a:p>
            <a:pPr lvl="0"/>
            <a:r>
              <a:rPr lang="ru-RU" dirty="0" smtClean="0"/>
              <a:t>2024 </a:t>
            </a:r>
            <a:r>
              <a:rPr lang="ru-RU" dirty="0" err="1" smtClean="0"/>
              <a:t>жылдың </a:t>
            </a:r>
            <a:r>
              <a:rPr lang="ru-RU" dirty="0" smtClean="0"/>
              <a:t>9 </a:t>
            </a:r>
            <a:r>
              <a:rPr lang="ru-RU" dirty="0" err="1" smtClean="0"/>
              <a:t>айында</a:t>
            </a:r>
            <a:r>
              <a:rPr lang="ru-RU" dirty="0" smtClean="0"/>
              <a:t> ТЛТ- 3 </a:t>
            </a:r>
            <a:r>
              <a:rPr lang="ru-RU" dirty="0" err="1" smtClean="0"/>
              <a:t>науқас</a:t>
            </a:r>
            <a:r>
              <a:rPr lang="ru-RU" dirty="0" smtClean="0"/>
              <a:t>. </a:t>
            </a:r>
          </a:p>
          <a:p>
            <a:pPr lvl="0">
              <a:buNone/>
            </a:pPr>
            <a:endParaRPr lang="ru-RU" dirty="0" smtClean="0"/>
          </a:p>
          <a:p>
            <a:pPr lvl="0"/>
            <a:r>
              <a:rPr lang="ru-RU" dirty="0" smtClean="0"/>
              <a:t>2024 </a:t>
            </a:r>
            <a:r>
              <a:rPr lang="ru-RU" dirty="0" err="1" smtClean="0"/>
              <a:t>жылдың </a:t>
            </a:r>
            <a:r>
              <a:rPr lang="ru-RU" dirty="0" smtClean="0"/>
              <a:t>9 </a:t>
            </a:r>
            <a:r>
              <a:rPr lang="ru-RU" dirty="0" err="1" smtClean="0"/>
              <a:t>айында</a:t>
            </a:r>
            <a:r>
              <a:rPr lang="ru-RU" dirty="0" smtClean="0"/>
              <a:t> ТЛТ </a:t>
            </a:r>
            <a:r>
              <a:rPr lang="ru-RU" dirty="0" err="1" smtClean="0"/>
              <a:t>жасалынбаған себептер</a:t>
            </a:r>
            <a:r>
              <a:rPr lang="ru-RU" dirty="0" smtClean="0"/>
              <a:t>: 5 </a:t>
            </a:r>
            <a:r>
              <a:rPr lang="ru-RU" dirty="0" err="1" smtClean="0"/>
              <a:t>науқаста </a:t>
            </a:r>
            <a:r>
              <a:rPr lang="ru-RU" dirty="0" smtClean="0"/>
              <a:t>ЭКГ </a:t>
            </a:r>
            <a:r>
              <a:rPr lang="ru-RU" dirty="0" err="1" smtClean="0"/>
              <a:t>көрсеткіш жоқ</a:t>
            </a:r>
            <a:r>
              <a:rPr lang="ru-RU" dirty="0" smtClean="0"/>
              <a:t>. 7- </a:t>
            </a:r>
            <a:r>
              <a:rPr lang="ru-RU" dirty="0" err="1" smtClean="0"/>
              <a:t>кеш</a:t>
            </a:r>
            <a:r>
              <a:rPr lang="ru-RU" dirty="0" smtClean="0"/>
              <a:t> </a:t>
            </a:r>
            <a:r>
              <a:rPr lang="ru-RU" dirty="0" err="1" smtClean="0"/>
              <a:t>келу</a:t>
            </a:r>
            <a:r>
              <a:rPr lang="ru-RU" dirty="0" smtClean="0"/>
              <a:t>, 2- </a:t>
            </a:r>
            <a:r>
              <a:rPr lang="ru-RU" dirty="0" err="1" smtClean="0"/>
              <a:t>қарсы көрсеткіш болуына</a:t>
            </a:r>
            <a:r>
              <a:rPr lang="ru-RU" dirty="0" smtClean="0"/>
              <a:t> </a:t>
            </a:r>
            <a:r>
              <a:rPr lang="ru-RU" dirty="0" err="1" smtClean="0"/>
              <a:t>байланысты</a:t>
            </a:r>
            <a:r>
              <a:rPr lang="ru-RU" dirty="0" smtClean="0"/>
              <a:t> </a:t>
            </a:r>
            <a:r>
              <a:rPr lang="ru-RU" dirty="0" err="1" smtClean="0"/>
              <a:t>жасалған жоқ.</a:t>
            </a:r>
            <a:endParaRPr lang="ru-RU" dirty="0" smtClean="0"/>
          </a:p>
          <a:p>
            <a:pPr lvl="0">
              <a:buNone/>
            </a:pPr>
            <a:endParaRPr lang="ru-RU" dirty="0" smtClean="0"/>
          </a:p>
          <a:p>
            <a:pPr lvl="0"/>
            <a:r>
              <a:rPr lang="kk-KZ" dirty="0" smtClean="0"/>
              <a:t>Миокард инфарктісін диагностикалауға арналған тропониндік тест ЖКС-мен ауыратын барлық науқастарда жүргізілді.</a:t>
            </a:r>
          </a:p>
          <a:p>
            <a:pPr lvl="0">
              <a:buNone/>
            </a:pPr>
            <a:endParaRPr lang="ru-RU" dirty="0" smtClean="0"/>
          </a:p>
          <a:p>
            <a:pPr lvl="0"/>
            <a:r>
              <a:rPr lang="kk-KZ" dirty="0" smtClean="0"/>
              <a:t>Облыстық кардиологиялық орталықтың ЧКВ-орталығына 2024 жылдың 9 айында маршрут бойынша 9 науқас / 52,9% / ауыстырылды.</a:t>
            </a:r>
            <a:endParaRPr lang="ru-RU" dirty="0" smtClean="0"/>
          </a:p>
          <a:p>
            <a:pPr lvl="0">
              <a:buNone/>
            </a:pPr>
            <a:endParaRPr lang="ru-RU"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785794"/>
            <a:ext cx="8258204" cy="3429024"/>
          </a:xfrm>
        </p:spPr>
        <p:txBody>
          <a:bodyPr>
            <a:normAutofit fontScale="92500" lnSpcReduction="10000"/>
          </a:bodyPr>
          <a:lstStyle/>
          <a:p>
            <a:r>
              <a:rPr lang="kk-KZ" sz="6600" dirty="0" smtClean="0">
                <a:solidFill>
                  <a:srgbClr val="C00000"/>
                </a:solidFill>
              </a:rPr>
              <a:t>                            </a:t>
            </a:r>
          </a:p>
          <a:p>
            <a:pPr>
              <a:buNone/>
            </a:pPr>
            <a:r>
              <a:rPr lang="kk-KZ" sz="6600" dirty="0" smtClean="0">
                <a:solidFill>
                  <a:srgbClr val="C00000"/>
                </a:solidFill>
              </a:rPr>
              <a:t>     </a:t>
            </a:r>
            <a:r>
              <a:rPr lang="kk-KZ" sz="8000" dirty="0" smtClean="0">
                <a:solidFill>
                  <a:srgbClr val="C00000"/>
                </a:solidFill>
              </a:rPr>
              <a:t>Назарларыңызға   </a:t>
            </a:r>
          </a:p>
          <a:p>
            <a:r>
              <a:rPr lang="kk-KZ" sz="8000" dirty="0" smtClean="0">
                <a:solidFill>
                  <a:srgbClr val="C00000"/>
                </a:solidFill>
              </a:rPr>
              <a:t>         рахмет</a:t>
            </a:r>
            <a:r>
              <a:rPr lang="ru-RU" sz="8000" dirty="0" smtClean="0">
                <a:solidFill>
                  <a:srgbClr val="C00000"/>
                </a:solidFill>
              </a:rPr>
              <a:t>!</a:t>
            </a:r>
            <a:endParaRPr lang="ru-RU" sz="8000" dirty="0">
              <a:solidFill>
                <a:srgbClr val="C000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Классическая">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27259</TotalTime>
  <Words>2817</Words>
  <Application>Microsoft Office PowerPoint</Application>
  <PresentationFormat>Экран (4:3)</PresentationFormat>
  <Paragraphs>1476</Paragraphs>
  <Slides>26</Slides>
  <Notes>8</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26</vt:i4>
      </vt:variant>
    </vt:vector>
  </HeadingPairs>
  <TitlesOfParts>
    <vt:vector size="32" baseType="lpstr">
      <vt:lpstr>Arial</vt:lpstr>
      <vt:lpstr>Bookman Old Style</vt:lpstr>
      <vt:lpstr>Calibri</vt:lpstr>
      <vt:lpstr>Times New Roman</vt:lpstr>
      <vt:lpstr>Wingdings 2</vt:lpstr>
      <vt:lpstr>Поток</vt:lpstr>
      <vt:lpstr>  2024 жылдың 9 айлық есебі</vt:lpstr>
      <vt:lpstr>Презентация PowerPoint</vt:lpstr>
      <vt:lpstr>Презентация PowerPoint</vt:lpstr>
      <vt:lpstr>1.1 Кентау қаласындағы қалалық аурухананың құрылымдық бөлімшелері мен сыйымдылығы</vt:lpstr>
      <vt:lpstr>Кентау қалалық ауруханасы келесі бөлімшелермен ұсынылған:  </vt:lpstr>
      <vt:lpstr>Презентация PowerPoint</vt:lpstr>
      <vt:lpstr>Презентация PowerPoint</vt:lpstr>
      <vt:lpstr>1.2 АДАМИ  РЕСУРСТАР</vt:lpstr>
      <vt:lpstr>АДАМИ РЕСУРСЫН ДАМЫТУ</vt:lpstr>
      <vt:lpstr>Презентация PowerPoint</vt:lpstr>
      <vt:lpstr>2.0 Аурухананың бюджеттік қаражатын пайдалануды талдау</vt:lpstr>
      <vt:lpstr>2.1 Бір науқасқа шығындар</vt:lpstr>
      <vt:lpstr>   2.2 Медициналық көмектің кепілдендірілген көлемі шеңберіндегі амбулаториялық-емханалық көмектен түскен кіріс                               </vt:lpstr>
      <vt:lpstr>2.3 Ақылы қызметтер туралы есеп (ш.есеп)        </vt:lpstr>
      <vt:lpstr>2.4 2024 жылғы 9 айға арналған «аурухана» мемлекеттік тапсырысының жоспарын орындау.</vt:lpstr>
      <vt:lpstr>     2.5 Материалдық- техникалық база   Негізгі қаржыны пайдалану тиімділігін бағалау   Медициналық жабдықтармен жабдықтауды талдау  </vt:lpstr>
      <vt:lpstr>2.6 Негізгі медициналық-экономикалық көрсеткіштер</vt:lpstr>
      <vt:lpstr>3.1 Сапалық көрсеткіштер </vt:lpstr>
      <vt:lpstr>Сапалық көрсеткіштер </vt:lpstr>
      <vt:lpstr>Сапалық көрсеткіштер </vt:lpstr>
      <vt:lpstr>Презентация PowerPoint</vt:lpstr>
      <vt:lpstr>3.2 ШЖҚ «Кентау қалалық  орталық ауруханасы»  МКК   2024 жылы 9 айда жасалған оталар көрсеткіштері. </vt:lpstr>
      <vt:lpstr>          3.3 Кентау қалалық ауруханасының 2024 жылғы 9 айында             Инсульт орталығының жұмыс есебі. </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Diagram PowerPoint 2002+</dc:title>
  <dc:creator>DOCTOR</dc:creator>
  <cp:lastModifiedBy>USER</cp:lastModifiedBy>
  <cp:revision>1912</cp:revision>
  <dcterms:created xsi:type="dcterms:W3CDTF">2017-05-25T03:17:49Z</dcterms:created>
  <dcterms:modified xsi:type="dcterms:W3CDTF">2025-10-15T06:14:45Z</dcterms:modified>
</cp:coreProperties>
</file>