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3"/>
  </p:notesMasterIdLst>
  <p:sldIdLst>
    <p:sldId id="661" r:id="rId2"/>
    <p:sldId id="904" r:id="rId3"/>
    <p:sldId id="905" r:id="rId4"/>
    <p:sldId id="647" r:id="rId5"/>
    <p:sldId id="806" r:id="rId6"/>
    <p:sldId id="807" r:id="rId7"/>
    <p:sldId id="921" r:id="rId8"/>
    <p:sldId id="914" r:id="rId9"/>
    <p:sldId id="922" r:id="rId10"/>
    <p:sldId id="915" r:id="rId11"/>
    <p:sldId id="916" r:id="rId12"/>
    <p:sldId id="917" r:id="rId13"/>
    <p:sldId id="918" r:id="rId14"/>
    <p:sldId id="919" r:id="rId15"/>
    <p:sldId id="920" r:id="rId16"/>
    <p:sldId id="908" r:id="rId17"/>
    <p:sldId id="909" r:id="rId18"/>
    <p:sldId id="910" r:id="rId19"/>
    <p:sldId id="911" r:id="rId20"/>
    <p:sldId id="912" r:id="rId21"/>
    <p:sldId id="862" r:id="rId22"/>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8DF3"/>
    <a:srgbClr val="B3EBFF"/>
    <a:srgbClr val="FFCC00"/>
    <a:srgbClr val="FF9900"/>
    <a:srgbClr val="33CC33"/>
    <a:srgbClr val="CC3399"/>
    <a:srgbClr val="0066CC"/>
    <a:srgbClr val="A0ECBF"/>
    <a:srgbClr val="B2B2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87" autoAdjust="0"/>
    <p:restoredTop sz="94598" autoAdjust="0"/>
  </p:normalViewPr>
  <p:slideViewPr>
    <p:cSldViewPr>
      <p:cViewPr varScale="1">
        <p:scale>
          <a:sx n="108" d="100"/>
          <a:sy n="108" d="100"/>
        </p:scale>
        <p:origin x="1326" y="108"/>
      </p:cViewPr>
      <p:guideLst>
        <p:guide orient="horz" pos="2160"/>
        <p:guide pos="2880"/>
      </p:guideLst>
    </p:cSldViewPr>
  </p:slideViewPr>
  <p:outlineViewPr>
    <p:cViewPr>
      <p:scale>
        <a:sx n="33" d="100"/>
        <a:sy n="33" d="100"/>
      </p:scale>
      <p:origin x="0" y="171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FFDF-6D94-4697-91D8-1DC968685087}" type="datetimeFigureOut">
              <a:rPr lang="ru-RU" smtClean="0"/>
              <a:pPr/>
              <a:t>05.05.2025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93859-8EB5-48F4-A395-B4B70771D975}" type="slidenum">
              <a:rPr lang="ru-RU" smtClean="0"/>
              <a:pPr/>
              <a:t>‹#›</a:t>
            </a:fld>
            <a:endParaRPr lang="ru-RU"/>
          </a:p>
        </p:txBody>
      </p:sp>
    </p:spTree>
    <p:extLst>
      <p:ext uri="{BB962C8B-B14F-4D97-AF65-F5344CB8AC3E}">
        <p14:creationId xmlns:p14="http://schemas.microsoft.com/office/powerpoint/2010/main" val="6516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u="sng" smtClean="0"/>
              <a:t>Приобретено медицинское оборудование за счет средств местного бюджета:</a:t>
            </a:r>
            <a:endParaRPr lang="ru-RU" smtClean="0"/>
          </a:p>
          <a:p>
            <a:pPr eaLnBrk="1" hangingPunct="1">
              <a:spcBef>
                <a:spcPct val="0"/>
              </a:spcBef>
            </a:pPr>
            <a:r>
              <a:rPr lang="ru-RU" smtClean="0"/>
              <a:t>В 2013 году на сумму 449865,1 тыс.тенге в количестве 183 единицы</a:t>
            </a:r>
          </a:p>
          <a:p>
            <a:pPr eaLnBrk="1" hangingPunct="1">
              <a:spcBef>
                <a:spcPct val="0"/>
              </a:spcBef>
            </a:pPr>
            <a:r>
              <a:rPr lang="ru-RU" smtClean="0"/>
              <a:t>В 2014 году на сумму 154954,9 тыс.тенге в количестве 61 единица</a:t>
            </a:r>
          </a:p>
          <a:p>
            <a:pPr eaLnBrk="1" hangingPunct="1">
              <a:spcBef>
                <a:spcPct val="0"/>
              </a:spcBef>
            </a:pPr>
            <a:endParaRPr lang="ru-RU" smtClean="0"/>
          </a:p>
        </p:txBody>
      </p:sp>
      <p:sp>
        <p:nvSpPr>
          <p:cNvPr id="757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5E3FE-0888-4E91-A133-248F9BA4DC11}" type="slidenum">
              <a:rPr lang="ru-RU" smtClean="0"/>
              <a:pPr fontAlgn="base">
                <a:spcBef>
                  <a:spcPct val="0"/>
                </a:spcBef>
                <a:spcAft>
                  <a:spcPct val="0"/>
                </a:spcAft>
                <a:defRPr/>
              </a:pPr>
              <a:t>10</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88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8D31F8-7364-451A-AB68-C39E225F1520}" type="slidenum">
              <a:rPr lang="ru-RU" smtClean="0"/>
              <a:pPr fontAlgn="base">
                <a:spcBef>
                  <a:spcPct val="0"/>
                </a:spcBef>
                <a:spcAft>
                  <a:spcPct val="0"/>
                </a:spcAft>
                <a:defRPr/>
              </a:pPr>
              <a:t>11</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p:spPr>
      </p:sp>
      <p:sp>
        <p:nvSpPr>
          <p:cNvPr id="17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a:defRPr/>
            </a:pPr>
            <a:fld id="{DB332031-32D7-4FB5-BDD8-B994A50DC15E}" type="slidenum">
              <a:rPr lang="ru-RU" smtClean="0"/>
              <a:pPr>
                <a:defRPr/>
              </a:pPr>
              <a:t>12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bwMode="auto">
          <a:noFill/>
          <a:ln>
            <a:solidFill>
              <a:srgbClr val="000000"/>
            </a:solidFill>
            <a:miter lim="800000"/>
            <a:headEnd/>
            <a:tailEnd/>
          </a:ln>
        </p:spPr>
      </p:sp>
      <p:sp>
        <p:nvSpPr>
          <p:cNvPr id="7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dirty="0" smtClean="0"/>
          </a:p>
        </p:txBody>
      </p:sp>
      <p:sp>
        <p:nvSpPr>
          <p:cNvPr id="4" name="Номер слайда 3"/>
          <p:cNvSpPr>
            <a:spLocks noGrp="1"/>
          </p:cNvSpPr>
          <p:nvPr>
            <p:ph type="sldNum" sz="quarter" idx="5"/>
          </p:nvPr>
        </p:nvSpPr>
        <p:spPr/>
        <p:txBody>
          <a:bodyPr/>
          <a:lstStyle/>
          <a:p>
            <a:pPr>
              <a:defRPr/>
            </a:pPr>
            <a:fld id="{15BDE8ED-5EDD-4A24-AF74-89EF345229E8}" type="slidenum">
              <a:rPr lang="ru-RU" smtClean="0"/>
              <a:pPr>
                <a:defRPr/>
              </a:pPr>
              <a:t>13</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
        <p:nvSpPr>
          <p:cNvPr id="4" name="Номер слайда 3"/>
          <p:cNvSpPr>
            <a:spLocks noGrp="1"/>
          </p:cNvSpPr>
          <p:nvPr>
            <p:ph type="sldNum" sz="quarter" idx="5"/>
          </p:nvPr>
        </p:nvSpPr>
        <p:spPr/>
        <p:txBody>
          <a:bodyPr/>
          <a:lstStyle/>
          <a:p>
            <a:pPr>
              <a:defRPr/>
            </a:pPr>
            <a:fld id="{10BB0939-87E3-4A4C-83F2-801E6E4DC567}" type="slidenum">
              <a:rPr lang="ru-RU" smtClean="0"/>
              <a:pPr>
                <a:defRPr/>
              </a:pPr>
              <a:t>14</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15</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A5FFB13-6884-402B-9F66-B0259C45F3A9}" type="slidenum">
              <a:rPr lang="ru-RU" smtClean="0"/>
              <a:pPr/>
              <a:t>18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F6B0A435-6CC1-49DE-9FF2-249225192D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08805774-15D4-42F8-AA90-83BB7060E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FC88259-33DA-4D74-A962-DBC7C59CAE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F12B0F68-51BD-4718-819F-F455988BF4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6790356B-AF77-4FA0-8A52-291F74786E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DA4DA7C-3904-4F57-B2ED-809F36B6C6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1CCB663-6034-4925-8249-71E9C56337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364DA71-7E7F-40CB-BEA9-74400939F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D272214C-92C0-4DAC-9A8A-2052651A0DF9}"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92F5B7C-E59D-4C75-BF7A-65EF18328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F1A2ABF6-A232-42A8-A9EE-7C2CE7D6D3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762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990600"/>
            <a:ext cx="8229600" cy="609600"/>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3638"/>
            <a:ext cx="2133600" cy="45720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fld id="{875BDAB4-1B0B-495B-9A77-0C6BC7B3F1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D63AB1-FE94-43B1-84D6-4357C7C52A42}"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124744"/>
            <a:ext cx="8032976" cy="1872208"/>
          </a:xfrm>
        </p:spPr>
        <p:txBody>
          <a:bodyPr>
            <a:normAutofit fontScale="90000"/>
            <a:scene3d>
              <a:camera prst="orthographicFront"/>
              <a:lightRig rig="freezing" dir="t">
                <a:rot lat="0" lon="0" rev="5640000"/>
              </a:lightRig>
            </a:scene3d>
            <a:sp3d extrusionH="57150" prstMaterial="flat">
              <a:bevelT w="38100" h="38100"/>
              <a:contourClr>
                <a:schemeClr val="tx2"/>
              </a:contourClr>
            </a:sp3d>
          </a:bodyPr>
          <a:lstStyle/>
          <a:p>
            <a:pPr algn="ct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smtClean="0">
                <a:solidFill>
                  <a:srgbClr val="C00000"/>
                </a:solidFill>
                <a:latin typeface="Times New Roman" pitchFamily="18" charset="0"/>
                <a:cs typeface="Times New Roman" pitchFamily="18" charset="0"/>
              </a:rPr>
              <a:t/>
            </a:r>
            <a:br>
              <a:rPr lang="ru-RU" sz="6700" smtClean="0">
                <a:solidFill>
                  <a:srgbClr val="C00000"/>
                </a:solidFill>
                <a:latin typeface="Times New Roman" pitchFamily="18" charset="0"/>
                <a:cs typeface="Times New Roman" pitchFamily="18" charset="0"/>
              </a:rPr>
            </a:br>
            <a:r>
              <a:rPr lang="ru-RU" sz="6700" smtClean="0">
                <a:solidFill>
                  <a:srgbClr val="C00000"/>
                </a:solidFill>
                <a:latin typeface="Times New Roman" pitchFamily="18" charset="0"/>
                <a:cs typeface="Times New Roman" pitchFamily="18" charset="0"/>
              </a:rPr>
              <a:t>2024 </a:t>
            </a:r>
            <a:r>
              <a:rPr lang="ru-RU" sz="6700" dirty="0" err="1" smtClean="0">
                <a:solidFill>
                  <a:srgbClr val="C00000"/>
                </a:solidFill>
                <a:latin typeface="Times New Roman" pitchFamily="18" charset="0"/>
                <a:cs typeface="Times New Roman" pitchFamily="18" charset="0"/>
              </a:rPr>
              <a:t>жылдың</a:t>
            </a:r>
            <a:r>
              <a:rPr lang="ru-RU" sz="6700" dirty="0" smtClean="0">
                <a:solidFill>
                  <a:srgbClr val="C00000"/>
                </a:solidFill>
                <a:latin typeface="Times New Roman" pitchFamily="18" charset="0"/>
                <a:cs typeface="Times New Roman" pitchFamily="18" charset="0"/>
              </a:rPr>
              <a:t> 3 </a:t>
            </a:r>
            <a:r>
              <a:rPr lang="ru-RU" sz="6700" dirty="0" err="1" smtClean="0">
                <a:solidFill>
                  <a:srgbClr val="C00000"/>
                </a:solidFill>
                <a:latin typeface="Times New Roman" pitchFamily="18" charset="0"/>
                <a:cs typeface="Times New Roman" pitchFamily="18" charset="0"/>
              </a:rPr>
              <a:t>айлық</a:t>
            </a:r>
            <a:r>
              <a:rPr lang="ru-RU" sz="6700" dirty="0" smtClean="0">
                <a:solidFill>
                  <a:srgbClr val="C00000"/>
                </a:solidFill>
                <a:latin typeface="Times New Roman" pitchFamily="18" charset="0"/>
                <a:cs typeface="Times New Roman" pitchFamily="18" charset="0"/>
              </a:rPr>
              <a:t> </a:t>
            </a:r>
            <a:r>
              <a:rPr lang="ru-RU" sz="6700" dirty="0" err="1" smtClean="0">
                <a:solidFill>
                  <a:srgbClr val="C00000"/>
                </a:solidFill>
                <a:latin typeface="Times New Roman" pitchFamily="18" charset="0"/>
                <a:cs typeface="Times New Roman" pitchFamily="18" charset="0"/>
              </a:rPr>
              <a:t>есебі</a:t>
            </a:r>
            <a:endParaRPr lang="ru-RU" sz="5300" dirty="0">
              <a:ln>
                <a:solidFill>
                  <a:srgbClr val="C00000"/>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67544" y="2564904"/>
            <a:ext cx="8358246" cy="2736304"/>
          </a:xfrm>
        </p:spPr>
        <p:txBody>
          <a:bodyPr>
            <a:noAutofit/>
          </a:bodyPr>
          <a:lstStyle/>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2000" b="1" dirty="0" smtClean="0"/>
              <a:t>ШЖҚ «Кентау қалалық орталық ауруханасы»  МКК </a:t>
            </a:r>
          </a:p>
          <a:p>
            <a:pPr algn="ct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Кентау</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қаласы</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Конаев</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даңғылы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№26.</a:t>
            </a:r>
          </a:p>
          <a:p>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4283968" y="6014322"/>
            <a:ext cx="4680520" cy="400110"/>
          </a:xfrm>
          <a:prstGeom prst="rect">
            <a:avLst/>
          </a:prstGeom>
        </p:spPr>
        <p:txBody>
          <a:bodyPr wrap="square">
            <a:spAutoFit/>
          </a:bodyPr>
          <a:lstStyle/>
          <a:p>
            <a:r>
              <a:rPr lang="ru-RU" sz="2000" b="1" dirty="0" err="1" smtClean="0">
                <a:latin typeface="Times New Roman" pitchFamily="18" charset="0"/>
                <a:cs typeface="Times New Roman" pitchFamily="18" charset="0"/>
              </a:rPr>
              <a:t>Басшы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Утебаев</a:t>
            </a:r>
            <a:r>
              <a:rPr lang="ru-RU" sz="2000" b="1" dirty="0" smtClean="0">
                <a:latin typeface="Times New Roman" pitchFamily="18" charset="0"/>
                <a:cs typeface="Times New Roman" pitchFamily="18" charset="0"/>
              </a:rPr>
              <a:t> А Б.</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8596" y="214290"/>
            <a:ext cx="8501122" cy="5447645"/>
          </a:xfrm>
          <a:prstGeom prst="rect">
            <a:avLst/>
          </a:prstGeom>
          <a:noFill/>
        </p:spPr>
        <p:txBody>
          <a:bodyPr wrap="square" rtlCol="0">
            <a:spAutoFit/>
          </a:bodyPr>
          <a:lstStyle/>
          <a:p>
            <a:endParaRPr lang="en-US" sz="2800" b="1" dirty="0">
              <a:solidFill>
                <a:srgbClr val="C00000"/>
              </a:solidFill>
              <a:latin typeface="+mn-lt"/>
            </a:endParaRPr>
          </a:p>
          <a:p>
            <a:r>
              <a:rPr lang="kk-KZ" sz="2800" b="1" dirty="0">
                <a:solidFill>
                  <a:srgbClr val="FF0000"/>
                </a:solidFill>
              </a:rPr>
              <a:t>ШЖҚ «Кентау қалалық ауруханасы»  МКК Түркістан облысы </a:t>
            </a:r>
            <a:r>
              <a:rPr lang="kk-KZ" sz="2800" b="1" dirty="0" smtClean="0">
                <a:solidFill>
                  <a:srgbClr val="FF0000"/>
                </a:solidFill>
              </a:rPr>
              <a:t>денсаулық сақтау басқармасы </a:t>
            </a:r>
            <a:endParaRPr lang="ru-RU" sz="2800" b="1" dirty="0">
              <a:solidFill>
                <a:srgbClr val="FF0000"/>
              </a:solidFill>
              <a:latin typeface="+mn-lt"/>
            </a:endParaRPr>
          </a:p>
          <a:p>
            <a:endParaRPr lang="en-US" sz="2800" b="1" dirty="0">
              <a:solidFill>
                <a:srgbClr val="C00000"/>
              </a:solidFill>
              <a:latin typeface="+mn-lt"/>
            </a:endParaRPr>
          </a:p>
          <a:p>
            <a:endParaRPr lang="ru-RU" sz="2800" b="1" dirty="0">
              <a:solidFill>
                <a:srgbClr val="C00000"/>
              </a:solidFill>
              <a:latin typeface="+mn-lt"/>
            </a:endParaRPr>
          </a:p>
          <a:p>
            <a:pPr algn="l"/>
            <a:r>
              <a:rPr lang="ru-RU" sz="2400" b="1" dirty="0" err="1">
                <a:solidFill>
                  <a:srgbClr val="C00000"/>
                </a:solidFill>
                <a:latin typeface="+mn-lt"/>
              </a:rPr>
              <a:t>Басшы</a:t>
            </a:r>
            <a:r>
              <a:rPr lang="ru-RU" sz="2400" b="1" dirty="0">
                <a:solidFill>
                  <a:srgbClr val="C00000"/>
                </a:solidFill>
                <a:latin typeface="+mn-lt"/>
              </a:rPr>
              <a:t>:  </a:t>
            </a:r>
            <a:r>
              <a:rPr lang="ru-RU" sz="2400" b="1" dirty="0" err="1">
                <a:solidFill>
                  <a:srgbClr val="C00000"/>
                </a:solidFill>
                <a:latin typeface="+mn-lt"/>
              </a:rPr>
              <a:t>Утебаев</a:t>
            </a:r>
            <a:r>
              <a:rPr lang="ru-RU" sz="2400" b="1" dirty="0">
                <a:solidFill>
                  <a:srgbClr val="C00000"/>
                </a:solidFill>
                <a:latin typeface="+mn-lt"/>
              </a:rPr>
              <a:t> </a:t>
            </a:r>
            <a:r>
              <a:rPr lang="ru-RU" sz="2400" b="1" dirty="0" err="1">
                <a:solidFill>
                  <a:srgbClr val="C00000"/>
                </a:solidFill>
                <a:latin typeface="+mn-lt"/>
              </a:rPr>
              <a:t>Асылбек</a:t>
            </a:r>
            <a:r>
              <a:rPr lang="ru-RU" sz="2400" b="1" dirty="0">
                <a:solidFill>
                  <a:srgbClr val="C00000"/>
                </a:solidFill>
                <a:latin typeface="+mn-lt"/>
              </a:rPr>
              <a:t> </a:t>
            </a:r>
            <a:r>
              <a:rPr lang="ru-RU" sz="2400" b="1" dirty="0" err="1">
                <a:solidFill>
                  <a:srgbClr val="C00000"/>
                </a:solidFill>
                <a:latin typeface="+mn-lt"/>
              </a:rPr>
              <a:t>Бахытбекович</a:t>
            </a:r>
            <a:endParaRPr lang="ru-RU" sz="2400" b="1" dirty="0">
              <a:solidFill>
                <a:srgbClr val="C00000"/>
              </a:solidFill>
              <a:latin typeface="+mn-lt"/>
            </a:endParaRPr>
          </a:p>
          <a:p>
            <a:pPr algn="l"/>
            <a:r>
              <a:rPr lang="ru-RU" sz="2400" b="1" dirty="0" err="1">
                <a:solidFill>
                  <a:srgbClr val="C00000"/>
                </a:solidFill>
                <a:latin typeface="+mn-lt"/>
              </a:rPr>
              <a:t>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35 637 кв.м</a:t>
            </a:r>
          </a:p>
          <a:p>
            <a:pPr algn="l"/>
            <a:r>
              <a:rPr lang="ru-RU" sz="2400" b="1" dirty="0" err="1">
                <a:solidFill>
                  <a:srgbClr val="C00000"/>
                </a:solidFill>
                <a:latin typeface="+mn-lt"/>
              </a:rPr>
              <a:t>Ғимараттың жалпы</a:t>
            </a:r>
            <a:r>
              <a:rPr lang="ru-RU" sz="2400" b="1" dirty="0">
                <a:solidFill>
                  <a:srgbClr val="C00000"/>
                </a:solidFill>
                <a:latin typeface="+mn-lt"/>
              </a:rPr>
              <a:t> </a:t>
            </a:r>
            <a:r>
              <a:rPr lang="ru-RU" sz="2400" b="1" dirty="0" err="1">
                <a:solidFill>
                  <a:srgbClr val="C00000"/>
                </a:solidFill>
                <a:latin typeface="+mn-lt"/>
              </a:rPr>
              <a:t>ауданы</a:t>
            </a:r>
            <a:r>
              <a:rPr lang="ru-RU" sz="2400" b="1" dirty="0">
                <a:solidFill>
                  <a:srgbClr val="C00000"/>
                </a:solidFill>
                <a:latin typeface="+mn-lt"/>
              </a:rPr>
              <a:t>:   9695,33 кв.м</a:t>
            </a:r>
          </a:p>
          <a:p>
            <a:pPr algn="l"/>
            <a:r>
              <a:rPr lang="ru-RU" sz="2400" b="1" dirty="0" err="1">
                <a:solidFill>
                  <a:srgbClr val="C00000"/>
                </a:solidFill>
                <a:latin typeface="+mn-lt"/>
              </a:rPr>
              <a:t>Үй жайлар</a:t>
            </a:r>
            <a:r>
              <a:rPr lang="ru-RU" sz="2400" b="1" dirty="0">
                <a:solidFill>
                  <a:srgbClr val="C00000"/>
                </a:solidFill>
                <a:latin typeface="+mn-lt"/>
              </a:rPr>
              <a:t> саны:        </a:t>
            </a:r>
            <a:r>
              <a:rPr lang="ru-RU" sz="2400" b="1" dirty="0" smtClean="0">
                <a:solidFill>
                  <a:srgbClr val="C00000"/>
                </a:solidFill>
                <a:latin typeface="+mn-lt"/>
              </a:rPr>
              <a:t>499</a:t>
            </a:r>
            <a:endParaRPr lang="ru-RU" sz="2400" b="1" dirty="0">
              <a:solidFill>
                <a:srgbClr val="C00000"/>
              </a:solidFill>
              <a:latin typeface="+mn-lt"/>
            </a:endParaRPr>
          </a:p>
          <a:p>
            <a:pPr algn="l"/>
            <a:r>
              <a:rPr lang="ru-RU" sz="2400" b="1" dirty="0" err="1">
                <a:solidFill>
                  <a:srgbClr val="C00000"/>
                </a:solidFill>
                <a:latin typeface="+mn-lt"/>
              </a:rPr>
              <a:t>Соғылған жыл</a:t>
            </a:r>
            <a:r>
              <a:rPr lang="ru-RU" sz="2400" b="1" dirty="0">
                <a:solidFill>
                  <a:srgbClr val="C00000"/>
                </a:solidFill>
                <a:latin typeface="+mn-lt"/>
              </a:rPr>
              <a:t>:          </a:t>
            </a:r>
            <a:r>
              <a:rPr lang="ru-RU" sz="2400" b="1" dirty="0" smtClean="0">
                <a:solidFill>
                  <a:srgbClr val="C00000"/>
                </a:solidFill>
                <a:latin typeface="+mn-lt"/>
              </a:rPr>
              <a:t>1984 </a:t>
            </a:r>
            <a:r>
              <a:rPr lang="ru-RU" sz="2400" b="1" dirty="0">
                <a:solidFill>
                  <a:srgbClr val="C00000"/>
                </a:solidFill>
                <a:latin typeface="+mn-lt"/>
              </a:rPr>
              <a:t>ж.</a:t>
            </a:r>
          </a:p>
          <a:p>
            <a:pPr algn="l"/>
            <a:r>
              <a:rPr lang="ru-RU" sz="2400" b="1" dirty="0" err="1">
                <a:solidFill>
                  <a:srgbClr val="C00000"/>
                </a:solidFill>
                <a:latin typeface="+mn-lt"/>
              </a:rPr>
              <a:t>Қызметкерлер </a:t>
            </a:r>
            <a:r>
              <a:rPr lang="ru-RU" sz="2400" b="1" dirty="0">
                <a:solidFill>
                  <a:srgbClr val="C00000"/>
                </a:solidFill>
                <a:latin typeface="+mn-lt"/>
              </a:rPr>
              <a:t>саны:  514</a:t>
            </a:r>
            <a:endParaRPr lang="ru-RU" sz="2400" b="1" dirty="0">
              <a:solidFill>
                <a:srgbClr val="C00000"/>
              </a:solidFill>
            </a:endParaRPr>
          </a:p>
          <a:p>
            <a:endParaRPr lang="ru-RU" dirty="0"/>
          </a:p>
          <a:p>
            <a:endParaRPr lang="ru-RU" dirty="0"/>
          </a:p>
        </p:txBody>
      </p:sp>
      <p:pic>
        <p:nvPicPr>
          <p:cNvPr id="1026" name="Picture 2" descr="C:\Users\KT\Desktop\Новая папка\Картина ЦГБ.jpg"/>
          <p:cNvPicPr>
            <a:picLocks noChangeAspect="1" noChangeArrowheads="1"/>
          </p:cNvPicPr>
          <p:nvPr/>
        </p:nvPicPr>
        <p:blipFill>
          <a:blip r:embed="rId2"/>
          <a:srcRect/>
          <a:stretch>
            <a:fillRect/>
          </a:stretch>
        </p:blipFill>
        <p:spPr bwMode="auto">
          <a:xfrm>
            <a:off x="4572000" y="4000504"/>
            <a:ext cx="4000528" cy="23636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pPr algn="ctr"/>
            <a:r>
              <a:rPr lang="kk-KZ" sz="2400" dirty="0" smtClean="0">
                <a:solidFill>
                  <a:srgbClr val="C00000"/>
                </a:solidFill>
              </a:rPr>
              <a:t> Кентау </a:t>
            </a:r>
            <a:r>
              <a:rPr lang="kk-KZ" sz="2400" dirty="0">
                <a:solidFill>
                  <a:srgbClr val="C00000"/>
                </a:solidFill>
              </a:rPr>
              <a:t>қаласындағы қалалық аурухананың құрылымдық бөлімшелері мен сыйымдылығы</a:t>
            </a:r>
            <a:endParaRPr lang="ru-RU" sz="2400"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428736"/>
            <a:ext cx="8229600" cy="4895864"/>
          </a:xfrm>
        </p:spPr>
        <p:txBody>
          <a:bodyPr>
            <a:normAutofit/>
          </a:bodyPr>
          <a:lstStyle/>
          <a:p>
            <a:pPr marL="0" indent="0" algn="just">
              <a:buNone/>
            </a:pPr>
            <a:r>
              <a:rPr lang="kk-KZ" sz="2800" dirty="0"/>
              <a:t>«Кентау орталық қалалық ауруханасы» </a:t>
            </a:r>
            <a:r>
              <a:rPr lang="ru-RU" sz="2800" dirty="0"/>
              <a:t>ШЖ</a:t>
            </a:r>
            <a:r>
              <a:rPr lang="kk-KZ" sz="2800" dirty="0"/>
              <a:t>Қ МКК -  Кентау қаласы мен оған іргелес елді-мекендердің </a:t>
            </a:r>
            <a:r>
              <a:rPr lang="kk-KZ" sz="2800" dirty="0" smtClean="0"/>
              <a:t>тұрғындарына 98682 </a:t>
            </a:r>
            <a:r>
              <a:rPr lang="kk-KZ" sz="2800" dirty="0"/>
              <a:t>адам көлемінде мамандандырылған медициналық көмек көрсететін ұйым. Тәулік бойғы аурухананың </a:t>
            </a:r>
            <a:r>
              <a:rPr lang="kk-KZ" sz="2800" dirty="0" smtClean="0"/>
              <a:t>313 </a:t>
            </a:r>
            <a:r>
              <a:rPr lang="kk-KZ" sz="2800" dirty="0"/>
              <a:t>төсек орыны, оның ішінде </a:t>
            </a:r>
            <a:r>
              <a:rPr lang="ru-RU" sz="2800" dirty="0" smtClean="0"/>
              <a:t>45</a:t>
            </a:r>
            <a:r>
              <a:rPr lang="kk-KZ" sz="2800" dirty="0" smtClean="0"/>
              <a:t> </a:t>
            </a:r>
            <a:r>
              <a:rPr lang="kk-KZ" sz="2800" dirty="0"/>
              <a:t>төсектік инфекциялық бөлім бар.</a:t>
            </a:r>
            <a:r>
              <a:rPr lang="ru-RU" sz="2800" dirty="0"/>
              <a:t> </a:t>
            </a:r>
            <a:r>
              <a:rPr lang="kk-KZ" sz="2800" dirty="0"/>
              <a:t>Күндізгі стационар </a:t>
            </a:r>
            <a:r>
              <a:rPr lang="kk-KZ" sz="2800" dirty="0" smtClean="0"/>
              <a:t>35 </a:t>
            </a:r>
            <a:r>
              <a:rPr lang="kk-KZ" sz="2800" dirty="0"/>
              <a:t>төсек орын және 28 төсек орын ақылы бөлім қызмет етеді</a:t>
            </a:r>
            <a:endParaRPr lang="ru-RU" sz="2800" dirty="0"/>
          </a:p>
          <a:p>
            <a:endParaRPr lang="ru-RU" sz="2800" dirty="0"/>
          </a:p>
          <a:p>
            <a:endParaRPr lang="ru-RU" sz="28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864096"/>
          </a:xfrm>
        </p:spPr>
        <p:txBody>
          <a:bodyPr>
            <a:normAutofit fontScale="90000"/>
          </a:bodyPr>
          <a:lstStyle/>
          <a:p>
            <a:pPr algn="ctr"/>
            <a:r>
              <a:rPr lang="kk-KZ" sz="2400" b="1" dirty="0" smtClean="0">
                <a:solidFill>
                  <a:srgbClr val="C00000"/>
                </a:solidFill>
              </a:rPr>
              <a:t>Кентау қалалық ауруханасы келесі бөлімшелермен ұсынылған: </a:t>
            </a:r>
            <a: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endPar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2844" y="1000108"/>
          <a:ext cx="8858280" cy="5581970"/>
        </p:xfrm>
        <a:graphic>
          <a:graphicData uri="http://schemas.openxmlformats.org/drawingml/2006/table">
            <a:tbl>
              <a:tblPr firstRow="1" bandRow="1">
                <a:tableStyleId>{8799B23B-EC83-4686-B30A-512413B5E67A}</a:tableStyleId>
              </a:tblPr>
              <a:tblGrid>
                <a:gridCol w="4483341">
                  <a:extLst>
                    <a:ext uri="{9D8B030D-6E8A-4147-A177-3AD203B41FA5}">
                      <a16:colId xmlns:a16="http://schemas.microsoft.com/office/drawing/2014/main" val="20000"/>
                    </a:ext>
                  </a:extLst>
                </a:gridCol>
                <a:gridCol w="1822890">
                  <a:extLst>
                    <a:ext uri="{9D8B030D-6E8A-4147-A177-3AD203B41FA5}">
                      <a16:colId xmlns:a16="http://schemas.microsoft.com/office/drawing/2014/main" val="20001"/>
                    </a:ext>
                  </a:extLst>
                </a:gridCol>
                <a:gridCol w="2552049">
                  <a:extLst>
                    <a:ext uri="{9D8B030D-6E8A-4147-A177-3AD203B41FA5}">
                      <a16:colId xmlns:a16="http://schemas.microsoft.com/office/drawing/2014/main" val="20002"/>
                    </a:ext>
                  </a:extLst>
                </a:gridCol>
              </a:tblGrid>
              <a:tr h="346891">
                <a:tc rowSpan="2">
                  <a:txBody>
                    <a:bodyPr/>
                    <a:lstStyle/>
                    <a:p>
                      <a:pPr algn="ctr"/>
                      <a:r>
                        <a:rPr lang="kk-KZ" sz="2000" dirty="0" smtClean="0"/>
                        <a:t>Бөлімше атаулары және төсек орын профилі</a:t>
                      </a:r>
                      <a:endParaRPr lang="ru-RU" sz="2000" b="1" dirty="0">
                        <a:solidFill>
                          <a:schemeClr val="tx1"/>
                        </a:solidFill>
                        <a:latin typeface="Times New Roman" pitchFamily="18" charset="0"/>
                        <a:cs typeface="Times New Roman" pitchFamily="18" charset="0"/>
                      </a:endParaRPr>
                    </a:p>
                  </a:txBody>
                  <a:tcPr/>
                </a:tc>
                <a:tc gridSpan="2">
                  <a:txBody>
                    <a:bodyPr/>
                    <a:lstStyle/>
                    <a:p>
                      <a:pPr algn="ctr"/>
                      <a:r>
                        <a:rPr lang="kk-KZ" sz="2000" b="1" dirty="0" smtClean="0">
                          <a:solidFill>
                            <a:schemeClr val="tx1"/>
                          </a:solidFill>
                          <a:latin typeface="Times New Roman" pitchFamily="18" charset="0"/>
                          <a:cs typeface="Times New Roman" pitchFamily="18" charset="0"/>
                        </a:rPr>
                        <a:t>Төсек</a:t>
                      </a:r>
                      <a:r>
                        <a:rPr lang="kk-KZ" sz="2000" b="1" baseline="0" dirty="0" smtClean="0">
                          <a:solidFill>
                            <a:schemeClr val="tx1"/>
                          </a:solidFill>
                          <a:latin typeface="Times New Roman" pitchFamily="18" charset="0"/>
                          <a:cs typeface="Times New Roman" pitchFamily="18" charset="0"/>
                        </a:rPr>
                        <a:t> орын саны</a:t>
                      </a:r>
                      <a:endParaRPr lang="ru-RU" sz="2000" b="1" dirty="0">
                        <a:solidFill>
                          <a:schemeClr val="tx1"/>
                        </a:solidFill>
                        <a:latin typeface="Times New Roman" pitchFamily="18" charset="0"/>
                        <a:cs typeface="Times New Roman" pitchFamily="18" charset="0"/>
                      </a:endParaRPr>
                    </a:p>
                  </a:txBody>
                  <a:tcPr/>
                </a:tc>
                <a:tc hMerge="1">
                  <a:txBody>
                    <a:bodyPr/>
                    <a:lstStyle/>
                    <a:p>
                      <a:endParaRPr lang="ru-RU" sz="18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13730">
                <a:tc vMerge="1">
                  <a:txBody>
                    <a:bodyPr/>
                    <a:lstStyle/>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20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Стационарлық</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20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Күндізгі стационар</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62946">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эндокринологиялық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Кардиологиялық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неврологиялық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Паллиативті</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көмек</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Медициналық оңалту бөлімі</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травматологиялық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кардиологиялық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неврологиялық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22</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8</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42844" y="0"/>
          <a:ext cx="8678771" cy="6879641"/>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78595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Іріңді хирургия ересектерге</a:t>
                      </a: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Проктологиялық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14314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1314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51158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Босану</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Акушерлік</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(физиология)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Жүктілер патологиясы</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реанимациялық төсек</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Шала</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туылғандарға қарқынды терапия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 балаларға. </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1071546"/>
          <a:ext cx="8678771" cy="4976455"/>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214445">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Жұқпалы</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аурулар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54637">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Майдантал</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454486">
                <a:tc>
                  <a:txBody>
                    <a:bodyPr/>
                    <a:lstStyle/>
                    <a:p>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орталығы</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p>
                    <a:p>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ерте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оңалту</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Нейрореанимация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a:t>
                      </a: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18804">
                <a:tc>
                  <a:txBody>
                    <a:bodyPr/>
                    <a:lstStyle/>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Ақылы</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pPr algn="ct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a:t>
            </a:r>
            <a:endParaRPr lang="ru-RU" sz="3200" dirty="0">
              <a:solidFill>
                <a:srgbClr val="FF0000"/>
              </a:solidFill>
              <a:latin typeface="Times New Roman" pitchFamily="18" charset="0"/>
              <a:cs typeface="Times New Roman" pitchFamily="18" charset="0"/>
            </a:endParaRPr>
          </a:p>
        </p:txBody>
      </p:sp>
      <p:sp>
        <p:nvSpPr>
          <p:cNvPr id="5" name="Содержимое 4"/>
          <p:cNvSpPr>
            <a:spLocks noGrp="1"/>
          </p:cNvSpPr>
          <p:nvPr>
            <p:ph idx="1"/>
          </p:nvPr>
        </p:nvSpPr>
        <p:spPr>
          <a:xfrm>
            <a:off x="251520" y="836712"/>
            <a:ext cx="8640960" cy="5688632"/>
          </a:xfrm>
          <a:ln>
            <a:solidFill>
              <a:srgbClr val="0070C0"/>
            </a:solidFill>
          </a:ln>
        </p:spPr>
        <p:txBody>
          <a:bodyPr>
            <a:normAutofit fontScale="32500" lnSpcReduction="20000"/>
          </a:bodyPr>
          <a:lstStyle/>
          <a:p>
            <a:endParaRPr lang="ru-RU" sz="5600" b="1" dirty="0">
              <a:latin typeface="Times New Roman" pitchFamily="18" charset="0"/>
              <a:cs typeface="Times New Roman" pitchFamily="18" charset="0"/>
            </a:endParaRPr>
          </a:p>
          <a:p>
            <a:r>
              <a:rPr lang="ru-RU" sz="4300" b="1" dirty="0"/>
              <a:t> </a:t>
            </a:r>
            <a:r>
              <a:rPr lang="kk-KZ" sz="4300" b="1" dirty="0"/>
              <a:t>Штаттық кесте «Денсаулық сақтау ұйымының типтік штаттары мен штат нормативтерін бекіту туралы» 2020 жылғы 25 қарашадағы № ҚР-ДСМ-205/2020 бұйрығы, Денсаулық сақтау және әлеуметтік даму министрлігінің бұйрығы негізінде жасалды. 2015 жылғы 19 қазандағы No 809 «Қазақстан Республикасында неврологиялық көмекті ұйымдастыру стандартын бекіту туралы», Қазақстан Республикасы Денсаулық сақтау министрлігінің 2017 жылғы 3 шілдедегі N 450 бұйрығы « Қазақстан Республикасында шұғыл медициналық көмек көрсету ережесін бекіту туралы »</a:t>
            </a:r>
            <a:endParaRPr lang="ru-RU" sz="4300" b="1" dirty="0">
              <a:latin typeface="Times New Roman" pitchFamily="18" charset="0"/>
              <a:cs typeface="Times New Roman" pitchFamily="18" charset="0"/>
            </a:endParaRPr>
          </a:p>
          <a:p>
            <a:endParaRPr lang="ru-RU" sz="4300" dirty="0"/>
          </a:p>
          <a:p>
            <a:r>
              <a:rPr lang="ru-RU" sz="4300" dirty="0" err="1"/>
              <a:t>Бекітілген</a:t>
            </a:r>
            <a:r>
              <a:rPr lang="ru-RU" sz="4300" dirty="0"/>
              <a:t> </a:t>
            </a:r>
            <a:r>
              <a:rPr lang="ru-RU" sz="4300" dirty="0" err="1"/>
              <a:t>бірлік</a:t>
            </a:r>
            <a:r>
              <a:rPr lang="ru-RU" sz="4300" dirty="0"/>
              <a:t> -</a:t>
            </a:r>
            <a:r>
              <a:rPr lang="en-US" sz="4300" dirty="0" smtClean="0"/>
              <a:t>4</a:t>
            </a:r>
            <a:r>
              <a:rPr lang="ru-RU" sz="4300" dirty="0" smtClean="0"/>
              <a:t>87,</a:t>
            </a:r>
            <a:r>
              <a:rPr lang="en-US" sz="4300" dirty="0"/>
              <a:t>75</a:t>
            </a:r>
            <a:r>
              <a:rPr lang="ru-RU" sz="4300" dirty="0"/>
              <a:t> </a:t>
            </a:r>
            <a:r>
              <a:rPr lang="ru-RU" sz="4300" dirty="0" err="1"/>
              <a:t>бірлік</a:t>
            </a:r>
            <a:r>
              <a:rPr lang="ru-RU" sz="4300" dirty="0"/>
              <a:t>:  </a:t>
            </a:r>
            <a:r>
              <a:rPr lang="ru-RU" sz="4300" dirty="0" err="1"/>
              <a:t>Соның ішінде</a:t>
            </a:r>
            <a:r>
              <a:rPr lang="ru-RU" sz="4300" dirty="0"/>
              <a:t>:</a:t>
            </a:r>
          </a:p>
          <a:p>
            <a:r>
              <a:rPr lang="ru-RU" sz="4300" dirty="0" smtClean="0"/>
              <a:t>- </a:t>
            </a:r>
            <a:r>
              <a:rPr lang="ru-RU" sz="4300" dirty="0" err="1" smtClean="0"/>
              <a:t>Дәрігерлер   </a:t>
            </a:r>
            <a:r>
              <a:rPr lang="ru-RU" sz="4300" dirty="0" smtClean="0"/>
              <a:t>-89</a:t>
            </a:r>
            <a:r>
              <a:rPr lang="kk-KZ" sz="4300" dirty="0" smtClean="0"/>
              <a:t>,0</a:t>
            </a:r>
            <a:endParaRPr lang="ru-RU" sz="4300" dirty="0"/>
          </a:p>
          <a:p>
            <a:r>
              <a:rPr lang="ru-RU" sz="4300" dirty="0" smtClean="0"/>
              <a:t>- Орта </a:t>
            </a:r>
            <a:r>
              <a:rPr lang="ru-RU" sz="4300" dirty="0" err="1"/>
              <a:t>буын</a:t>
            </a:r>
            <a:r>
              <a:rPr lang="ru-RU" sz="4300" dirty="0"/>
              <a:t> </a:t>
            </a:r>
            <a:r>
              <a:rPr lang="ru-RU" sz="4300" dirty="0" err="1"/>
              <a:t>қызметкерлері    </a:t>
            </a:r>
            <a:r>
              <a:rPr lang="ru-RU" sz="4300" dirty="0" smtClean="0"/>
              <a:t>-202,25</a:t>
            </a:r>
            <a:endParaRPr lang="ru-RU" sz="4300" dirty="0"/>
          </a:p>
          <a:p>
            <a:r>
              <a:rPr lang="ru-RU" sz="4300" dirty="0"/>
              <a:t>- </a:t>
            </a:r>
            <a:r>
              <a:rPr lang="ru-RU" sz="4300" dirty="0" err="1"/>
              <a:t>Кіші</a:t>
            </a:r>
            <a:r>
              <a:rPr lang="ru-RU" sz="4300" dirty="0"/>
              <a:t> </a:t>
            </a:r>
            <a:r>
              <a:rPr lang="ru-RU" sz="4300" dirty="0" err="1"/>
              <a:t>буын</a:t>
            </a:r>
            <a:r>
              <a:rPr lang="ru-RU" sz="4300" dirty="0"/>
              <a:t> </a:t>
            </a:r>
            <a:r>
              <a:rPr lang="ru-RU" sz="4300" dirty="0" err="1"/>
              <a:t>қызметкерлері   </a:t>
            </a:r>
            <a:r>
              <a:rPr lang="ru-RU" sz="4300" dirty="0"/>
              <a:t>- </a:t>
            </a:r>
            <a:r>
              <a:rPr lang="ru-RU" sz="4300" dirty="0" smtClean="0"/>
              <a:t>124,0 </a:t>
            </a:r>
          </a:p>
          <a:p>
            <a:r>
              <a:rPr lang="ru-RU" sz="4300" dirty="0" smtClean="0"/>
              <a:t>- </a:t>
            </a:r>
            <a:r>
              <a:rPr lang="ru-RU" sz="4300" dirty="0" err="1"/>
              <a:t>Басқалар  </a:t>
            </a:r>
            <a:r>
              <a:rPr lang="ru-RU" sz="4300" dirty="0" smtClean="0"/>
              <a:t>-72,5</a:t>
            </a:r>
            <a:endParaRPr lang="ru-RU" sz="4300" dirty="0"/>
          </a:p>
          <a:p>
            <a:r>
              <a:rPr lang="ru-RU" sz="4300" dirty="0"/>
              <a:t> </a:t>
            </a:r>
          </a:p>
          <a:p>
            <a:r>
              <a:rPr lang="ru-RU" sz="4300" dirty="0" err="1"/>
              <a:t>Ауруханада</a:t>
            </a:r>
            <a:r>
              <a:rPr lang="ru-RU" sz="4300" dirty="0"/>
              <a:t> </a:t>
            </a:r>
            <a:r>
              <a:rPr lang="ru-RU" sz="4300" dirty="0" smtClean="0"/>
              <a:t> 47 </a:t>
            </a:r>
            <a:r>
              <a:rPr lang="ru-RU" sz="4300" dirty="0" err="1" smtClean="0"/>
              <a:t>дәрігер</a:t>
            </a:r>
            <a:r>
              <a:rPr lang="ru-RU" sz="4300" dirty="0" smtClean="0"/>
              <a:t> </a:t>
            </a:r>
            <a:r>
              <a:rPr lang="kk-KZ" sz="4300" dirty="0" smtClean="0"/>
              <a:t>(2 – бала күтімінде), 5 зертхана маманы (1 – бала күтімінде), 2 провизор, </a:t>
            </a:r>
          </a:p>
          <a:p>
            <a:r>
              <a:rPr lang="kk-KZ" sz="4300" dirty="0" smtClean="0"/>
              <a:t>1 эпидемиолог, 1 статист маман, 1 логопед маман </a:t>
            </a:r>
            <a:r>
              <a:rPr lang="ru-RU" sz="4300" dirty="0" err="1" smtClean="0"/>
              <a:t>жұмыс</a:t>
            </a:r>
            <a:r>
              <a:rPr lang="ru-RU" sz="4300" dirty="0" smtClean="0"/>
              <a:t> </a:t>
            </a:r>
            <a:r>
              <a:rPr lang="ru-RU" sz="4300" dirty="0" err="1" smtClean="0"/>
              <a:t>жасайды</a:t>
            </a:r>
            <a:endParaRPr lang="ru-RU" sz="4300" dirty="0" smtClean="0"/>
          </a:p>
          <a:p>
            <a:r>
              <a:rPr lang="ru-RU" sz="4300" dirty="0" smtClean="0"/>
              <a:t>47 </a:t>
            </a:r>
            <a:r>
              <a:rPr lang="ru-RU" sz="4300" dirty="0" err="1" smtClean="0"/>
              <a:t>дәрігердің</a:t>
            </a:r>
            <a:r>
              <a:rPr lang="ru-RU" sz="4300" dirty="0" smtClean="0"/>
              <a:t> </a:t>
            </a:r>
            <a:r>
              <a:rPr lang="ru-RU" sz="4300" dirty="0" err="1" smtClean="0"/>
              <a:t>ішінде</a:t>
            </a:r>
            <a:r>
              <a:rPr lang="ru-RU" sz="4300" dirty="0"/>
              <a:t>: акушер –гинеколог </a:t>
            </a:r>
            <a:r>
              <a:rPr lang="ru-RU" sz="4300" dirty="0" smtClean="0"/>
              <a:t>– 5 </a:t>
            </a:r>
            <a:r>
              <a:rPr lang="kk-KZ" sz="4300" dirty="0" smtClean="0"/>
              <a:t>(1 бала күтімінде)</a:t>
            </a:r>
            <a:endParaRPr lang="ru-RU" sz="4300" dirty="0"/>
          </a:p>
          <a:p>
            <a:r>
              <a:rPr lang="ru-RU" sz="4300" dirty="0"/>
              <a:t>              </a:t>
            </a:r>
            <a:r>
              <a:rPr lang="ru-RU" sz="4300" dirty="0" smtClean="0"/>
              <a:t>                       анестезиолог – реаниматолог - </a:t>
            </a:r>
            <a:r>
              <a:rPr lang="ru-RU" sz="4300" dirty="0"/>
              <a:t>8</a:t>
            </a:r>
          </a:p>
          <a:p>
            <a:r>
              <a:rPr lang="ru-RU" sz="4300" dirty="0"/>
              <a:t>              </a:t>
            </a:r>
            <a:r>
              <a:rPr lang="ru-RU" sz="4300" dirty="0" smtClean="0"/>
              <a:t>                       неонатолог  </a:t>
            </a:r>
            <a:r>
              <a:rPr lang="ru-RU" sz="4300" dirty="0"/>
              <a:t>- </a:t>
            </a:r>
            <a:r>
              <a:rPr lang="ru-RU" sz="4300" dirty="0" smtClean="0"/>
              <a:t>1</a:t>
            </a:r>
            <a:endParaRPr lang="ru-RU" sz="4300" dirty="0"/>
          </a:p>
          <a:p>
            <a:r>
              <a:rPr lang="ru-RU" sz="4300" dirty="0"/>
              <a:t>              </a:t>
            </a:r>
            <a:r>
              <a:rPr lang="ru-RU" sz="4300" dirty="0" smtClean="0"/>
              <a:t>                       </a:t>
            </a:r>
            <a:r>
              <a:rPr lang="ru-RU" sz="4300" dirty="0" err="1" smtClean="0"/>
              <a:t>сәулелі</a:t>
            </a:r>
            <a:r>
              <a:rPr lang="ru-RU" sz="4300" dirty="0" smtClean="0"/>
              <a:t> – диагностика </a:t>
            </a:r>
            <a:r>
              <a:rPr lang="ru-RU" sz="4300" dirty="0" err="1" smtClean="0"/>
              <a:t>дәрігерлері</a:t>
            </a:r>
            <a:r>
              <a:rPr lang="ru-RU" sz="4300" dirty="0" smtClean="0"/>
              <a:t> </a:t>
            </a:r>
            <a:r>
              <a:rPr lang="ru-RU" sz="4300" dirty="0"/>
              <a:t>– </a:t>
            </a:r>
            <a:r>
              <a:rPr lang="ru-RU" sz="4300" dirty="0" smtClean="0"/>
              <a:t>4, </a:t>
            </a:r>
            <a:r>
              <a:rPr lang="ru-RU" sz="4300" dirty="0"/>
              <a:t>эксперт </a:t>
            </a:r>
            <a:r>
              <a:rPr lang="ru-RU" sz="4300" dirty="0" err="1"/>
              <a:t>дәрігер</a:t>
            </a:r>
            <a:r>
              <a:rPr lang="ru-RU" sz="4300" dirty="0"/>
              <a:t> </a:t>
            </a:r>
            <a:r>
              <a:rPr lang="ru-RU" sz="4300" dirty="0" smtClean="0"/>
              <a:t>-1</a:t>
            </a:r>
            <a:endParaRPr lang="ru-RU" sz="4300" dirty="0"/>
          </a:p>
          <a:p>
            <a:r>
              <a:rPr lang="ru-RU" sz="4300" dirty="0"/>
              <a:t>              </a:t>
            </a:r>
            <a:r>
              <a:rPr lang="ru-RU" sz="4300" dirty="0" smtClean="0"/>
              <a:t>                       </a:t>
            </a:r>
            <a:r>
              <a:rPr lang="ru-RU" sz="4300" dirty="0" err="1" smtClean="0"/>
              <a:t>Басқа</a:t>
            </a:r>
            <a:r>
              <a:rPr lang="ru-RU" sz="4300" dirty="0" smtClean="0"/>
              <a:t> </a:t>
            </a:r>
            <a:r>
              <a:rPr lang="ru-RU" sz="4300" dirty="0" err="1"/>
              <a:t>дәрігерлер</a:t>
            </a:r>
            <a:r>
              <a:rPr lang="ru-RU" sz="4300" dirty="0"/>
              <a:t> – </a:t>
            </a:r>
            <a:r>
              <a:rPr lang="ru-RU" sz="4300" dirty="0" smtClean="0"/>
              <a:t>28 </a:t>
            </a:r>
            <a:r>
              <a:rPr lang="ru-RU" sz="4300" dirty="0"/>
              <a:t>(бала </a:t>
            </a:r>
            <a:r>
              <a:rPr lang="ru-RU" sz="4300" dirty="0" err="1"/>
              <a:t>күтімінде</a:t>
            </a:r>
            <a:r>
              <a:rPr lang="ru-RU" sz="4300" dirty="0"/>
              <a:t> </a:t>
            </a:r>
            <a:r>
              <a:rPr lang="ru-RU" sz="4300" dirty="0" smtClean="0"/>
              <a:t>- 1)</a:t>
            </a:r>
            <a:endParaRPr lang="ru-RU" sz="4300" dirty="0"/>
          </a:p>
          <a:p>
            <a:r>
              <a:rPr lang="ru-RU" sz="4300" dirty="0"/>
              <a:t> </a:t>
            </a:r>
          </a:p>
          <a:p>
            <a:r>
              <a:rPr lang="ru-RU" sz="4300" dirty="0" smtClean="0"/>
              <a:t>Орта </a:t>
            </a:r>
            <a:r>
              <a:rPr lang="ru-RU" sz="4300" dirty="0" err="1" smtClean="0"/>
              <a:t>буын</a:t>
            </a:r>
            <a:r>
              <a:rPr lang="ru-RU" sz="4300" dirty="0" smtClean="0"/>
              <a:t> медицина </a:t>
            </a:r>
            <a:r>
              <a:rPr lang="ru-RU" sz="4300" dirty="0" err="1" smtClean="0"/>
              <a:t>қызметкерлері</a:t>
            </a:r>
            <a:r>
              <a:rPr lang="ru-RU" sz="4300" dirty="0" smtClean="0"/>
              <a:t> – 277 </a:t>
            </a:r>
            <a:r>
              <a:rPr lang="ru-RU" sz="4300" dirty="0" err="1"/>
              <a:t>адам</a:t>
            </a:r>
            <a:r>
              <a:rPr lang="ru-RU" sz="4300" dirty="0"/>
              <a:t>, </a:t>
            </a:r>
            <a:r>
              <a:rPr lang="ru-RU" sz="4300" dirty="0" smtClean="0"/>
              <a:t>(50 – бала </a:t>
            </a:r>
            <a:r>
              <a:rPr lang="ru-RU" sz="4300" dirty="0" err="1" smtClean="0"/>
              <a:t>күтімінде</a:t>
            </a:r>
            <a:r>
              <a:rPr lang="ru-RU" sz="4300" dirty="0" smtClean="0"/>
              <a:t>)</a:t>
            </a:r>
            <a:endParaRPr lang="ru-RU" sz="4300" dirty="0"/>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dirty="0"/>
          </a:p>
        </p:txBody>
      </p:sp>
      <p:sp>
        <p:nvSpPr>
          <p:cNvPr id="6" name="Прямоугольник 5"/>
          <p:cNvSpPr/>
          <p:nvPr/>
        </p:nvSpPr>
        <p:spPr>
          <a:xfrm>
            <a:off x="539552" y="2492897"/>
            <a:ext cx="7992888" cy="369332"/>
          </a:xfrm>
          <a:prstGeom prst="rect">
            <a:avLst/>
          </a:prstGeom>
        </p:spPr>
        <p:txBody>
          <a:bodyPr wrap="square">
            <a:spAutoFit/>
          </a:bodyPr>
          <a:lstStyle/>
          <a:p>
            <a:endParaRPr lang="ru-RU" b="1" dirty="0">
              <a:latin typeface="Bookman Old Style" panose="02050604050505020204" pitchFamily="18" charset="0"/>
            </a:endParaRPr>
          </a:p>
        </p:txBody>
      </p:sp>
      <p:sp>
        <p:nvSpPr>
          <p:cNvPr id="7" name="Прямоугольник 6"/>
          <p:cNvSpPr/>
          <p:nvPr/>
        </p:nvSpPr>
        <p:spPr>
          <a:xfrm>
            <a:off x="0" y="3068961"/>
            <a:ext cx="8892480" cy="369332"/>
          </a:xfrm>
          <a:prstGeom prst="rect">
            <a:avLst/>
          </a:prstGeom>
        </p:spPr>
        <p:txBody>
          <a:bodyPr wrap="square">
            <a:spAutoFit/>
          </a:bodyPr>
          <a:lstStyle/>
          <a:p>
            <a:pPr marL="285750" indent="-285750">
              <a:buFont typeface="Arial" panose="020B0604020202020204" pitchFamily="34" charset="0"/>
              <a:buChar char="•"/>
            </a:pPr>
            <a:endParaRPr lang="ru-RU" dirty="0">
              <a:latin typeface="Bookman Old Style" panose="020506040505050202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504056"/>
          </a:xfrm>
        </p:spPr>
        <p:txBody>
          <a:bodyPr>
            <a:no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РЕСУРСЫН ДАМЫТУ</a:t>
            </a:r>
            <a:endParaRPr lang="ru-RU" sz="3200" dirty="0">
              <a:solidFill>
                <a:srgbClr val="FF0000"/>
              </a:solidFill>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1321168711"/>
              </p:ext>
            </p:extLst>
          </p:nvPr>
        </p:nvGraphicFramePr>
        <p:xfrm>
          <a:off x="179511" y="908720"/>
          <a:ext cx="8784978" cy="4144875"/>
        </p:xfrm>
        <a:graphic>
          <a:graphicData uri="http://schemas.openxmlformats.org/drawingml/2006/table">
            <a:tbl>
              <a:tblPr firstRow="1" bandRow="1">
                <a:tableStyleId>{8799B23B-EC83-4686-B30A-512413B5E67A}</a:tableStyleId>
              </a:tblPr>
              <a:tblGrid>
                <a:gridCol w="1749283">
                  <a:extLst>
                    <a:ext uri="{9D8B030D-6E8A-4147-A177-3AD203B41FA5}">
                      <a16:colId xmlns:a16="http://schemas.microsoft.com/office/drawing/2014/main" val="20000"/>
                    </a:ext>
                  </a:extLst>
                </a:gridCol>
                <a:gridCol w="857256">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750794">
                  <a:extLst>
                    <a:ext uri="{9D8B030D-6E8A-4147-A177-3AD203B41FA5}">
                      <a16:colId xmlns:a16="http://schemas.microsoft.com/office/drawing/2014/main" val="20006"/>
                    </a:ext>
                  </a:extLst>
                </a:gridCol>
                <a:gridCol w="1106594">
                  <a:extLst>
                    <a:ext uri="{9D8B030D-6E8A-4147-A177-3AD203B41FA5}">
                      <a16:colId xmlns:a16="http://schemas.microsoft.com/office/drawing/2014/main" val="20007"/>
                    </a:ext>
                  </a:extLst>
                </a:gridCol>
                <a:gridCol w="820589">
                  <a:extLst>
                    <a:ext uri="{9D8B030D-6E8A-4147-A177-3AD203B41FA5}">
                      <a16:colId xmlns:a16="http://schemas.microsoft.com/office/drawing/2014/main" val="20008"/>
                    </a:ext>
                  </a:extLst>
                </a:gridCol>
              </a:tblGrid>
              <a:tr h="1341206">
                <a:tc>
                  <a:txBody>
                    <a:bodyPr/>
                    <a:lstStyle/>
                    <a:p>
                      <a:pPr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Норматив</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ea typeface="Times New Roman"/>
                          <a:cs typeface="Times New Roman" pitchFamily="18" charset="0"/>
                        </a:rPr>
                        <a:t>Бекітілген</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Адам саны</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«жоғары» 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бірінші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екінші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t>біліктілік санатын берусіз маман сертификаты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Санаттылық</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0"/>
                  </a:ext>
                </a:extLst>
              </a:tr>
              <a:tr h="819034">
                <a:tc>
                  <a:txBody>
                    <a:bodyPr/>
                    <a:lstStyle/>
                    <a:p>
                      <a:pPr algn="ctr">
                        <a:lnSpc>
                          <a:spcPct val="115000"/>
                        </a:lnSpc>
                        <a:spcAft>
                          <a:spcPts val="0"/>
                        </a:spcAft>
                      </a:pPr>
                      <a:r>
                        <a:rPr lang="ru-RU" sz="1200" dirty="0" err="1" smtClean="0">
                          <a:solidFill>
                            <a:schemeClr val="tx1"/>
                          </a:solidFill>
                          <a:effectLst/>
                          <a:latin typeface="Times New Roman" pitchFamily="18" charset="0"/>
                          <a:cs typeface="Times New Roman" pitchFamily="18" charset="0"/>
                        </a:rPr>
                        <a:t>Дәрігерлер</a:t>
                      </a:r>
                      <a:r>
                        <a:rPr lang="ru-RU" sz="1200" dirty="0" smtClean="0">
                          <a:solidFill>
                            <a:schemeClr val="tx1"/>
                          </a:solidFill>
                          <a:effectLst/>
                          <a:latin typeface="Times New Roman" pitchFamily="18" charset="0"/>
                          <a:cs typeface="Times New Roman" pitchFamily="18" charset="0"/>
                        </a:rPr>
                        <a:t> - 57</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a:t>
                      </a:r>
                      <a:r>
                        <a:rPr lang="ru-RU" sz="1200" dirty="0" err="1" smtClean="0">
                          <a:solidFill>
                            <a:schemeClr val="tx1"/>
                          </a:solidFill>
                          <a:effectLst/>
                          <a:latin typeface="Times New Roman" pitchFamily="18" charset="0"/>
                          <a:cs typeface="Times New Roman" pitchFamily="18" charset="0"/>
                        </a:rPr>
                        <a:t>маман</a:t>
                      </a:r>
                      <a:r>
                        <a:rPr lang="ru-RU" sz="1200" baseline="0" dirty="0" smtClean="0">
                          <a:solidFill>
                            <a:schemeClr val="tx1"/>
                          </a:solidFill>
                          <a:effectLst/>
                          <a:latin typeface="Times New Roman" pitchFamily="18" charset="0"/>
                          <a:cs typeface="Times New Roman" pitchFamily="18" charset="0"/>
                        </a:rPr>
                        <a:t>- 15 )</a:t>
                      </a:r>
                      <a:endParaRPr lang="ru-RU" sz="1200" dirty="0">
                        <a:solidFill>
                          <a:schemeClr val="tx1"/>
                        </a:solidFill>
                        <a:effectLst/>
                        <a:latin typeface="Times New Roman" pitchFamily="18" charset="0"/>
                        <a:cs typeface="Times New Roman" pitchFamily="18" charset="0"/>
                      </a:endParaRPr>
                    </a:p>
                  </a:txBody>
                  <a:tcPr marL="68580" marR="68580" marT="0" marB="0"/>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139,75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92,5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57</a:t>
                      </a: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 б/к)</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17-29,8%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11-19,3%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endParaRPr lang="kk-KZ" sz="1200" dirty="0" smtClean="0">
                        <a:solidFill>
                          <a:schemeClr val="tx1"/>
                        </a:solidFill>
                        <a:effectLst/>
                        <a:latin typeface="Times New Roman" pitchFamily="18" charset="0"/>
                        <a:cs typeface="Times New Roman" pitchFamily="18" charset="0"/>
                      </a:endParaRP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28-49,1%</a:t>
                      </a:r>
                    </a:p>
                    <a:p>
                      <a:pPr marL="0" marR="0" indent="0" algn="ctr" defTabSz="914400" rtl="0" eaLnBrk="1" fontAlgn="auto" latinLnBrk="0" hangingPunct="1">
                        <a:lnSpc>
                          <a:spcPct val="115000"/>
                        </a:lnSpc>
                        <a:spcBef>
                          <a:spcPts val="0"/>
                        </a:spcBef>
                        <a:spcAft>
                          <a:spcPts val="0"/>
                        </a:spcAft>
                        <a:buClrTx/>
                        <a:buSzTx/>
                        <a:buFontTx/>
                        <a:buNone/>
                        <a:tabLst/>
                        <a:defRPr/>
                      </a:pPr>
                      <a:endParaRPr lang="kk-KZ" sz="1200" baseline="0" dirty="0" smtClean="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50,7%</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1"/>
                  </a:ext>
                </a:extLst>
              </a:tr>
              <a:tr h="661545">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Орта </a:t>
                      </a:r>
                      <a:r>
                        <a:rPr lang="ru-RU" sz="1200" dirty="0" err="1" smtClean="0">
                          <a:solidFill>
                            <a:schemeClr val="tx1"/>
                          </a:solidFill>
                          <a:effectLst/>
                          <a:latin typeface="Times New Roman" pitchFamily="18" charset="0"/>
                          <a:cs typeface="Times New Roman" pitchFamily="18" charset="0"/>
                        </a:rPr>
                        <a:t>буын</a:t>
                      </a:r>
                      <a:r>
                        <a:rPr lang="ru-RU" sz="1200" dirty="0" smtClean="0">
                          <a:solidFill>
                            <a:schemeClr val="tx1"/>
                          </a:solidFill>
                          <a:effectLst/>
                          <a:latin typeface="Times New Roman" pitchFamily="18" charset="0"/>
                          <a:cs typeface="Times New Roman" pitchFamily="18" charset="0"/>
                        </a:rPr>
                        <a:t> мед. қызметкерлері-277 </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маман</a:t>
                      </a:r>
                      <a:r>
                        <a:rPr lang="ru-RU" sz="1200" baseline="0" dirty="0" smtClean="0">
                          <a:solidFill>
                            <a:schemeClr val="tx1"/>
                          </a:solidFill>
                          <a:effectLst/>
                          <a:latin typeface="Times New Roman" pitchFamily="18" charset="0"/>
                          <a:cs typeface="Times New Roman" pitchFamily="18" charset="0"/>
                        </a:rPr>
                        <a:t>-90)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280,25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197,75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277 </a:t>
                      </a:r>
                    </a:p>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(50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114-41,2%</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15-5,4%</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 148-53,4% </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46,6%</a:t>
                      </a:r>
                      <a:endParaRPr lang="kk-KZ" sz="1200" baseline="0" dirty="0" smtClean="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2"/>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Кіші буын мед. қызметкерлері</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208,0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124,5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138 </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(5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3"/>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Басқалары</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51</a:t>
                      </a:r>
                    </a:p>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(2 б/к)</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 </a:t>
                      </a: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500042"/>
            <a:ext cx="7143800" cy="338554"/>
          </a:xfrm>
          <a:prstGeom prst="rect">
            <a:avLst/>
          </a:prstGeom>
        </p:spPr>
        <p:txBody>
          <a:bodyPr wrap="square">
            <a:spAutoFit/>
          </a:bodyPr>
          <a:lstStyle/>
          <a:p>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a:t>
            </a:r>
            <a: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РЕСУРСТАРДЫ </a:t>
            </a:r>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ДАМЫТУ</a:t>
            </a:r>
            <a:endParaRPr lang="ru-RU" sz="1600" dirty="0"/>
          </a:p>
        </p:txBody>
      </p:sp>
      <p:sp>
        <p:nvSpPr>
          <p:cNvPr id="4" name="Прямоугольник 3"/>
          <p:cNvSpPr/>
          <p:nvPr/>
        </p:nvSpPr>
        <p:spPr>
          <a:xfrm>
            <a:off x="785786" y="857233"/>
            <a:ext cx="7572428" cy="2062103"/>
          </a:xfrm>
          <a:prstGeom prst="rect">
            <a:avLst/>
          </a:prstGeom>
        </p:spPr>
        <p:txBody>
          <a:bodyPr wrap="square">
            <a:spAutoFit/>
          </a:bodyPr>
          <a:lstStyle/>
          <a:p>
            <a:pPr algn="l"/>
            <a:r>
              <a:rPr lang="kk-KZ" sz="1600" b="1" dirty="0"/>
              <a:t> </a:t>
            </a:r>
            <a:r>
              <a:rPr lang="kk-KZ" sz="1600" b="1" dirty="0" smtClean="0"/>
              <a:t>2024 </a:t>
            </a:r>
            <a:r>
              <a:rPr lang="kk-KZ" sz="1600" b="1" dirty="0"/>
              <a:t>жылы </a:t>
            </a:r>
            <a:r>
              <a:rPr lang="kk-KZ" sz="1600" b="1" dirty="0" smtClean="0"/>
              <a:t>біліктілік арттыру, </a:t>
            </a:r>
            <a:r>
              <a:rPr lang="kk-KZ" sz="1600" b="1" dirty="0"/>
              <a:t>тәжірибе жинау:</a:t>
            </a:r>
            <a:endParaRPr lang="ru-RU" sz="1600" b="1" dirty="0">
              <a:cs typeface="Times New Roman" pitchFamily="18" charset="0"/>
            </a:endParaRPr>
          </a:p>
          <a:p>
            <a:pPr marL="342900" indent="-342900" algn="l"/>
            <a:endParaRPr lang="ru-RU" sz="1600" b="1" dirty="0" smtClean="0">
              <a:latin typeface="Times New Roman" pitchFamily="18" charset="0"/>
              <a:cs typeface="Times New Roman" pitchFamily="18" charset="0"/>
            </a:endParaRPr>
          </a:p>
          <a:p>
            <a:pPr marL="342900" indent="-342900" algn="l">
              <a:buFont typeface="Arial" pitchFamily="34" charset="0"/>
              <a:buChar char="•"/>
            </a:pPr>
            <a:r>
              <a:rPr lang="ru-RU" sz="1600" dirty="0" smtClean="0">
                <a:latin typeface="Times New Roman" pitchFamily="18" charset="0"/>
                <a:cs typeface="Times New Roman" pitchFamily="18" charset="0"/>
              </a:rPr>
              <a:t> 1 анестезиолог</a:t>
            </a:r>
            <a:r>
              <a:rPr lang="kk-KZ"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реаниматолог </a:t>
            </a:r>
            <a:r>
              <a:rPr lang="ru-RU" sz="1600" dirty="0" err="1" smtClean="0">
                <a:latin typeface="Times New Roman" pitchFamily="18" charset="0"/>
                <a:cs typeface="Times New Roman" pitchFamily="18" charset="0"/>
              </a:rPr>
              <a:t>дәрігер</a:t>
            </a:r>
            <a:r>
              <a:rPr lang="ru-RU" sz="1600" dirty="0" smtClean="0">
                <a:latin typeface="Times New Roman" pitchFamily="18" charset="0"/>
                <a:cs typeface="Times New Roman" pitchFamily="18" charset="0"/>
              </a:rPr>
              <a:t> Алматы </a:t>
            </a:r>
            <a:r>
              <a:rPr lang="ru-RU" sz="1600" dirty="0" err="1" smtClean="0">
                <a:latin typeface="Times New Roman" pitchFamily="18" charset="0"/>
                <a:cs typeface="Times New Roman" pitchFamily="18" charset="0"/>
              </a:rPr>
              <a:t>қаласы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білім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беруді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дамытудың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ұлттық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ғылыми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Халықаралық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тәжірибені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ескере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отырып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акушерлік</a:t>
            </a:r>
            <a:r>
              <a:rPr lang="ru-RU" sz="1600" dirty="0" smtClean="0">
                <a:latin typeface="Times New Roman" pitchFamily="18" charset="0"/>
                <a:cs typeface="Times New Roman" pitchFamily="18" charset="0"/>
              </a:rPr>
              <a:t> анестезиология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қарқынды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терапияның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өзекті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мәселелері</a:t>
            </a:r>
            <a:r>
              <a:rPr lang="ru-RU" sz="1600" dirty="0" smtClean="0">
                <a:latin typeface="Times New Roman" pitchFamily="18" charset="0"/>
                <a:cs typeface="Times New Roman" pitchFamily="18" charset="0"/>
              </a:rPr>
              <a:t>»</a:t>
            </a:r>
          </a:p>
          <a:p>
            <a:pPr marL="342900" indent="-342900" algn="l">
              <a:buFont typeface="Arial" pitchFamily="34" charset="0"/>
              <a:buChar char="•"/>
            </a:pPr>
            <a:endParaRPr lang="ru-RU" sz="1600" dirty="0" smtClean="0">
              <a:latin typeface="Times New Roman" pitchFamily="18" charset="0"/>
              <a:cs typeface="Times New Roman" pitchFamily="18" charset="0"/>
            </a:endParaRPr>
          </a:p>
          <a:p>
            <a:pPr marL="342900" indent="-342900" algn="l">
              <a:buFont typeface="Arial" pitchFamily="34" charset="0"/>
              <a:buChar char="•"/>
            </a:pPr>
            <a:r>
              <a:rPr lang="ru-RU" sz="1600" dirty="0" smtClean="0">
                <a:latin typeface="Times New Roman" pitchFamily="18" charset="0"/>
                <a:cs typeface="Times New Roman" pitchFamily="18" charset="0"/>
              </a:rPr>
              <a:t> </a:t>
            </a:r>
            <a:endParaRPr lang="ru-RU"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a:defRPr/>
            </a:pPr>
            <a:fld id="{AF4B25A6-D037-47DE-A1F1-94310E773C7D}" type="slidenum">
              <a:rPr lang="ru-RU"/>
              <a:pPr>
                <a:defRPr/>
              </a:pPr>
              <a:t>10</a:t>
            </a:fld>
            <a:endParaRPr lang="ru-RU"/>
          </a:p>
        </p:txBody>
      </p:sp>
      <p:sp>
        <p:nvSpPr>
          <p:cNvPr id="2" name="Заголовок 1"/>
          <p:cNvSpPr>
            <a:spLocks noGrp="1"/>
          </p:cNvSpPr>
          <p:nvPr>
            <p:ph type="title" idx="4294967295"/>
          </p:nvPr>
        </p:nvSpPr>
        <p:spPr>
          <a:xfrm>
            <a:off x="0" y="620713"/>
            <a:ext cx="8820150" cy="1439862"/>
          </a:xfrm>
        </p:spPr>
        <p:txBody>
          <a:bodyPr rtlCol="0">
            <a:normAutofit fontScale="90000"/>
          </a:bodyPr>
          <a:lstStyle/>
          <a:p>
            <a:pPr algn="ctr">
              <a:defRPr/>
            </a:pP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40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Материалдық- техникалық </a:t>
            </a:r>
            <a: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база</a:t>
            </a:r>
            <a:br>
              <a:rPr lang="ru-RU" sz="40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sz="2700" b="1" dirty="0" smtClean="0">
                <a:solidFill>
                  <a:schemeClr val="tx1"/>
                </a:solidFill>
                <a:latin typeface="+mn-lt"/>
                <a:cs typeface="Times New Roman" pitchFamily="18" charset="0"/>
              </a:rPr>
              <a:t> </a:t>
            </a:r>
            <a:r>
              <a:rPr lang="kk-KZ" sz="2400" b="1" dirty="0" smtClean="0">
                <a:solidFill>
                  <a:schemeClr val="tx1"/>
                </a:solidFill>
                <a:latin typeface="+mn-lt"/>
              </a:rPr>
              <a:t>Негізгі қаржыны пайдалану тиімділігін бағалау </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r>
              <a:rPr lang="kk-KZ" sz="2000" dirty="0" smtClean="0"/>
              <a:t> </a:t>
            </a:r>
            <a:r>
              <a:rPr lang="kk-KZ" sz="2000" b="1" dirty="0" smtClean="0">
                <a:solidFill>
                  <a:schemeClr val="tx1"/>
                </a:solidFill>
                <a:latin typeface="+mn-lt"/>
              </a:rPr>
              <a:t>Медициналық жабдықтармен жабдықтауды талдау </a:t>
            </a:r>
            <a:r>
              <a:rPr lang="ru-RU" sz="2200" dirty="0" smtClean="0">
                <a:solidFill>
                  <a:srgbClr val="FF0000"/>
                </a:solidFill>
              </a:rPr>
              <a:t/>
            </a:r>
            <a:br>
              <a:rPr lang="ru-RU" sz="2200" dirty="0" smtClean="0">
                <a:solidFill>
                  <a:srgbClr val="FF0000"/>
                </a:solidFill>
              </a:rPr>
            </a:br>
            <a:endParaRPr lang="ru-RU" sz="2200" dirty="0">
              <a:solidFill>
                <a:srgbClr val="FF0000"/>
              </a:solidFill>
            </a:endParaRPr>
          </a:p>
        </p:txBody>
      </p:sp>
      <p:graphicFrame>
        <p:nvGraphicFramePr>
          <p:cNvPr id="4" name="Таблица 3"/>
          <p:cNvGraphicFramePr>
            <a:graphicFrameLocks noGrp="1"/>
          </p:cNvGraphicFramePr>
          <p:nvPr/>
        </p:nvGraphicFramePr>
        <p:xfrm>
          <a:off x="323850" y="2776538"/>
          <a:ext cx="6336100" cy="1081161"/>
        </p:xfrm>
        <a:graphic>
          <a:graphicData uri="http://schemas.openxmlformats.org/drawingml/2006/table">
            <a:tbl>
              <a:tblPr firstRow="1" bandRow="1">
                <a:tableStyleId>{8799B23B-EC83-4686-B30A-512413B5E67A}</a:tableStyleId>
              </a:tblPr>
              <a:tblGrid>
                <a:gridCol w="1923346">
                  <a:extLst>
                    <a:ext uri="{9D8B030D-6E8A-4147-A177-3AD203B41FA5}">
                      <a16:colId xmlns:a16="http://schemas.microsoft.com/office/drawing/2014/main" val="20000"/>
                    </a:ext>
                  </a:extLst>
                </a:gridCol>
                <a:gridCol w="2180224">
                  <a:extLst>
                    <a:ext uri="{9D8B030D-6E8A-4147-A177-3AD203B41FA5}">
                      <a16:colId xmlns:a16="http://schemas.microsoft.com/office/drawing/2014/main" val="20001"/>
                    </a:ext>
                  </a:extLst>
                </a:gridCol>
                <a:gridCol w="2232530">
                  <a:extLst>
                    <a:ext uri="{9D8B030D-6E8A-4147-A177-3AD203B41FA5}">
                      <a16:colId xmlns:a16="http://schemas.microsoft.com/office/drawing/2014/main" val="20002"/>
                    </a:ext>
                  </a:extLst>
                </a:gridCol>
              </a:tblGrid>
              <a:tr h="684921">
                <a:tc>
                  <a:txBody>
                    <a:bodyPr/>
                    <a:lstStyle/>
                    <a:p>
                      <a:endParaRPr lang="ru-RU" sz="2000" b="0" dirty="0">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23</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tc>
                  <a:txBody>
                    <a:bodyPr/>
                    <a:lstStyle/>
                    <a:p>
                      <a:pPr algn="ctr"/>
                      <a:r>
                        <a:rPr lang="en-US" sz="2000" dirty="0" smtClean="0">
                          <a:latin typeface="Times New Roman" pitchFamily="18" charset="0"/>
                          <a:cs typeface="Times New Roman" pitchFamily="18" charset="0"/>
                        </a:rPr>
                        <a:t>20</a:t>
                      </a:r>
                      <a:r>
                        <a:rPr lang="ru-RU" sz="2000" dirty="0" smtClean="0">
                          <a:latin typeface="Times New Roman" pitchFamily="18" charset="0"/>
                          <a:cs typeface="Times New Roman" pitchFamily="18" charset="0"/>
                        </a:rPr>
                        <a:t>24</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6649">
                <a:tc>
                  <a:txBody>
                    <a:bodyPr/>
                    <a:lstStyle/>
                    <a:p>
                      <a:r>
                        <a:rPr lang="kk-KZ" sz="2000" b="1" dirty="0" smtClean="0">
                          <a:latin typeface="Times New Roman" pitchFamily="18" charset="0"/>
                          <a:cs typeface="Times New Roman" pitchFamily="18" charset="0"/>
                        </a:rPr>
                        <a:t>Барлығы</a:t>
                      </a:r>
                      <a:endParaRPr lang="ru-RU" sz="2000" b="1" dirty="0">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82,9%</a:t>
                      </a:r>
                      <a:endParaRPr lang="ru-RU" sz="2000" b="1" dirty="0">
                        <a:solidFill>
                          <a:srgbClr val="00B0F0"/>
                        </a:solidFill>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84,41%</a:t>
                      </a:r>
                      <a:endParaRPr lang="ru-RU" sz="2000" b="1" dirty="0">
                        <a:solidFill>
                          <a:srgbClr val="00B0F0"/>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6" name="Прямоугольник 5"/>
          <p:cNvSpPr/>
          <p:nvPr/>
        </p:nvSpPr>
        <p:spPr>
          <a:xfrm rot="10800000" flipV="1">
            <a:off x="395536" y="4721661"/>
            <a:ext cx="8280920" cy="923330"/>
          </a:xfrm>
          <a:prstGeom prst="rect">
            <a:avLst/>
          </a:prstGeom>
        </p:spPr>
        <p:txBody>
          <a:bodyPr wrap="square">
            <a:spAutoFit/>
          </a:bodyPr>
          <a:lstStyle/>
          <a:p>
            <a:pPr algn="l"/>
            <a:r>
              <a:rPr lang="ru-RU" b="1" dirty="0" smtClean="0">
                <a:latin typeface="Times New Roman" pitchFamily="18" charset="0"/>
                <a:cs typeface="Times New Roman" pitchFamily="18" charset="0"/>
              </a:rPr>
              <a:t>Предусмотрено по плану на 2024г приобретение оборудования – </a:t>
            </a:r>
            <a:r>
              <a:rPr lang="ru-RU" b="1" dirty="0" err="1" smtClean="0">
                <a:latin typeface="Times New Roman" pitchFamily="18" charset="0"/>
                <a:cs typeface="Times New Roman" pitchFamily="18" charset="0"/>
              </a:rPr>
              <a:t>Видеоэндоскопический</a:t>
            </a:r>
            <a:r>
              <a:rPr lang="ru-RU" b="1" dirty="0" smtClean="0">
                <a:latin typeface="Times New Roman" pitchFamily="18" charset="0"/>
                <a:cs typeface="Times New Roman" pitchFamily="18" charset="0"/>
              </a:rPr>
              <a:t> комплекс для проведение </a:t>
            </a:r>
            <a:r>
              <a:rPr lang="ru-RU" b="1" dirty="0" err="1" smtClean="0">
                <a:latin typeface="Times New Roman" pitchFamily="18" charset="0"/>
                <a:cs typeface="Times New Roman" pitchFamily="18" charset="0"/>
              </a:rPr>
              <a:t>общехиирургических</a:t>
            </a:r>
            <a:r>
              <a:rPr lang="ru-RU" b="1" dirty="0" smtClean="0">
                <a:latin typeface="Times New Roman" pitchFamily="18" charset="0"/>
                <a:cs typeface="Times New Roman" pitchFamily="18" charset="0"/>
              </a:rPr>
              <a:t> вмешательства  , стоимостью  122 312,0 </a:t>
            </a:r>
            <a:r>
              <a:rPr lang="ru-RU" b="1" dirty="0" err="1" smtClean="0">
                <a:latin typeface="Times New Roman" pitchFamily="18" charset="0"/>
                <a:cs typeface="Times New Roman" pitchFamily="18" charset="0"/>
              </a:rPr>
              <a:t>тыс</a:t>
            </a:r>
            <a:r>
              <a:rPr lang="ru-RU" b="1" dirty="0" smtClean="0">
                <a:latin typeface="Times New Roman" pitchFamily="18" charset="0"/>
                <a:cs typeface="Times New Roman" pitchFamily="18" charset="0"/>
              </a:rPr>
              <a:t> тенге,</a:t>
            </a:r>
            <a:endParaRPr lang="ru-RU"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5888"/>
            <a:ext cx="9036050" cy="360362"/>
          </a:xfrm>
          <a:ln>
            <a:noFill/>
          </a:ln>
        </p:spPr>
        <p:style>
          <a:lnRef idx="2">
            <a:schemeClr val="accent6"/>
          </a:lnRef>
          <a:fillRef idx="1">
            <a:schemeClr val="lt1"/>
          </a:fillRef>
          <a:effectRef idx="0">
            <a:schemeClr val="accent6"/>
          </a:effectRef>
          <a:fontRef idx="minor">
            <a:schemeClr val="dk1"/>
          </a:fontRef>
        </p:style>
        <p:txBody>
          <a:bodyPr rtlCol="0">
            <a:noAutofit/>
          </a:bodyPr>
          <a:lstStyle/>
          <a:p>
            <a:pPr algn="ctr" eaLnBrk="1" fontAlgn="auto" hangingPunct="1">
              <a:spcAft>
                <a:spcPts val="0"/>
              </a:spcAft>
              <a:defRPr/>
            </a:pP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Аурухананың бюджеттік</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қаражатын пайдалануды</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талдау</a:t>
            </a:r>
            <a:endParaRPr lang="ru-RU" sz="24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6" name="Объект 5"/>
          <p:cNvGraphicFramePr>
            <a:graphicFrameLocks noGrp="1"/>
          </p:cNvGraphicFramePr>
          <p:nvPr>
            <p:ph idx="1"/>
          </p:nvPr>
        </p:nvGraphicFramePr>
        <p:xfrm>
          <a:off x="179511" y="620687"/>
          <a:ext cx="8784977" cy="6233080"/>
        </p:xfrm>
        <a:graphic>
          <a:graphicData uri="http://schemas.openxmlformats.org/drawingml/2006/table">
            <a:tbl>
              <a:tblPr firstRow="1" bandRow="1">
                <a:tableStyleId>{8799B23B-EC83-4686-B30A-512413B5E67A}</a:tableStyleId>
              </a:tblPr>
              <a:tblGrid>
                <a:gridCol w="2242120">
                  <a:extLst>
                    <a:ext uri="{9D8B030D-6E8A-4147-A177-3AD203B41FA5}">
                      <a16:colId xmlns:a16="http://schemas.microsoft.com/office/drawing/2014/main" val="20000"/>
                    </a:ext>
                  </a:extLst>
                </a:gridCol>
                <a:gridCol w="1063329">
                  <a:extLst>
                    <a:ext uri="{9D8B030D-6E8A-4147-A177-3AD203B41FA5}">
                      <a16:colId xmlns:a16="http://schemas.microsoft.com/office/drawing/2014/main" val="20001"/>
                    </a:ext>
                  </a:extLst>
                </a:gridCol>
                <a:gridCol w="1015602">
                  <a:extLst>
                    <a:ext uri="{9D8B030D-6E8A-4147-A177-3AD203B41FA5}">
                      <a16:colId xmlns:a16="http://schemas.microsoft.com/office/drawing/2014/main" val="20002"/>
                    </a:ext>
                  </a:extLst>
                </a:gridCol>
                <a:gridCol w="1785950">
                  <a:extLst>
                    <a:ext uri="{9D8B030D-6E8A-4147-A177-3AD203B41FA5}">
                      <a16:colId xmlns:a16="http://schemas.microsoft.com/office/drawing/2014/main" val="20003"/>
                    </a:ext>
                  </a:extLst>
                </a:gridCol>
                <a:gridCol w="1285884">
                  <a:extLst>
                    <a:ext uri="{9D8B030D-6E8A-4147-A177-3AD203B41FA5}">
                      <a16:colId xmlns:a16="http://schemas.microsoft.com/office/drawing/2014/main" val="20004"/>
                    </a:ext>
                  </a:extLst>
                </a:gridCol>
                <a:gridCol w="1392092">
                  <a:extLst>
                    <a:ext uri="{9D8B030D-6E8A-4147-A177-3AD203B41FA5}">
                      <a16:colId xmlns:a16="http://schemas.microsoft.com/office/drawing/2014/main" val="20005"/>
                    </a:ext>
                  </a:extLst>
                </a:gridCol>
              </a:tblGrid>
              <a:tr h="925216">
                <a:tc>
                  <a:txBody>
                    <a:bodyPr/>
                    <a:lstStyle/>
                    <a:p>
                      <a:pPr algn="ctr" rtl="0" fontAlgn="ctr"/>
                      <a:r>
                        <a:rPr lang="ru-RU" sz="1400" u="none" strike="noStrike" dirty="0">
                          <a:effectLst/>
                          <a:latin typeface="Times New Roman" pitchFamily="18" charset="0"/>
                          <a:cs typeface="Times New Roman" pitchFamily="18" charset="0"/>
                        </a:rPr>
                        <a:t>Специфика </a:t>
                      </a:r>
                      <a:r>
                        <a:rPr lang="ru-RU" sz="1400" u="none" strike="noStrike" dirty="0" err="1" smtClean="0">
                          <a:effectLst/>
                          <a:latin typeface="Times New Roman" pitchFamily="18" charset="0"/>
                          <a:cs typeface="Times New Roman" pitchFamily="18" charset="0"/>
                        </a:rPr>
                        <a:t>бойынша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2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kk-KZ" sz="1400" u="none" strike="noStrike" dirty="0" smtClean="0">
                          <a:effectLst/>
                          <a:latin typeface="Times New Roman" pitchFamily="18" charset="0"/>
                          <a:cs typeface="Times New Roman" pitchFamily="18" charset="0"/>
                        </a:rPr>
                        <a:t>3</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4</a:t>
                      </a:r>
                      <a:endParaRPr lang="kk-KZ" sz="1400" u="none" strike="noStrike" dirty="0" smtClean="0">
                        <a:effectLst/>
                        <a:latin typeface="Times New Roman" pitchFamily="18" charset="0"/>
                        <a:cs typeface="Times New Roman" pitchFamily="18" charset="0"/>
                      </a:endParaRP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2024</a:t>
                      </a: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жылғы қаржыландырудың жалпы</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санынан</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пайызы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err="1" smtClean="0">
                          <a:effectLst/>
                          <a:latin typeface="Times New Roman" pitchFamily="18" charset="0"/>
                          <a:cs typeface="Times New Roman" pitchFamily="18" charset="0"/>
                        </a:rPr>
                        <a:t>Шығындар құрылымы бойынша</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шығын шегі</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23433">
                <a:tc>
                  <a:txBody>
                    <a:bodyPr/>
                    <a:lstStyle/>
                    <a:p>
                      <a:pPr algn="l" rtl="0" fontAlgn="ctr"/>
                      <a:r>
                        <a:rPr lang="kk-KZ" sz="1400" u="none" strike="noStrike" dirty="0" smtClean="0">
                          <a:effectLst/>
                          <a:latin typeface="Times New Roman" pitchFamily="18" charset="0"/>
                          <a:cs typeface="Times New Roman" pitchFamily="18" charset="0"/>
                        </a:rPr>
                        <a:t>еңбекақы</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салық және</a:t>
                      </a:r>
                      <a:r>
                        <a:rPr lang="ru-RU" sz="1400" u="none" strike="noStrike" baseline="0" dirty="0" err="1" smtClean="0">
                          <a:effectLst/>
                          <a:latin typeface="Times New Roman" pitchFamily="18" charset="0"/>
                          <a:cs typeface="Times New Roman" pitchFamily="18" charset="0"/>
                        </a:rPr>
                        <a:t> басқа төлемдер</a:t>
                      </a:r>
                      <a:r>
                        <a:rPr lang="ru-RU" sz="1400" u="none" strike="noStrike" baseline="0" dirty="0" smtClean="0">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kumimoji="0" lang="kk-KZ" sz="1400" b="0" i="0" u="none" strike="noStrike" kern="1200" dirty="0" smtClean="0">
                          <a:solidFill>
                            <a:schemeClr val="tx1"/>
                          </a:solidFill>
                          <a:latin typeface="Times New Roman" pitchFamily="18" charset="0"/>
                          <a:ea typeface="+mn-ea"/>
                          <a:cs typeface="Times New Roman" pitchFamily="18" charset="0"/>
                        </a:rPr>
                        <a:t>1 167</a:t>
                      </a:r>
                      <a:r>
                        <a:rPr kumimoji="0" lang="kk-KZ" sz="1400" b="0" i="0" u="none" strike="noStrike" kern="1200" baseline="0" dirty="0" smtClean="0">
                          <a:solidFill>
                            <a:schemeClr val="tx1"/>
                          </a:solidFill>
                          <a:latin typeface="Times New Roman" pitchFamily="18" charset="0"/>
                          <a:ea typeface="+mn-ea"/>
                          <a:cs typeface="Times New Roman" pitchFamily="18" charset="0"/>
                        </a:rPr>
                        <a:t> 292</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636 065,9</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693 963</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63,2%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60%-65%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468554">
                <a:tc>
                  <a:txBody>
                    <a:bodyPr/>
                    <a:lstStyle/>
                    <a:p>
                      <a:pPr algn="l" rtl="0" fontAlgn="ctr"/>
                      <a:r>
                        <a:rPr lang="ru-RU" sz="1400" u="none" strike="noStrike" dirty="0" err="1" smtClean="0">
                          <a:effectLst/>
                          <a:latin typeface="Times New Roman" pitchFamily="18" charset="0"/>
                          <a:cs typeface="Times New Roman" pitchFamily="18" charset="0"/>
                        </a:rPr>
                        <a:t>Азық-түлік сатып</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50 000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70 301,6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a:t>
                      </a:r>
                      <a:r>
                        <a:rPr kumimoji="0" lang="ru-RU" sz="1400" b="0" i="0" u="none" strike="noStrike" kern="1200" baseline="0" dirty="0" smtClean="0">
                          <a:solidFill>
                            <a:schemeClr val="tx1"/>
                          </a:solidFill>
                          <a:latin typeface="Times New Roman" pitchFamily="18" charset="0"/>
                          <a:ea typeface="+mn-ea"/>
                          <a:cs typeface="Times New Roman" pitchFamily="18" charset="0"/>
                        </a:rPr>
                        <a:t> 248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r h="733343">
                <a:tc>
                  <a:txBody>
                    <a:bodyPr/>
                    <a:lstStyle/>
                    <a:p>
                      <a:pPr algn="l" rtl="0" fontAlgn="ctr"/>
                      <a:r>
                        <a:rPr lang="kk-KZ" sz="1400" dirty="0" smtClean="0"/>
                        <a:t>Дәрілік заттарды және басқа медициналық құралдарды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115 291</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110 458,6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594</a:t>
                      </a:r>
                      <a:r>
                        <a:rPr kumimoji="0" lang="ru-RU" sz="1400" b="0" i="0" u="none" strike="noStrike" kern="1200" baseline="0" dirty="0" smtClean="0">
                          <a:solidFill>
                            <a:schemeClr val="tx1"/>
                          </a:solidFill>
                          <a:latin typeface="Times New Roman" pitchFamily="18" charset="0"/>
                          <a:ea typeface="+mn-ea"/>
                          <a:cs typeface="Times New Roman" pitchFamily="18" charset="0"/>
                        </a:rPr>
                        <a:t> 200,8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22,16%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25%-45%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3"/>
                  </a:ext>
                </a:extLst>
              </a:tr>
              <a:tr h="477371">
                <a:tc>
                  <a:txBody>
                    <a:bodyPr/>
                    <a:lstStyle/>
                    <a:p>
                      <a:pPr algn="l" rtl="0" fontAlgn="ctr"/>
                      <a:r>
                        <a:rPr lang="kk-KZ" sz="1400" dirty="0" smtClean="0"/>
                        <a:t>Басқа тауарлар мен жанар-жағармай материалдарын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40 071</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44 260,7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67</a:t>
                      </a:r>
                      <a:r>
                        <a:rPr kumimoji="0" lang="ru-RU" sz="1400" b="0" i="0" u="none" strike="noStrike" kern="1200" baseline="0" dirty="0" smtClean="0">
                          <a:solidFill>
                            <a:schemeClr val="tx1"/>
                          </a:solidFill>
                          <a:latin typeface="Times New Roman" pitchFamily="18" charset="0"/>
                          <a:ea typeface="+mn-ea"/>
                          <a:cs typeface="Times New Roman" pitchFamily="18" charset="0"/>
                        </a:rPr>
                        <a:t> 244,7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kk-KZ" sz="1400" b="0" i="0" u="none" strike="noStrike" dirty="0" smtClean="0">
                          <a:solidFill>
                            <a:schemeClr val="tx1"/>
                          </a:solidFill>
                          <a:effectLst/>
                          <a:latin typeface="Times New Roman" pitchFamily="18" charset="0"/>
                          <a:cs typeface="Times New Roman" pitchFamily="18" charset="0"/>
                        </a:rPr>
                        <a:t>2,5</a:t>
                      </a:r>
                      <a:r>
                        <a:rPr lang="ru-RU" sz="1400" b="0" i="0" u="none" strike="noStrike" dirty="0" smtClean="0">
                          <a:solidFill>
                            <a:schemeClr val="tx1"/>
                          </a:solidFill>
                          <a:effectLst/>
                          <a:latin typeface="Times New Roman" pitchFamily="18" charset="0"/>
                          <a:cs typeface="Times New Roman" pitchFamily="18" charset="0"/>
                        </a:rPr>
                        <a:t>%</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4"/>
                  </a:ext>
                </a:extLst>
              </a:tr>
              <a:tr h="357190">
                <a:tc>
                  <a:txBody>
                    <a:bodyPr/>
                    <a:lstStyle/>
                    <a:p>
                      <a:pPr algn="l" rtl="0" fontAlgn="ctr"/>
                      <a:r>
                        <a:rPr lang="ru-RU" sz="1400" u="none" strike="noStrike" dirty="0" err="1" smtClean="0">
                          <a:effectLst/>
                          <a:latin typeface="Times New Roman" pitchFamily="18" charset="0"/>
                          <a:cs typeface="Times New Roman" pitchFamily="18" charset="0"/>
                        </a:rPr>
                        <a:t>Коммуналдық</a:t>
                      </a:r>
                      <a:r>
                        <a:rPr lang="ru-RU" sz="1400" u="none" strike="noStrike" baseline="0" dirty="0" err="1" smtClean="0">
                          <a:effectLst/>
                          <a:latin typeface="Times New Roman" pitchFamily="18" charset="0"/>
                          <a:cs typeface="Times New Roman" pitchFamily="18" charset="0"/>
                        </a:rPr>
                        <a:t> қызмет</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70 979</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64 096,2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80</a:t>
                      </a:r>
                      <a:r>
                        <a:rPr kumimoji="0" lang="ru-RU" sz="1400" b="0" i="0" u="none" strike="noStrike" kern="1200" baseline="0" dirty="0" smtClean="0">
                          <a:solidFill>
                            <a:schemeClr val="tx1"/>
                          </a:solidFill>
                          <a:latin typeface="Times New Roman" pitchFamily="18" charset="0"/>
                          <a:ea typeface="+mn-ea"/>
                          <a:cs typeface="Times New Roman" pitchFamily="18" charset="0"/>
                        </a:rPr>
                        <a:t> 540,0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3,0%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5%-10%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5"/>
                  </a:ext>
                </a:extLst>
              </a:tr>
              <a:tr h="320044">
                <a:tc>
                  <a:txBody>
                    <a:bodyPr/>
                    <a:lstStyle/>
                    <a:p>
                      <a:pPr algn="l" rtl="0" fontAlgn="ctr"/>
                      <a:r>
                        <a:rPr lang="kk-KZ" sz="1400" dirty="0" smtClean="0"/>
                        <a:t>Байланыс қызметтері үшін төлем</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2 280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1956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440,0</a:t>
                      </a: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0,013%</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0,5%-1%</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6"/>
                  </a:ext>
                </a:extLst>
              </a:tr>
              <a:tr h="680088">
                <a:tc>
                  <a:txBody>
                    <a:bodyPr/>
                    <a:lstStyle/>
                    <a:p>
                      <a:pPr algn="l" rtl="0" fontAlgn="ctr"/>
                      <a:r>
                        <a:rPr lang="kk-KZ" sz="1400" dirty="0" smtClean="0"/>
                        <a:t>Басқа қызметтер мен жұмыстар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105 608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179</a:t>
                      </a:r>
                      <a:r>
                        <a:rPr kumimoji="0" lang="ru-RU" sz="1400" b="0" i="0" u="none" strike="noStrike" kern="1200" baseline="0" dirty="0" smtClean="0">
                          <a:solidFill>
                            <a:schemeClr val="tx1"/>
                          </a:solidFill>
                          <a:latin typeface="Times New Roman" pitchFamily="18" charset="0"/>
                          <a:ea typeface="+mn-ea"/>
                          <a:cs typeface="Times New Roman" pitchFamily="18" charset="0"/>
                        </a:rPr>
                        <a:t> 645,7</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163</a:t>
                      </a:r>
                      <a:r>
                        <a:rPr kumimoji="0" lang="ru-RU" sz="1400" b="0" i="0" u="none" strike="noStrike" kern="1200" baseline="0" dirty="0" smtClean="0">
                          <a:solidFill>
                            <a:schemeClr val="tx1"/>
                          </a:solidFill>
                          <a:latin typeface="Times New Roman" pitchFamily="18" charset="0"/>
                          <a:ea typeface="+mn-ea"/>
                          <a:cs typeface="Times New Roman" pitchFamily="18" charset="0"/>
                        </a:rPr>
                        <a:t> 767,0</a:t>
                      </a: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6,1%</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5%-15%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7"/>
                  </a:ext>
                </a:extLst>
              </a:tr>
              <a:tr h="571504">
                <a:tc>
                  <a:txBody>
                    <a:bodyPr/>
                    <a:lstStyle/>
                    <a:p>
                      <a:pPr algn="l" rtl="0" fontAlgn="ctr"/>
                      <a:r>
                        <a:rPr lang="kk-KZ" sz="1400" dirty="0" smtClean="0"/>
                        <a:t>Басқа ағымдағы шығындар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16 111</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4297,2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10 461,7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0,39%</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0%-5%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8"/>
                  </a:ext>
                </a:extLst>
              </a:tr>
              <a:tr h="523433">
                <a:tc>
                  <a:txBody>
                    <a:bodyPr/>
                    <a:lstStyle/>
                    <a:p>
                      <a:pPr algn="ctr" rtl="0" fontAlgn="ctr"/>
                      <a:r>
                        <a:rPr lang="ru-RU" sz="1400" b="1" u="none" strike="noStrike" dirty="0" err="1" smtClean="0">
                          <a:effectLst/>
                          <a:latin typeface="Times New Roman" pitchFamily="18" charset="0"/>
                          <a:cs typeface="Times New Roman" pitchFamily="18" charset="0"/>
                        </a:rPr>
                        <a:t>Барлығы</a:t>
                      </a:r>
                      <a:r>
                        <a:rPr lang="ru-RU" sz="1400" b="1" u="none" strike="noStrike" dirty="0" smtClean="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kk-KZ" sz="1400" b="1" i="0" u="none" strike="noStrike" kern="1200" dirty="0" smtClean="0">
                          <a:solidFill>
                            <a:schemeClr val="tx1"/>
                          </a:solidFill>
                          <a:latin typeface="Times New Roman" pitchFamily="18" charset="0"/>
                          <a:ea typeface="+mn-ea"/>
                          <a:cs typeface="Times New Roman" pitchFamily="18" charset="0"/>
                        </a:rPr>
                        <a:t>1 567 632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baseline="0" dirty="0" smtClean="0">
                          <a:solidFill>
                            <a:schemeClr val="tx1"/>
                          </a:solidFill>
                          <a:latin typeface="Times New Roman" pitchFamily="18" charset="0"/>
                          <a:ea typeface="+mn-ea"/>
                          <a:cs typeface="Times New Roman" pitchFamily="18" charset="0"/>
                        </a:rPr>
                        <a:t>2 </a:t>
                      </a:r>
                      <a:r>
                        <a:rPr kumimoji="0" lang="ru-RU" sz="1400" b="1" i="0" u="none" strike="noStrike" kern="1200" dirty="0" smtClean="0">
                          <a:solidFill>
                            <a:schemeClr val="tx1"/>
                          </a:solidFill>
                          <a:latin typeface="Times New Roman" pitchFamily="18" charset="0"/>
                          <a:ea typeface="+mn-ea"/>
                          <a:cs typeface="Times New Roman" pitchFamily="18" charset="0"/>
                        </a:rPr>
                        <a:t>111 081,9</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smtClean="0">
                          <a:solidFill>
                            <a:schemeClr val="tx1"/>
                          </a:solidFill>
                          <a:latin typeface="Times New Roman" pitchFamily="18" charset="0"/>
                          <a:ea typeface="+mn-ea"/>
                          <a:cs typeface="Times New Roman" pitchFamily="18" charset="0"/>
                        </a:rPr>
                        <a:t>2</a:t>
                      </a:r>
                      <a:r>
                        <a:rPr kumimoji="0" lang="ru-RU" sz="1400" b="1" i="0" u="none" strike="noStrike" kern="1200" baseline="0" dirty="0" smtClean="0">
                          <a:solidFill>
                            <a:schemeClr val="tx1"/>
                          </a:solidFill>
                          <a:latin typeface="Times New Roman" pitchFamily="18" charset="0"/>
                          <a:ea typeface="+mn-ea"/>
                          <a:cs typeface="Times New Roman" pitchFamily="18" charset="0"/>
                        </a:rPr>
                        <a:t> 680 865,2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100%</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9"/>
                  </a:ext>
                </a:extLst>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500063" y="142875"/>
            <a:ext cx="8229600" cy="642938"/>
          </a:xfrm>
        </p:spPr>
        <p:txBody>
          <a:bodyPr>
            <a:normAutofit/>
          </a:bodyPr>
          <a:lstStyle/>
          <a:p>
            <a:pPr algn="ctr"/>
            <a:r>
              <a:rPr lang="kk-KZ" sz="3600" b="1" dirty="0" smtClean="0">
                <a:solidFill>
                  <a:srgbClr val="FF0000"/>
                </a:solidFill>
              </a:rPr>
              <a:t>Бір науқасқа шығындар</a:t>
            </a:r>
            <a:endParaRPr lang="ru-RU" sz="3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539551" y="928688"/>
          <a:ext cx="8280923" cy="3838883"/>
        </p:xfrm>
        <a:graphic>
          <a:graphicData uri="http://schemas.openxmlformats.org/drawingml/2006/table">
            <a:tbl>
              <a:tblPr firstRow="1" bandRow="1">
                <a:tableStyleId>{8799B23B-EC83-4686-B30A-512413B5E67A}</a:tableStyleId>
              </a:tblPr>
              <a:tblGrid>
                <a:gridCol w="360041">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016225">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1872209">
                  <a:extLst>
                    <a:ext uri="{9D8B030D-6E8A-4147-A177-3AD203B41FA5}">
                      <a16:colId xmlns:a16="http://schemas.microsoft.com/office/drawing/2014/main" val="20004"/>
                    </a:ext>
                  </a:extLst>
                </a:gridCol>
              </a:tblGrid>
              <a:tr h="500009">
                <a:tc>
                  <a:txBody>
                    <a:bodyPr/>
                    <a:lstStyle/>
                    <a:p>
                      <a:r>
                        <a:rPr lang="kk-KZ" sz="1600" dirty="0" smtClean="0">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Атауы</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2022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r>
                        <a:rPr lang="kk-KZ" sz="1600" dirty="0" smtClean="0">
                          <a:latin typeface="Times New Roman" pitchFamily="18" charset="0"/>
                          <a:cs typeface="Times New Roman" pitchFamily="18" charset="0"/>
                        </a:rPr>
                        <a:t> полугодие</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2023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tc>
                  <a:txBody>
                    <a:bodyPr/>
                    <a:lstStyle/>
                    <a:p>
                      <a:r>
                        <a:rPr lang="ru-RU" sz="1600" dirty="0" smtClean="0">
                          <a:latin typeface="Times New Roman" pitchFamily="18" charset="0"/>
                          <a:cs typeface="Times New Roman" pitchFamily="18" charset="0"/>
                        </a:rPr>
                        <a:t>2024 г.</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1</a:t>
                      </a:r>
                      <a:r>
                        <a:rPr lang="kk-KZ" sz="1600" dirty="0" smtClean="0">
                          <a:latin typeface="Times New Roman" pitchFamily="18" charset="0"/>
                          <a:cs typeface="Times New Roman" pitchFamily="18" charset="0"/>
                        </a:rPr>
                        <a:t> </a:t>
                      </a:r>
                      <a:r>
                        <a:rPr lang="kk-KZ" sz="1600" dirty="0" smtClean="0">
                          <a:solidFill>
                            <a:srgbClr val="FF0000"/>
                          </a:solidFill>
                          <a:latin typeface="Times New Roman" pitchFamily="18" charset="0"/>
                          <a:cs typeface="Times New Roman" pitchFamily="18" charset="0"/>
                        </a:rPr>
                        <a:t>тоқсан</a:t>
                      </a:r>
                      <a:endParaRPr lang="ru-RU" sz="1600" dirty="0">
                        <a:solidFill>
                          <a:srgbClr val="FF0000"/>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6207">
                <a:tc>
                  <a:txBody>
                    <a:bodyPr/>
                    <a:lstStyle/>
                    <a:p>
                      <a:r>
                        <a:rPr lang="kk-KZ" sz="1600" dirty="0" smtClean="0">
                          <a:latin typeface="Times New Roman" pitchFamily="18" charset="0"/>
                          <a:cs typeface="Times New Roman" pitchFamily="18" charset="0"/>
                        </a:rPr>
                        <a:t>1.</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latin typeface="Times New Roman" pitchFamily="18" charset="0"/>
                          <a:cs typeface="Times New Roman" pitchFamily="18" charset="0"/>
                        </a:rPr>
                        <a:t>1 төсек/күніне арналған дәрілер құны,тг.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3002,5</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3</a:t>
                      </a:r>
                      <a:r>
                        <a:rPr lang="ru-RU" sz="1600" baseline="0" dirty="0" smtClean="0">
                          <a:solidFill>
                            <a:schemeClr val="tx1"/>
                          </a:solidFill>
                          <a:latin typeface="Times New Roman" pitchFamily="18" charset="0"/>
                          <a:cs typeface="Times New Roman" pitchFamily="18" charset="0"/>
                        </a:rPr>
                        <a:t> 188,5</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2 625,0</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44462">
                <a:tc>
                  <a:txBody>
                    <a:bodyPr/>
                    <a:lstStyle/>
                    <a:p>
                      <a:r>
                        <a:rPr lang="kk-KZ" sz="1600" dirty="0" smtClean="0">
                          <a:latin typeface="Times New Roman" pitchFamily="18" charset="0"/>
                          <a:cs typeface="Times New Roman" pitchFamily="18" charset="0"/>
                        </a:rPr>
                        <a:t>2.</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Тамақтану үшін күніне 1 төсек құны, 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409,88</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626,6</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462,8</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79094">
                <a:tc>
                  <a:txBody>
                    <a:bodyPr/>
                    <a:lstStyle/>
                    <a:p>
                      <a:r>
                        <a:rPr lang="kk-KZ" sz="1600" dirty="0" smtClean="0">
                          <a:latin typeface="Times New Roman" pitchFamily="18" charset="0"/>
                          <a:cs typeface="Times New Roman" pitchFamily="18" charset="0"/>
                        </a:rPr>
                        <a:t>3.</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t>1 емделген науқастың орташа құны, тг.</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smtClean="0">
                          <a:solidFill>
                            <a:schemeClr val="tx1"/>
                          </a:solidFill>
                          <a:latin typeface="Times New Roman" pitchFamily="18" charset="0"/>
                          <a:cs typeface="Times New Roman" pitchFamily="18" charset="0"/>
                        </a:rPr>
                        <a:t>      87 331</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171 900,7</a:t>
                      </a:r>
                      <a:endParaRPr lang="ru-RU" sz="1600" dirty="0">
                        <a:solidFill>
                          <a:schemeClr val="tx1"/>
                        </a:solidFill>
                        <a:latin typeface="Times New Roman" pitchFamily="18" charset="0"/>
                        <a:cs typeface="Times New Roman" pitchFamily="18" charset="0"/>
                      </a:endParaRPr>
                    </a:p>
                  </a:txBody>
                  <a:tcPr/>
                </a:tc>
                <a:tc>
                  <a:txBody>
                    <a:bodyPr/>
                    <a:lstStyle/>
                    <a:p>
                      <a:r>
                        <a:rPr lang="ru-RU" sz="1600" dirty="0" smtClean="0">
                          <a:solidFill>
                            <a:schemeClr val="tx1"/>
                          </a:solidFill>
                          <a:latin typeface="Times New Roman" pitchFamily="18" charset="0"/>
                          <a:cs typeface="Times New Roman" pitchFamily="18" charset="0"/>
                        </a:rPr>
                        <a:t>         160 551,9</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500063" y="285750"/>
            <a:ext cx="8001000" cy="911002"/>
          </a:xfrm>
        </p:spPr>
        <p:txBody>
          <a:bodyPr>
            <a:normAutofit fontScale="90000"/>
          </a:bodyPr>
          <a:lstStyle/>
          <a:p>
            <a:pPr algn="ctr"/>
            <a:r>
              <a:rPr lang="kk-KZ" sz="2200" b="1" dirty="0" smtClean="0">
                <a:solidFill>
                  <a:srgbClr val="FF0000"/>
                </a:solidFill>
              </a:rPr>
              <a:t>Медициналық көмектің кепілдендірілген көлемі шеңберіндегі амбулаториялық-емханалық көмектен түскен кіріс</a:t>
            </a:r>
            <a:r>
              <a:rPr lang="ru-RU" sz="2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dirty="0" smtClean="0">
                <a:solidFill>
                  <a:schemeClr val="tx2"/>
                </a:solidFill>
              </a:rPr>
              <a:t/>
            </a:r>
            <a:br>
              <a:rPr lang="ru-RU" sz="3200" dirty="0" smtClean="0">
                <a:solidFill>
                  <a:schemeClr val="tx2"/>
                </a:solidFill>
              </a:rPr>
            </a:br>
            <a:endParaRPr lang="ru-RU" sz="1800" dirty="0" smtClean="0">
              <a:solidFill>
                <a:schemeClr val="tx2"/>
              </a:solidFill>
            </a:endParaRPr>
          </a:p>
        </p:txBody>
      </p:sp>
      <p:graphicFrame>
        <p:nvGraphicFramePr>
          <p:cNvPr id="4" name="Содержимое 3"/>
          <p:cNvGraphicFramePr>
            <a:graphicFrameLocks noGrp="1"/>
          </p:cNvGraphicFramePr>
          <p:nvPr>
            <p:ph idx="1"/>
          </p:nvPr>
        </p:nvGraphicFramePr>
        <p:xfrm>
          <a:off x="251520" y="1124744"/>
          <a:ext cx="8712970" cy="4591098"/>
        </p:xfrm>
        <a:graphic>
          <a:graphicData uri="http://schemas.openxmlformats.org/drawingml/2006/table">
            <a:tbl>
              <a:tblPr firstRow="1" bandRow="1">
                <a:tableStyleId>{8799B23B-EC83-4686-B30A-512413B5E67A}</a:tableStyleId>
              </a:tblPr>
              <a:tblGrid>
                <a:gridCol w="165618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357322">
                  <a:extLst>
                    <a:ext uri="{9D8B030D-6E8A-4147-A177-3AD203B41FA5}">
                      <a16:colId xmlns:a16="http://schemas.microsoft.com/office/drawing/2014/main" val="20003"/>
                    </a:ext>
                  </a:extLst>
                </a:gridCol>
                <a:gridCol w="1541679">
                  <a:extLst>
                    <a:ext uri="{9D8B030D-6E8A-4147-A177-3AD203B41FA5}">
                      <a16:colId xmlns:a16="http://schemas.microsoft.com/office/drawing/2014/main" val="20004"/>
                    </a:ext>
                  </a:extLst>
                </a:gridCol>
                <a:gridCol w="1493489">
                  <a:extLst>
                    <a:ext uri="{9D8B030D-6E8A-4147-A177-3AD203B41FA5}">
                      <a16:colId xmlns:a16="http://schemas.microsoft.com/office/drawing/2014/main" val="20005"/>
                    </a:ext>
                  </a:extLst>
                </a:gridCol>
              </a:tblGrid>
              <a:tr h="1134126">
                <a:tc>
                  <a:txBody>
                    <a:bodyPr/>
                    <a:lstStyle/>
                    <a:p>
                      <a:r>
                        <a:rPr lang="ru-RU" dirty="0" err="1" smtClean="0">
                          <a:latin typeface="Times New Roman" pitchFamily="18" charset="0"/>
                          <a:cs typeface="Times New Roman" pitchFamily="18" charset="0"/>
                        </a:rPr>
                        <a:t>Бөлімше атауы</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2022 </a:t>
                      </a:r>
                      <a:r>
                        <a:rPr lang="ru-RU" dirty="0" err="1" smtClean="0">
                          <a:latin typeface="Times New Roman" pitchFamily="18" charset="0"/>
                          <a:cs typeface="Times New Roman" pitchFamily="18" charset="0"/>
                        </a:rPr>
                        <a:t>жылға 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2022 </a:t>
                      </a:r>
                      <a:r>
                        <a:rPr lang="ru-RU" dirty="0" err="1" smtClean="0">
                          <a:latin typeface="Times New Roman" pitchFamily="18" charset="0"/>
                          <a:cs typeface="Times New Roman" pitchFamily="18" charset="0"/>
                        </a:rPr>
                        <a:t>жылғы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2023 </a:t>
                      </a:r>
                      <a:r>
                        <a:rPr lang="ru-RU" dirty="0" err="1" smtClean="0">
                          <a:latin typeface="Times New Roman" pitchFamily="18" charset="0"/>
                          <a:cs typeface="Times New Roman" pitchFamily="18" charset="0"/>
                        </a:rPr>
                        <a:t>жылға жоспар</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2023 </a:t>
                      </a:r>
                      <a:r>
                        <a:rPr lang="ru-RU" dirty="0" err="1" smtClean="0">
                          <a:latin typeface="Times New Roman" pitchFamily="18" charset="0"/>
                          <a:cs typeface="Times New Roman" pitchFamily="18" charset="0"/>
                        </a:rPr>
                        <a:t>жылғы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2024 </a:t>
                      </a:r>
                      <a:r>
                        <a:rPr lang="ru-RU" dirty="0" err="1" smtClean="0">
                          <a:latin typeface="Times New Roman" pitchFamily="18" charset="0"/>
                          <a:cs typeface="Times New Roman" pitchFamily="18" charset="0"/>
                        </a:rPr>
                        <a:t>жылға кіріс</a:t>
                      </a:r>
                      <a:r>
                        <a:rPr lang="en-US" dirty="0" smtClean="0">
                          <a:latin typeface="Times New Roman" pitchFamily="18" charset="0"/>
                          <a:cs typeface="Times New Roman" pitchFamily="18" charset="0"/>
                        </a:rPr>
                        <a:t> I</a:t>
                      </a:r>
                      <a:r>
                        <a:rPr lang="kk-KZ" dirty="0" smtClean="0">
                          <a:latin typeface="Times New Roman" pitchFamily="18" charset="0"/>
                          <a:cs typeface="Times New Roman" pitchFamily="18" charset="0"/>
                        </a:rPr>
                        <a:t> тоқсан</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4126">
                <a:tc>
                  <a:txBody>
                    <a:bodyPr/>
                    <a:lstStyle/>
                    <a:p>
                      <a:r>
                        <a:rPr lang="ru-RU" dirty="0" smtClean="0">
                          <a:latin typeface="Times New Roman" pitchFamily="18" charset="0"/>
                          <a:cs typeface="Times New Roman" pitchFamily="18" charset="0"/>
                        </a:rPr>
                        <a:t>УЗИ</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ЭФГДС</a:t>
                      </a:r>
                      <a:endParaRPr lang="ru-RU" dirty="0">
                        <a:latin typeface="Times New Roman" pitchFamily="18" charset="0"/>
                        <a:cs typeface="Times New Roman" pitchFamily="18" charset="0"/>
                      </a:endParaRPr>
                    </a:p>
                  </a:txBody>
                  <a:tcPr/>
                </a:tc>
                <a:tc>
                  <a:txBody>
                    <a:bodyPr/>
                    <a:lstStyle/>
                    <a:p>
                      <a:pPr algn="ctr"/>
                      <a:r>
                        <a:rPr lang="kk-KZ" dirty="0" smtClean="0">
                          <a:latin typeface="Times New Roman" pitchFamily="18" charset="0"/>
                          <a:cs typeface="Times New Roman" pitchFamily="18" charset="0"/>
                        </a:rPr>
                        <a:t>260,134</a:t>
                      </a: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46,08</a:t>
                      </a: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tc>
                  <a:txBody>
                    <a:bodyPr/>
                    <a:lstStyle/>
                    <a:p>
                      <a:pPr algn="ct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620179">
                <a:tc>
                  <a:txBody>
                    <a:bodyPr/>
                    <a:lstStyle/>
                    <a:p>
                      <a:r>
                        <a:rPr lang="ru-RU" dirty="0" smtClean="0">
                          <a:latin typeface="Times New Roman" pitchFamily="18" charset="0"/>
                          <a:cs typeface="Times New Roman" pitchFamily="18" charset="0"/>
                        </a:rPr>
                        <a:t>Рентген</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КТ</a:t>
                      </a:r>
                    </a:p>
                    <a:p>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Лаборатория</a:t>
                      </a:r>
                      <a:endParaRPr lang="ru-RU" dirty="0">
                        <a:latin typeface="Times New Roman" pitchFamily="18" charset="0"/>
                        <a:cs typeface="Times New Roman" pitchFamily="18" charset="0"/>
                      </a:endParaRPr>
                    </a:p>
                  </a:txBody>
                  <a:tcPr/>
                </a:tc>
                <a:tc>
                  <a:txBody>
                    <a:bodyPr/>
                    <a:lstStyle/>
                    <a:p>
                      <a:pPr algn="ctr"/>
                      <a:r>
                        <a:rPr lang="kk-KZ" dirty="0" smtClean="0">
                          <a:latin typeface="Times New Roman" pitchFamily="18" charset="0"/>
                          <a:cs typeface="Times New Roman" pitchFamily="18" charset="0"/>
                        </a:rPr>
                        <a:t>164,276</a:t>
                      </a: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23 613,9</a:t>
                      </a:r>
                      <a:endParaRPr lang="ru-RU" dirty="0" smtClean="0">
                        <a:latin typeface="Times New Roman" pitchFamily="18" charset="0"/>
                        <a:cs typeface="Times New Roman" pitchFamily="18" charset="0"/>
                      </a:endParaRPr>
                    </a:p>
                  </a:txBody>
                  <a:tcPr/>
                </a:tc>
                <a:tc>
                  <a:txBody>
                    <a:bodyPr/>
                    <a:lstStyle/>
                    <a:p>
                      <a:pPr algn="ct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991,633</a:t>
                      </a:r>
                      <a:endParaRPr lang="ru-RU" dirty="0" smtClean="0">
                        <a:latin typeface="Times New Roman" pitchFamily="18" charset="0"/>
                        <a:cs typeface="Times New Roman" pitchFamily="18" charset="0"/>
                      </a:endParaRPr>
                    </a:p>
                  </a:txBody>
                  <a:tcPr/>
                </a:tc>
                <a:tc>
                  <a:txBody>
                    <a:bodyPr/>
                    <a:lstStyle/>
                    <a:p>
                      <a:pPr algn="ctr"/>
                      <a:r>
                        <a:rPr lang="ru-RU" dirty="0" smtClean="0">
                          <a:latin typeface="Times New Roman" pitchFamily="18" charset="0"/>
                          <a:cs typeface="Times New Roman" pitchFamily="18" charset="0"/>
                        </a:rPr>
                        <a:t>1020,3</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7511,0</a:t>
                      </a:r>
                    </a:p>
                  </a:txBody>
                  <a:tcPr/>
                </a:tc>
                <a:tc>
                  <a:txBody>
                    <a:bodyPr/>
                    <a:lstStyle/>
                    <a:p>
                      <a:pPr algn="ctr"/>
                      <a:r>
                        <a:rPr lang="ru-RU" dirty="0" smtClean="0">
                          <a:latin typeface="Times New Roman" pitchFamily="18" charset="0"/>
                          <a:cs typeface="Times New Roman" pitchFamily="18" charset="0"/>
                        </a:rPr>
                        <a:t>382,0</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1302,832</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6,798</a:t>
                      </a:r>
                    </a:p>
                  </a:txBody>
                  <a:tcPr/>
                </a:tc>
                <a:tc>
                  <a:txBody>
                    <a:bodyPr/>
                    <a:lstStyle/>
                    <a:p>
                      <a:pPr algn="ctr"/>
                      <a:r>
                        <a:rPr lang="ru-RU" dirty="0" smtClean="0">
                          <a:latin typeface="Times New Roman" pitchFamily="18" charset="0"/>
                          <a:cs typeface="Times New Roman" pitchFamily="18" charset="0"/>
                        </a:rPr>
                        <a:t>452,7</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3924,169</a:t>
                      </a:r>
                    </a:p>
                  </a:txBody>
                  <a:tcPr/>
                </a:tc>
                <a:extLst>
                  <a:ext uri="{0D108BD9-81ED-4DB2-BD59-A6C34878D82A}">
                    <a16:rowId xmlns:a16="http://schemas.microsoft.com/office/drawing/2014/main" val="10002"/>
                  </a:ext>
                </a:extLst>
              </a:tr>
              <a:tr h="648073">
                <a:tc>
                  <a:txBody>
                    <a:bodyPr/>
                    <a:lstStyle/>
                    <a:p>
                      <a:r>
                        <a:rPr lang="kk-KZ" dirty="0" smtClean="0"/>
                        <a:t>БАРЛЫҒЫ</a:t>
                      </a:r>
                      <a:endParaRPr lang="ru-RU" b="0" dirty="0">
                        <a:latin typeface="Times New Roman" pitchFamily="18" charset="0"/>
                        <a:cs typeface="Times New Roman" pitchFamily="18" charset="0"/>
                      </a:endParaRPr>
                    </a:p>
                  </a:txBody>
                  <a:tcPr/>
                </a:tc>
                <a:tc>
                  <a:txBody>
                    <a:bodyPr/>
                    <a:lstStyle/>
                    <a:p>
                      <a:pPr algn="ctr"/>
                      <a:r>
                        <a:rPr lang="kk-KZ" b="1" dirty="0" smtClean="0">
                          <a:latin typeface="Times New Roman" pitchFamily="18" charset="0"/>
                          <a:cs typeface="Times New Roman" pitchFamily="18" charset="0"/>
                        </a:rPr>
                        <a:t>24 084,39</a:t>
                      </a:r>
                      <a:endParaRPr lang="ru-RU" b="1" dirty="0">
                        <a:latin typeface="Times New Roman" pitchFamily="18" charset="0"/>
                        <a:cs typeface="Times New Roman" pitchFamily="18" charset="0"/>
                      </a:endParaRPr>
                    </a:p>
                  </a:txBody>
                  <a:tcPr/>
                </a:tc>
                <a:tc>
                  <a:txBody>
                    <a:bodyPr/>
                    <a:lstStyle/>
                    <a:p>
                      <a:pPr algn="ctr"/>
                      <a:r>
                        <a:rPr lang="kk-KZ" b="1" dirty="0" smtClean="0">
                          <a:latin typeface="Times New Roman" pitchFamily="18" charset="0"/>
                          <a:cs typeface="Times New Roman" pitchFamily="18" charset="0"/>
                        </a:rPr>
                        <a:t>991,633</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8531,327</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1691,7</a:t>
                      </a:r>
                      <a:endParaRPr lang="ru-RU" b="1" dirty="0">
                        <a:latin typeface="Times New Roman" pitchFamily="18" charset="0"/>
                        <a:cs typeface="Times New Roman" pitchFamily="18" charset="0"/>
                      </a:endParaRPr>
                    </a:p>
                  </a:txBody>
                  <a:tcPr/>
                </a:tc>
                <a:tc>
                  <a:txBody>
                    <a:bodyPr/>
                    <a:lstStyle/>
                    <a:p>
                      <a:pPr algn="ctr"/>
                      <a:r>
                        <a:rPr lang="ru-RU" b="1" dirty="0" smtClean="0">
                          <a:latin typeface="Times New Roman" pitchFamily="18" charset="0"/>
                          <a:cs typeface="Times New Roman" pitchFamily="18" charset="0"/>
                        </a:rPr>
                        <a:t>4376,8</a:t>
                      </a:r>
                      <a:endParaRPr lang="ru-RU" b="1"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755576" y="214313"/>
            <a:ext cx="8064895" cy="910431"/>
          </a:xfrm>
        </p:spPr>
        <p:txBody>
          <a:bodyPr>
            <a:normAutofit fontScale="90000"/>
          </a:bodyPr>
          <a:lstStyle/>
          <a:p>
            <a:pPr algn="ctr"/>
            <a:r>
              <a:rPr lang="kk-KZ" sz="3200" b="1" dirty="0" smtClean="0">
                <a:solidFill>
                  <a:srgbClr val="FF0000"/>
                </a:solidFill>
              </a:rPr>
              <a:t>Ақылы қызметтер туралы есеп (ш.есеп) </a:t>
            </a: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836713"/>
          <a:ext cx="8186766" cy="5574547"/>
        </p:xfrm>
        <a:graphic>
          <a:graphicData uri="http://schemas.openxmlformats.org/drawingml/2006/table">
            <a:tbl>
              <a:tblPr firstRow="1" bandRow="1">
                <a:tableStyleId>{8799B23B-EC83-4686-B30A-512413B5E67A}</a:tableStyleId>
              </a:tblPr>
              <a:tblGrid>
                <a:gridCol w="2201079">
                  <a:extLst>
                    <a:ext uri="{9D8B030D-6E8A-4147-A177-3AD203B41FA5}">
                      <a16:colId xmlns:a16="http://schemas.microsoft.com/office/drawing/2014/main" val="20000"/>
                    </a:ext>
                  </a:extLst>
                </a:gridCol>
                <a:gridCol w="1995229">
                  <a:extLst>
                    <a:ext uri="{9D8B030D-6E8A-4147-A177-3AD203B41FA5}">
                      <a16:colId xmlns:a16="http://schemas.microsoft.com/office/drawing/2014/main" val="20001"/>
                    </a:ext>
                  </a:extLst>
                </a:gridCol>
                <a:gridCol w="1934716">
                  <a:extLst>
                    <a:ext uri="{9D8B030D-6E8A-4147-A177-3AD203B41FA5}">
                      <a16:colId xmlns:a16="http://schemas.microsoft.com/office/drawing/2014/main" val="20002"/>
                    </a:ext>
                  </a:extLst>
                </a:gridCol>
                <a:gridCol w="2055742">
                  <a:extLst>
                    <a:ext uri="{9D8B030D-6E8A-4147-A177-3AD203B41FA5}">
                      <a16:colId xmlns:a16="http://schemas.microsoft.com/office/drawing/2014/main" val="20003"/>
                    </a:ext>
                  </a:extLst>
                </a:gridCol>
              </a:tblGrid>
              <a:tr h="1344512">
                <a:tc>
                  <a:txBody>
                    <a:bodyPr/>
                    <a:lstStyle/>
                    <a:p>
                      <a:r>
                        <a:rPr lang="kk-KZ" sz="1600" dirty="0" smtClean="0"/>
                        <a:t>Шығындардың ерекшеліктерінің 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2022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2023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smtClean="0">
                          <a:solidFill>
                            <a:schemeClr val="tx1"/>
                          </a:solidFill>
                          <a:latin typeface="Times New Roman" pitchFamily="18" charset="0"/>
                          <a:cs typeface="Times New Roman" pitchFamily="18" charset="0"/>
                        </a:rPr>
                        <a:t> </a:t>
                      </a:r>
                      <a:r>
                        <a:rPr lang="ru-RU" sz="1600" baseline="0" smtClean="0">
                          <a:solidFill>
                            <a:schemeClr val="tx1"/>
                          </a:solidFill>
                          <a:latin typeface="Times New Roman" pitchFamily="18" charset="0"/>
                          <a:cs typeface="Times New Roman" pitchFamily="18" charset="0"/>
                        </a:rPr>
                        <a:t>2024 </a:t>
                      </a:r>
                      <a:r>
                        <a:rPr lang="ru-RU" sz="1600" baseline="0" dirty="0" err="1" smtClean="0">
                          <a:solidFill>
                            <a:schemeClr val="tx1"/>
                          </a:solidFill>
                          <a:latin typeface="Times New Roman" pitchFamily="18" charset="0"/>
                          <a:cs typeface="Times New Roman" pitchFamily="18" charset="0"/>
                        </a:rPr>
                        <a:t>жыл</a:t>
                      </a:r>
                      <a:endParaRPr lang="ru-RU" sz="1600" baseline="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latin typeface="Times New Roman" pitchFamily="18" charset="0"/>
                          <a:cs typeface="Times New Roman" pitchFamily="18" charset="0"/>
                        </a:rPr>
                        <a:t>( </a:t>
                      </a:r>
                      <a:r>
                        <a:rPr lang="ru-RU" sz="1600" baseline="0" dirty="0" err="1" smtClean="0">
                          <a:solidFill>
                            <a:schemeClr val="tx1"/>
                          </a:solidFill>
                          <a:latin typeface="Times New Roman" pitchFamily="18" charset="0"/>
                          <a:cs typeface="Times New Roman" pitchFamily="18" charset="0"/>
                        </a:rPr>
                        <a:t>тыс</a:t>
                      </a:r>
                      <a:r>
                        <a:rPr lang="ru-RU" sz="1600" baseline="0" dirty="0" smtClean="0">
                          <a:solidFill>
                            <a:schemeClr val="tx1"/>
                          </a:solidFill>
                          <a:latin typeface="Times New Roman" pitchFamily="18" charset="0"/>
                          <a:cs typeface="Times New Roman" pitchFamily="18" charset="0"/>
                        </a:rPr>
                        <a:t> тенге)</a:t>
                      </a:r>
                      <a:endParaRPr lang="ru-RU" sz="1600" dirty="0" smtClean="0">
                        <a:solidFill>
                          <a:schemeClr val="tx1"/>
                        </a:solidFill>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03027">
                <a:tc>
                  <a:txBody>
                    <a:bodyPr/>
                    <a:lstStyle/>
                    <a:p>
                      <a:r>
                        <a:rPr lang="kk-KZ" sz="1600" dirty="0" smtClean="0"/>
                        <a:t>Шаруашылық есеп жүргізу бойынша ақылы қызметтерден алынған кірістер</a:t>
                      </a:r>
                      <a:endParaRPr lang="ru-RU" sz="1600" dirty="0">
                        <a:solidFill>
                          <a:schemeClr val="tx1"/>
                        </a:solidFill>
                        <a:latin typeface="Times New Roman" pitchFamily="18" charset="0"/>
                        <a:cs typeface="Times New Roman" pitchFamily="18" charset="0"/>
                      </a:endParaRPr>
                    </a:p>
                  </a:txBody>
                  <a:tcPr/>
                </a:tc>
                <a:tc>
                  <a:txBody>
                    <a:bodyPr/>
                    <a:lstStyle/>
                    <a:p>
                      <a:pPr marL="0" algn="ctr" rtl="0" eaLnBrk="1" fontAlgn="ctr" latinLnBrk="0" hangingPunct="1"/>
                      <a:r>
                        <a:rPr kumimoji="0" lang="kk-KZ" sz="1600" b="1" kern="1200" dirty="0" smtClean="0">
                          <a:solidFill>
                            <a:schemeClr val="tx1"/>
                          </a:solidFill>
                          <a:latin typeface="Times New Roman" pitchFamily="18" charset="0"/>
                          <a:ea typeface="+mn-ea"/>
                          <a:cs typeface="Times New Roman" pitchFamily="18" charset="0"/>
                        </a:rPr>
                        <a:t>40 000,0</a:t>
                      </a:r>
                      <a:endParaRPr kumimoji="0" lang="ru-RU" sz="1600" b="1"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40 000,0</a:t>
                      </a:r>
                    </a:p>
                  </a:txBody>
                  <a:tcPr marL="9525" marR="9525" marT="9525" marB="0" anchor="ctr"/>
                </a:tc>
                <a:extLst>
                  <a:ext uri="{0D108BD9-81ED-4DB2-BD59-A6C34878D82A}">
                    <a16:rowId xmlns:a16="http://schemas.microsoft.com/office/drawing/2014/main" val="10001"/>
                  </a:ext>
                </a:extLst>
              </a:tr>
              <a:tr h="966793">
                <a:tc>
                  <a:txBody>
                    <a:bodyPr/>
                    <a:lstStyle/>
                    <a:p>
                      <a:r>
                        <a:rPr lang="kk-KZ" sz="1600" dirty="0" smtClean="0"/>
                        <a:t>Жалақы және салықтар</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0" lang="kk-KZ" sz="1600" kern="1200" dirty="0" smtClean="0">
                        <a:solidFill>
                          <a:schemeClr val="tx1"/>
                        </a:solidFill>
                        <a:latin typeface="Times New Roman" pitchFamily="18" charset="0"/>
                        <a:ea typeface="+mn-ea"/>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kk-KZ" sz="1600" kern="1200" dirty="0" smtClean="0">
                          <a:solidFill>
                            <a:schemeClr val="tx1"/>
                          </a:solidFill>
                          <a:latin typeface="Times New Roman" pitchFamily="18" charset="0"/>
                          <a:ea typeface="+mn-ea"/>
                          <a:cs typeface="Times New Roman" pitchFamily="18" charset="0"/>
                        </a:rPr>
                        <a:t>17 620,0</a:t>
                      </a:r>
                      <a:endParaRPr kumimoji="0" lang="ru-RU" sz="1600" kern="1200" dirty="0" smtClean="0">
                        <a:solidFill>
                          <a:schemeClr val="tx1"/>
                        </a:solidFill>
                        <a:latin typeface="Times New Roman" pitchFamily="18" charset="0"/>
                        <a:ea typeface="+mn-ea"/>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13 416,0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smtClean="0">
                          <a:latin typeface="Times New Roman" pitchFamily="18" charset="0"/>
                          <a:cs typeface="Times New Roman" pitchFamily="18" charset="0"/>
                        </a:rPr>
                        <a:t>19</a:t>
                      </a:r>
                      <a:r>
                        <a:rPr lang="ru-RU" sz="1600" baseline="0" smtClean="0">
                          <a:latin typeface="Times New Roman" pitchFamily="18" charset="0"/>
                          <a:cs typeface="Times New Roman" pitchFamily="18" charset="0"/>
                        </a:rPr>
                        <a:t> 269</a:t>
                      </a:r>
                      <a:r>
                        <a:rPr lang="ru-RU" sz="1600" smtClean="0">
                          <a:latin typeface="Times New Roman" pitchFamily="18" charset="0"/>
                          <a:cs typeface="Times New Roman" pitchFamily="18" charset="0"/>
                        </a:rPr>
                        <a:t>,7</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65432">
                <a:tc>
                  <a:txBody>
                    <a:bodyPr/>
                    <a:lstStyle/>
                    <a:p>
                      <a:r>
                        <a:rPr lang="kk-KZ" sz="1600" dirty="0" smtClean="0"/>
                        <a:t>Дәрілік заттарды және басқа тауарларды, жанар-жағармай материалдарын сатып алу</a:t>
                      </a:r>
                      <a:endParaRPr lang="ru-RU" sz="1600" dirty="0">
                        <a:solidFill>
                          <a:schemeClr val="tx1"/>
                        </a:solidFill>
                        <a:latin typeface="Times New Roman" pitchFamily="18" charset="0"/>
                        <a:cs typeface="Times New Roman" pitchFamily="18" charset="0"/>
                      </a:endParaRPr>
                    </a:p>
                  </a:txBody>
                  <a:tcPr/>
                </a:tc>
                <a:tc>
                  <a:txBody>
                    <a:bodyPr/>
                    <a:lstStyle/>
                    <a:p>
                      <a:pPr algn="ctr"/>
                      <a:r>
                        <a:rPr lang="kk-KZ" sz="1600" dirty="0" smtClean="0">
                          <a:latin typeface="Times New Roman" pitchFamily="18" charset="0"/>
                          <a:cs typeface="Times New Roman" pitchFamily="18" charset="0"/>
                        </a:rPr>
                        <a:t> </a:t>
                      </a:r>
                    </a:p>
                    <a:p>
                      <a:pPr algn="ctr"/>
                      <a:r>
                        <a:rPr lang="kk-KZ" sz="1600" dirty="0" smtClean="0">
                          <a:latin typeface="Times New Roman" pitchFamily="18" charset="0"/>
                          <a:cs typeface="Times New Roman" pitchFamily="18" charset="0"/>
                        </a:rPr>
                        <a:t>4 185,0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1 261,0</a:t>
                      </a:r>
                      <a:endParaRPr lang="ru-RU" sz="1600" dirty="0">
                        <a:latin typeface="Times New Roman" pitchFamily="18" charset="0"/>
                        <a:cs typeface="Times New Roman" pitchFamily="18" charset="0"/>
                      </a:endParaRPr>
                    </a:p>
                  </a:txBody>
                  <a:tcPr/>
                </a:tc>
                <a:tc>
                  <a:txBody>
                    <a:bodyPr/>
                    <a:lstStyle/>
                    <a:p>
                      <a:pPr algn="ctr"/>
                      <a:endParaRPr lang="ru-RU" sz="1600" dirty="0" smtClean="0">
                        <a:latin typeface="Times New Roman" pitchFamily="18" charset="0"/>
                        <a:cs typeface="Times New Roman" pitchFamily="18" charset="0"/>
                      </a:endParaRPr>
                    </a:p>
                    <a:p>
                      <a:pPr algn="ctr"/>
                      <a:r>
                        <a:rPr lang="ru-RU" sz="1600" dirty="0" smtClean="0">
                          <a:latin typeface="Times New Roman" pitchFamily="18" charset="0"/>
                          <a:cs typeface="Times New Roman" pitchFamily="18" charset="0"/>
                        </a:rPr>
                        <a:t>7</a:t>
                      </a:r>
                      <a:r>
                        <a:rPr lang="ru-RU" sz="1600" baseline="0" dirty="0" smtClean="0">
                          <a:latin typeface="Times New Roman" pitchFamily="18" charset="0"/>
                          <a:cs typeface="Times New Roman" pitchFamily="18" charset="0"/>
                        </a:rPr>
                        <a:t> 912</a:t>
                      </a:r>
                      <a:r>
                        <a:rPr lang="ru-RU" sz="1600" dirty="0" smtClean="0">
                          <a:latin typeface="Times New Roman" pitchFamily="18" charset="0"/>
                          <a:cs typeface="Times New Roman" pitchFamily="18" charset="0"/>
                        </a:rPr>
                        <a:t>,0</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885802">
                <a:tc>
                  <a:txBody>
                    <a:bodyPr/>
                    <a:lstStyle/>
                    <a:p>
                      <a:r>
                        <a:rPr lang="kk-KZ" sz="1600" dirty="0" smtClean="0"/>
                        <a:t>Коммуналдық қызметтер және басқа сатып алулар</a:t>
                      </a:r>
                      <a:endParaRPr lang="ru-RU" sz="1600" dirty="0">
                        <a:solidFill>
                          <a:schemeClr val="tx1"/>
                        </a:solidFill>
                        <a:latin typeface="Times New Roman" pitchFamily="18" charset="0"/>
                        <a:cs typeface="Times New Roman" pitchFamily="18" charset="0"/>
                      </a:endParaRPr>
                    </a:p>
                  </a:txBody>
                  <a:tcPr/>
                </a:tc>
                <a:tc>
                  <a:txBody>
                    <a:bodyPr/>
                    <a:lstStyle/>
                    <a:p>
                      <a:pPr algn="ctr"/>
                      <a:r>
                        <a:rPr lang="kk-KZ" sz="1600" dirty="0" smtClean="0">
                          <a:latin typeface="Times New Roman" pitchFamily="18" charset="0"/>
                          <a:cs typeface="Times New Roman" pitchFamily="18" charset="0"/>
                        </a:rPr>
                        <a:t>18 194</a:t>
                      </a:r>
                      <a:endParaRPr lang="ru-RU" sz="1600"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25 323</a:t>
                      </a:r>
                      <a:endParaRPr lang="ru-RU" sz="1600" dirty="0">
                        <a:latin typeface="Times New Roman" pitchFamily="18" charset="0"/>
                        <a:cs typeface="Times New Roman" pitchFamily="18" charset="0"/>
                      </a:endParaRPr>
                    </a:p>
                  </a:txBody>
                  <a:tcPr/>
                </a:tc>
                <a:tc>
                  <a:txBody>
                    <a:bodyPr/>
                    <a:lstStyle/>
                    <a:p>
                      <a:pPr algn="ctr"/>
                      <a:r>
                        <a:rPr lang="ru-RU" sz="1600" dirty="0" smtClean="0">
                          <a:latin typeface="Times New Roman" pitchFamily="18" charset="0"/>
                          <a:cs typeface="Times New Roman" pitchFamily="18" charset="0"/>
                        </a:rPr>
                        <a:t>12</a:t>
                      </a:r>
                      <a:r>
                        <a:rPr lang="ru-RU" sz="1600" baseline="0" dirty="0" smtClean="0">
                          <a:latin typeface="Times New Roman" pitchFamily="18" charset="0"/>
                          <a:cs typeface="Times New Roman" pitchFamily="18" charset="0"/>
                        </a:rPr>
                        <a:t> 818,3</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78198" cy="1285884"/>
          </a:xfrm>
        </p:spPr>
        <p:txBody>
          <a:bodyPr>
            <a:noAutofit/>
          </a:bodyPr>
          <a:lstStyle/>
          <a:p>
            <a:pPr algn="ctr"/>
            <a:r>
              <a:rPr lang="kk-KZ" sz="2800" b="1" dirty="0" smtClean="0">
                <a:solidFill>
                  <a:srgbClr val="FF0000"/>
                </a:solidFill>
              </a:rPr>
              <a:t>2024 </a:t>
            </a:r>
            <a:r>
              <a:rPr lang="kk-KZ" sz="2800" b="1" dirty="0">
                <a:solidFill>
                  <a:srgbClr val="FF0000"/>
                </a:solidFill>
              </a:rPr>
              <a:t>жылғы </a:t>
            </a:r>
            <a:r>
              <a:rPr lang="kk-KZ" sz="2800" b="1" dirty="0" smtClean="0">
                <a:solidFill>
                  <a:srgbClr val="FF0000"/>
                </a:solidFill>
              </a:rPr>
              <a:t>3 </a:t>
            </a:r>
            <a:r>
              <a:rPr lang="kk-KZ" sz="2800" b="1" dirty="0">
                <a:solidFill>
                  <a:srgbClr val="FF0000"/>
                </a:solidFill>
              </a:rPr>
              <a:t>айға арналған «аурухана» мемлекеттік тапсырысының жоспарын орындау.</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500174"/>
            <a:ext cx="9001156" cy="5072098"/>
          </a:xfrm>
        </p:spPr>
        <p:txBody>
          <a:bodyPr/>
          <a:lstStyle/>
          <a:p>
            <a:pPr fontAlgn="ctr"/>
            <a:r>
              <a:rPr lang="kk-KZ" sz="1800" b="1" dirty="0" smtClean="0"/>
              <a:t>2024 </a:t>
            </a:r>
            <a:r>
              <a:rPr lang="kk-KZ" sz="1800" b="1" dirty="0"/>
              <a:t>жылға арналған мемлекеттік тапсырыс </a:t>
            </a:r>
            <a:r>
              <a:rPr lang="ru-RU" sz="1800" b="1" dirty="0" smtClean="0">
                <a:latin typeface="Times New Roman" pitchFamily="18" charset="0"/>
                <a:cs typeface="Times New Roman" pitchFamily="18" charset="0"/>
              </a:rPr>
              <a:t>2 680 865 170,89 </a:t>
            </a:r>
            <a:r>
              <a:rPr lang="ru-RU" sz="1800" b="1" dirty="0" err="1">
                <a:latin typeface="Times New Roman" pitchFamily="18" charset="0"/>
                <a:cs typeface="Times New Roman" pitchFamily="18" charset="0"/>
              </a:rPr>
              <a:t>тенгені</a:t>
            </a:r>
            <a:r>
              <a:rPr lang="ru-RU" sz="1800" b="1" dirty="0">
                <a:latin typeface="Times New Roman" pitchFamily="18" charset="0"/>
                <a:cs typeface="Times New Roman" pitchFamily="18" charset="0"/>
              </a:rPr>
              <a:t> </a:t>
            </a:r>
            <a:r>
              <a:rPr lang="ru-RU" sz="1800" b="1" dirty="0" err="1">
                <a:latin typeface="Times New Roman" pitchFamily="18" charset="0"/>
                <a:cs typeface="Times New Roman" pitchFamily="18" charset="0"/>
              </a:rPr>
              <a:t>құрайды</a:t>
            </a:r>
            <a:endParaRPr lang="ru-RU" sz="1800" b="1" dirty="0">
              <a:latin typeface="Times New Roman" pitchFamily="18" charset="0"/>
              <a:cs typeface="Times New Roman" pitchFamily="18" charset="0"/>
            </a:endParaRPr>
          </a:p>
          <a:p>
            <a:pPr fontAlgn="ctr"/>
            <a:r>
              <a:rPr lang="kk-KZ" sz="1800" dirty="0"/>
              <a:t>  </a:t>
            </a:r>
            <a:r>
              <a:rPr lang="kk-KZ" sz="1800" dirty="0" smtClean="0"/>
              <a:t>Оның ішінде: МӘМС 2 073 243 518,25 тенге, ММТМК 607 621 652,64 тенге. </a:t>
            </a:r>
          </a:p>
          <a:p>
            <a:pPr fontAlgn="ctr"/>
            <a:r>
              <a:rPr lang="kk-KZ" sz="1800" dirty="0" smtClean="0"/>
              <a:t> 2024 жылдың 3 айында  762 869 459,98 теңгені құрайтын </a:t>
            </a:r>
            <a:r>
              <a:rPr lang="ru-RU" sz="1800" dirty="0" smtClean="0"/>
              <a:t> 9374  </a:t>
            </a:r>
            <a:r>
              <a:rPr lang="kk-KZ" sz="1800" dirty="0" smtClean="0"/>
              <a:t>іс-жағдай ұсынылды  688 483 995,13  теңге сомасына  7056  іс-жағдай қабылдауға қабылданды</a:t>
            </a:r>
            <a:endParaRPr lang="kk-KZ" sz="1800" dirty="0"/>
          </a:p>
          <a:p>
            <a:r>
              <a:rPr lang="ru-RU" sz="1800" b="1" dirty="0">
                <a:latin typeface="Times New Roman" pitchFamily="18" charset="0"/>
                <a:cs typeface="Times New Roman" pitchFamily="18" charset="0"/>
              </a:rPr>
              <a:t> </a:t>
            </a:r>
            <a:r>
              <a:rPr lang="kk-KZ" sz="1800" dirty="0"/>
              <a:t>Жоспардың орындалуы – </a:t>
            </a:r>
            <a:r>
              <a:rPr lang="kk-KZ" sz="1800" dirty="0" smtClean="0"/>
              <a:t> 90,2%</a:t>
            </a:r>
            <a:endParaRPr lang="ru-RU" sz="1800" b="1" dirty="0">
              <a:latin typeface="Times New Roman" pitchFamily="18" charset="0"/>
              <a:cs typeface="Times New Roman" pitchFamily="18" charset="0"/>
            </a:endParaRPr>
          </a:p>
          <a:p>
            <a:pPr fontAlgn="ctr"/>
            <a:r>
              <a:rPr lang="kk-KZ" sz="1800" b="1" dirty="0" smtClean="0"/>
              <a:t>74 385 464,85  </a:t>
            </a:r>
            <a:r>
              <a:rPr lang="kk-KZ" sz="1800" dirty="0"/>
              <a:t>теңге сомасындағы ақаулар анықталды - қабылданған соманың </a:t>
            </a:r>
            <a:r>
              <a:rPr lang="kk-KZ" sz="1800" dirty="0" smtClean="0"/>
              <a:t> 9,75 % </a:t>
            </a:r>
            <a:r>
              <a:rPr lang="kk-KZ" sz="1800" dirty="0"/>
              <a:t>құрайды</a:t>
            </a:r>
            <a:endParaRPr lang="ru-RU" sz="1800" b="1" dirty="0">
              <a:solidFill>
                <a:srgbClr val="FF0000"/>
              </a:solidFill>
            </a:endParaRPr>
          </a:p>
          <a:p>
            <a:pPr fontAlgn="ctr"/>
            <a:endParaRPr lang="ru-RU" sz="1400" b="1" dirty="0">
              <a:solidFill>
                <a:srgbClr val="FF0000"/>
              </a:solidFill>
            </a:endParaRPr>
          </a:p>
          <a:p>
            <a:pPr fontAlgn="ctr"/>
            <a:endParaRPr lang="ru-RU" sz="1800" b="1" dirty="0"/>
          </a:p>
          <a:p>
            <a:endParaRPr lang="ru-RU" dirty="0"/>
          </a:p>
        </p:txBody>
      </p:sp>
      <p:graphicFrame>
        <p:nvGraphicFramePr>
          <p:cNvPr id="4" name="Таблица 3"/>
          <p:cNvGraphicFramePr>
            <a:graphicFrameLocks noGrp="1"/>
          </p:cNvGraphicFramePr>
          <p:nvPr/>
        </p:nvGraphicFramePr>
        <p:xfrm>
          <a:off x="214283" y="4071941"/>
          <a:ext cx="8678198" cy="2070290"/>
        </p:xfrm>
        <a:graphic>
          <a:graphicData uri="http://schemas.openxmlformats.org/drawingml/2006/table">
            <a:tbl>
              <a:tblPr firstRow="1" bandRow="1">
                <a:tableStyleId>{8799B23B-EC83-4686-B30A-512413B5E67A}</a:tableStyleId>
              </a:tblPr>
              <a:tblGrid>
                <a:gridCol w="1224527">
                  <a:extLst>
                    <a:ext uri="{9D8B030D-6E8A-4147-A177-3AD203B41FA5}">
                      <a16:colId xmlns:a16="http://schemas.microsoft.com/office/drawing/2014/main" val="20000"/>
                    </a:ext>
                  </a:extLst>
                </a:gridCol>
                <a:gridCol w="1664467">
                  <a:extLst>
                    <a:ext uri="{9D8B030D-6E8A-4147-A177-3AD203B41FA5}">
                      <a16:colId xmlns:a16="http://schemas.microsoft.com/office/drawing/2014/main" val="20001"/>
                    </a:ext>
                  </a:extLst>
                </a:gridCol>
                <a:gridCol w="1545711">
                  <a:extLst>
                    <a:ext uri="{9D8B030D-6E8A-4147-A177-3AD203B41FA5}">
                      <a16:colId xmlns:a16="http://schemas.microsoft.com/office/drawing/2014/main" val="20002"/>
                    </a:ext>
                  </a:extLst>
                </a:gridCol>
                <a:gridCol w="1433282">
                  <a:extLst>
                    <a:ext uri="{9D8B030D-6E8A-4147-A177-3AD203B41FA5}">
                      <a16:colId xmlns:a16="http://schemas.microsoft.com/office/drawing/2014/main" val="20003"/>
                    </a:ext>
                  </a:extLst>
                </a:gridCol>
                <a:gridCol w="1592537">
                  <a:extLst>
                    <a:ext uri="{9D8B030D-6E8A-4147-A177-3AD203B41FA5}">
                      <a16:colId xmlns:a16="http://schemas.microsoft.com/office/drawing/2014/main" val="20004"/>
                    </a:ext>
                  </a:extLst>
                </a:gridCol>
                <a:gridCol w="1217674">
                  <a:extLst>
                    <a:ext uri="{9D8B030D-6E8A-4147-A177-3AD203B41FA5}">
                      <a16:colId xmlns:a16="http://schemas.microsoft.com/office/drawing/2014/main" val="20005"/>
                    </a:ext>
                  </a:extLst>
                </a:gridCol>
              </a:tblGrid>
              <a:tr h="436245">
                <a:tc rowSpan="2">
                  <a:txBody>
                    <a:bodyPr/>
                    <a:lstStyle/>
                    <a:p>
                      <a:pPr algn="ctr" fontAlgn="b"/>
                      <a:r>
                        <a:rPr lang="ru-RU" sz="1400" u="none" strike="noStrike" dirty="0" smtClean="0">
                          <a:effectLst/>
                          <a:latin typeface="Times New Roman" pitchFamily="18" charset="0"/>
                          <a:cs typeface="Times New Roman" pitchFamily="18" charset="0"/>
                        </a:rPr>
                        <a:t>2024</a:t>
                      </a:r>
                      <a:endParaRPr lang="ru-RU" sz="1400" u="none" strike="noStrike" baseline="0" dirty="0">
                        <a:effectLst/>
                        <a:latin typeface="Times New Roman" pitchFamily="18" charset="0"/>
                        <a:cs typeface="Times New Roman" pitchFamily="18" charset="0"/>
                      </a:endParaRPr>
                    </a:p>
                    <a:p>
                      <a:pPr algn="ctr" fontAlgn="b"/>
                      <a:r>
                        <a:rPr lang="kk-KZ" sz="1400" b="1" i="0" u="none" strike="noStrike" baseline="0" dirty="0">
                          <a:solidFill>
                            <a:schemeClr val="tx1"/>
                          </a:solidFill>
                          <a:effectLst/>
                          <a:latin typeface="Times New Roman" pitchFamily="18" charset="0"/>
                          <a:cs typeface="Times New Roman" pitchFamily="18" charset="0"/>
                        </a:rPr>
                        <a:t>Жылдың </a:t>
                      </a:r>
                      <a:r>
                        <a:rPr lang="kk-KZ" sz="1400" b="1" i="0" u="none" strike="noStrike" baseline="0" dirty="0" smtClean="0">
                          <a:solidFill>
                            <a:schemeClr val="tx1"/>
                          </a:solidFill>
                          <a:effectLst/>
                          <a:latin typeface="Times New Roman" pitchFamily="18" charset="0"/>
                          <a:cs typeface="Times New Roman" pitchFamily="18" charset="0"/>
                        </a:rPr>
                        <a:t>3 </a:t>
                      </a:r>
                      <a:r>
                        <a:rPr lang="kk-KZ" sz="1400" b="1" i="0" u="none" strike="noStrike" baseline="0" dirty="0">
                          <a:solidFill>
                            <a:schemeClr val="tx1"/>
                          </a:solidFill>
                          <a:effectLst/>
                          <a:latin typeface="Times New Roman" pitchFamily="18" charset="0"/>
                          <a:cs typeface="Times New Roman" pitchFamily="18" charset="0"/>
                        </a:rPr>
                        <a:t>айында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b"/>
                      <a:r>
                        <a:rPr lang="ru-RU" sz="1400" u="none" strike="noStrike" dirty="0" smtClean="0">
                          <a:effectLst/>
                          <a:latin typeface="Times New Roman" pitchFamily="18" charset="0"/>
                          <a:cs typeface="Times New Roman" pitchFamily="18" charset="0"/>
                        </a:rPr>
                        <a:t>2024 </a:t>
                      </a:r>
                      <a:r>
                        <a:rPr lang="ru-RU" sz="1400" u="none" strike="noStrike" dirty="0" err="1">
                          <a:effectLst/>
                          <a:latin typeface="Times New Roman" pitchFamily="18" charset="0"/>
                          <a:cs typeface="Times New Roman" pitchFamily="18" charset="0"/>
                        </a:rPr>
                        <a:t>жылы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төлемге ұсынылған</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gridSpan="2">
                  <a:txBody>
                    <a:bodyPr/>
                    <a:lstStyle/>
                    <a:p>
                      <a:pPr algn="ctr" fontAlgn="b"/>
                      <a:r>
                        <a:rPr lang="kk-KZ" sz="1400" dirty="0" smtClean="0"/>
                        <a:t>2024 </a:t>
                      </a:r>
                      <a:r>
                        <a:rPr lang="kk-KZ" sz="1400" dirty="0"/>
                        <a:t>жылға аяқтау актілері бойынша төлемге қабылданды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a:txBody>
                    <a:bodyPr/>
                    <a:lstStyle/>
                    <a:p>
                      <a:pPr algn="ctr" fontAlgn="b"/>
                      <a:r>
                        <a:rPr lang="ru-RU" sz="1400" u="none" strike="noStrike" dirty="0" err="1">
                          <a:effectLst/>
                          <a:latin typeface="Times New Roman" pitchFamily="18" charset="0"/>
                          <a:cs typeface="Times New Roman" pitchFamily="18" charset="0"/>
                        </a:rPr>
                        <a:t>ауытқу</a:t>
                      </a:r>
                      <a:r>
                        <a:rPr lang="ru-RU" sz="1400"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649605">
                <a:tc vMerge="1">
                  <a:txBody>
                    <a:bodyPr/>
                    <a:lstStyle/>
                    <a:p>
                      <a:endParaRPr lang="ru-RU"/>
                    </a:p>
                  </a:txBody>
                  <a:tcPr/>
                </a:tc>
                <a:tc>
                  <a:txBody>
                    <a:bodyPr/>
                    <a:lstStyle/>
                    <a:p>
                      <a:pPr algn="ctr" fontAlgn="t"/>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Соммасы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984440">
                <a:tc>
                  <a:txBody>
                    <a:bodyPr/>
                    <a:lstStyle/>
                    <a:p>
                      <a:pPr algn="ctr" fontAlgn="b"/>
                      <a:r>
                        <a:rPr lang="kk-KZ" sz="1400" b="1" i="0" u="none" strike="noStrike" dirty="0">
                          <a:solidFill>
                            <a:schemeClr val="tx1"/>
                          </a:solidFill>
                          <a:effectLst/>
                          <a:latin typeface="Times New Roman" pitchFamily="18" charset="0"/>
                          <a:cs typeface="Times New Roman" pitchFamily="18" charset="0"/>
                        </a:rPr>
                        <a:t>БАРЛЫҒЫ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0" i="0" u="none" strike="noStrike" dirty="0">
                          <a:solidFill>
                            <a:schemeClr val="tx1"/>
                          </a:solidFill>
                          <a:effectLst/>
                          <a:latin typeface="Times New Roman" pitchFamily="18" charset="0"/>
                          <a:cs typeface="Times New Roman" pitchFamily="18" charset="0"/>
                        </a:rPr>
                        <a:t>Гобмп</a:t>
                      </a:r>
                      <a:r>
                        <a:rPr lang="kk-KZ" sz="1400" b="0" i="0" u="none" strike="noStrike" baseline="0" dirty="0">
                          <a:solidFill>
                            <a:schemeClr val="tx1"/>
                          </a:solidFill>
                          <a:effectLst/>
                          <a:latin typeface="Times New Roman" pitchFamily="18" charset="0"/>
                          <a:cs typeface="Times New Roman" pitchFamily="18" charset="0"/>
                        </a:rPr>
                        <a:t> </a:t>
                      </a:r>
                      <a:r>
                        <a:rPr lang="kk-KZ" sz="1400" b="0" i="0" u="none" strike="noStrike" baseline="0" dirty="0" smtClean="0">
                          <a:solidFill>
                            <a:schemeClr val="tx1"/>
                          </a:solidFill>
                          <a:effectLst/>
                          <a:latin typeface="Times New Roman" pitchFamily="18" charset="0"/>
                          <a:cs typeface="Times New Roman" pitchFamily="18" charset="0"/>
                        </a:rPr>
                        <a:t>-2463 </a:t>
                      </a:r>
                      <a:r>
                        <a:rPr lang="kk-KZ" sz="1400" b="0" i="0" u="none" strike="noStrike" baseline="0" dirty="0">
                          <a:solidFill>
                            <a:schemeClr val="tx1"/>
                          </a:solidFill>
                          <a:effectLst/>
                          <a:latin typeface="Times New Roman" pitchFamily="18" charset="0"/>
                          <a:cs typeface="Times New Roman" pitchFamily="18" charset="0"/>
                        </a:rPr>
                        <a:t>науқас </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p>
                    <a:p>
                      <a:pPr algn="ctr" fontAlgn="t"/>
                      <a:r>
                        <a:rPr lang="kk-KZ" sz="1400" b="0" i="0" u="none" strike="noStrike" baseline="0" dirty="0">
                          <a:solidFill>
                            <a:schemeClr val="tx1"/>
                          </a:solidFill>
                          <a:effectLst/>
                          <a:latin typeface="Times New Roman" pitchFamily="18" charset="0"/>
                          <a:cs typeface="Times New Roman" pitchFamily="18" charset="0"/>
                        </a:rPr>
                        <a:t>Осмс  - </a:t>
                      </a:r>
                      <a:r>
                        <a:rPr lang="ru-RU" sz="1400" b="0" i="0" u="none" strike="noStrike" baseline="0" dirty="0" smtClean="0">
                          <a:solidFill>
                            <a:schemeClr val="tx1"/>
                          </a:solidFill>
                          <a:effectLst/>
                          <a:latin typeface="Times New Roman" pitchFamily="18" charset="0"/>
                          <a:cs typeface="Times New Roman" pitchFamily="18" charset="0"/>
                        </a:rPr>
                        <a:t>6911</a:t>
                      </a:r>
                      <a:r>
                        <a:rPr lang="kk-KZ" sz="1400" b="0" i="0" u="none" strike="noStrike" baseline="0" dirty="0" smtClean="0">
                          <a:solidFill>
                            <a:schemeClr val="tx1"/>
                          </a:solidFill>
                          <a:effectLst/>
                          <a:latin typeface="Times New Roman" pitchFamily="18" charset="0"/>
                          <a:cs typeface="Times New Roman" pitchFamily="18" charset="0"/>
                        </a:rPr>
                        <a:t> </a:t>
                      </a:r>
                      <a:r>
                        <a:rPr lang="kk-KZ" sz="1400" b="0" i="0" u="none" strike="noStrike" baseline="0" dirty="0">
                          <a:solidFill>
                            <a:schemeClr val="tx1"/>
                          </a:solidFill>
                          <a:effectLst/>
                          <a:latin typeface="Times New Roman" pitchFamily="18" charset="0"/>
                          <a:cs typeface="Times New Roman" pitchFamily="18" charset="0"/>
                        </a:rPr>
                        <a:t>науқас</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1" dirty="0" smtClean="0"/>
                        <a:t>762 869 459,98 </a:t>
                      </a:r>
                      <a:endParaRPr lang="ru-RU" sz="1400" b="0"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0" i="0" u="none" strike="noStrike" dirty="0" err="1">
                          <a:solidFill>
                            <a:schemeClr val="tx1">
                              <a:lumMod val="95000"/>
                              <a:lumOff val="5000"/>
                            </a:schemeClr>
                          </a:solidFill>
                          <a:effectLst/>
                          <a:latin typeface="Times New Roman" pitchFamily="18" charset="0"/>
                          <a:cs typeface="Times New Roman" pitchFamily="18" charset="0"/>
                        </a:rPr>
                        <a:t>Гобмп</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-2118</a:t>
                      </a:r>
                    </a:p>
                    <a:p>
                      <a:pPr algn="ctr" fontAlgn="t"/>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науқас</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 </a:t>
                      </a:r>
                      <a:endParaRPr lang="ru-RU" sz="1400" b="0" i="0" u="none" strike="noStrike" dirty="0">
                        <a:solidFill>
                          <a:schemeClr val="tx1">
                            <a:lumMod val="95000"/>
                            <a:lumOff val="5000"/>
                          </a:schemeClr>
                        </a:solidFill>
                        <a:effectLst/>
                        <a:latin typeface="Times New Roman" pitchFamily="18" charset="0"/>
                        <a:cs typeface="Times New Roman" pitchFamily="18" charset="0"/>
                      </a:endParaRPr>
                    </a:p>
                    <a:p>
                      <a:pPr algn="ctr" fontAlgn="t"/>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kk-KZ" sz="800" b="0" i="0" u="none" strike="noStrike" baseline="0" dirty="0">
                          <a:solidFill>
                            <a:schemeClr val="tx1"/>
                          </a:solidFill>
                          <a:effectLst/>
                          <a:latin typeface="Times New Roman" pitchFamily="18" charset="0"/>
                          <a:cs typeface="Times New Roman" pitchFamily="18" charset="0"/>
                        </a:rPr>
                        <a:t>қабылдау бөлімін қоса</a:t>
                      </a:r>
                      <a:r>
                        <a:rPr lang="ru-RU" sz="800" b="0" i="0" u="none" strike="noStrike" dirty="0">
                          <a:solidFill>
                            <a:schemeClr val="tx1">
                              <a:lumMod val="95000"/>
                              <a:lumOff val="5000"/>
                            </a:schemeClr>
                          </a:solidFill>
                          <a:effectLst/>
                          <a:latin typeface="Times New Roman" pitchFamily="18" charset="0"/>
                          <a:cs typeface="Times New Roman" pitchFamily="18" charset="0"/>
                        </a:rPr>
                        <a:t>)</a:t>
                      </a:r>
                      <a:r>
                        <a:rPr lang="ru-RU" sz="1400" b="0" i="0" u="none" strike="noStrike" dirty="0">
                          <a:solidFill>
                            <a:schemeClr val="tx1">
                              <a:lumMod val="95000"/>
                              <a:lumOff val="5000"/>
                            </a:schemeClr>
                          </a:solidFill>
                          <a:effectLst/>
                          <a:latin typeface="Times New Roman" pitchFamily="18" charset="0"/>
                          <a:cs typeface="Times New Roman" pitchFamily="18" charset="0"/>
                        </a:rPr>
                        <a:t> </a:t>
                      </a:r>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осмс</a:t>
                      </a:r>
                      <a:r>
                        <a:rPr lang="ru-RU" sz="1400" b="0" i="0" u="none" strike="noStrike" dirty="0" smtClean="0">
                          <a:solidFill>
                            <a:schemeClr val="tx1">
                              <a:lumMod val="95000"/>
                              <a:lumOff val="5000"/>
                            </a:schemeClr>
                          </a:solidFill>
                          <a:effectLst/>
                          <a:latin typeface="Times New Roman" pitchFamily="18" charset="0"/>
                          <a:cs typeface="Times New Roman" pitchFamily="18" charset="0"/>
                        </a:rPr>
                        <a:t>-</a:t>
                      </a:r>
                      <a:r>
                        <a:rPr lang="ru-RU" sz="1400" b="0" i="0" u="none" strike="noStrike" baseline="0" dirty="0" smtClean="0">
                          <a:solidFill>
                            <a:schemeClr val="tx1">
                              <a:lumMod val="95000"/>
                              <a:lumOff val="5000"/>
                            </a:schemeClr>
                          </a:solidFill>
                          <a:effectLst/>
                          <a:latin typeface="Times New Roman" pitchFamily="18" charset="0"/>
                          <a:cs typeface="Times New Roman" pitchFamily="18" charset="0"/>
                        </a:rPr>
                        <a:t> 4938 </a:t>
                      </a:r>
                      <a:r>
                        <a:rPr lang="ru-RU" sz="1400" b="0" i="0" u="none" strike="noStrike" dirty="0" err="1" smtClean="0">
                          <a:solidFill>
                            <a:schemeClr val="tx1">
                              <a:lumMod val="95000"/>
                              <a:lumOff val="5000"/>
                            </a:schemeClr>
                          </a:solidFill>
                          <a:effectLst/>
                          <a:latin typeface="Times New Roman" pitchFamily="18" charset="0"/>
                          <a:cs typeface="Times New Roman" pitchFamily="18" charset="0"/>
                        </a:rPr>
                        <a:t>науқас</a:t>
                      </a:r>
                      <a:endParaRPr lang="ru-RU" sz="1400" b="0"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dirty="0" smtClean="0">
                          <a:solidFill>
                            <a:schemeClr val="tx1">
                              <a:lumMod val="95000"/>
                              <a:lumOff val="5000"/>
                            </a:schemeClr>
                          </a:solidFill>
                          <a:effectLst/>
                          <a:latin typeface="Times New Roman" pitchFamily="18" charset="0"/>
                          <a:cs typeface="Times New Roman" pitchFamily="18" charset="0"/>
                        </a:rPr>
                        <a:t>688 483 995,13</a:t>
                      </a:r>
                      <a:endParaRPr lang="ru-RU" sz="1400" b="1" i="0" u="none" strike="noStrike" dirty="0">
                        <a:solidFill>
                          <a:schemeClr val="tx1">
                            <a:lumMod val="95000"/>
                            <a:lumOff val="5000"/>
                          </a:schemeClr>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1" i="0" u="none" strike="noStrike" smtClean="0">
                          <a:solidFill>
                            <a:srgbClr val="000000"/>
                          </a:solidFill>
                          <a:effectLst/>
                          <a:latin typeface="Times New Roman" pitchFamily="18" charset="0"/>
                          <a:cs typeface="Times New Roman" pitchFamily="18" charset="0"/>
                        </a:rPr>
                        <a:t>74 385 464,85</a:t>
                      </a:r>
                      <a:endParaRPr lang="ru-RU" sz="1400" b="1" i="0" u="none" strike="noStrike" dirty="0">
                        <a:solidFill>
                          <a:srgbClr val="000000"/>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285728"/>
            <a:ext cx="7729534" cy="500066"/>
          </a:xfrm>
        </p:spPr>
        <p:txBody>
          <a:bodyPr>
            <a:normAutofit/>
          </a:bodyPr>
          <a:lstStyle/>
          <a:p>
            <a:r>
              <a:rPr lang="kk-KZ" sz="2400" b="1" dirty="0" smtClean="0">
                <a:solidFill>
                  <a:srgbClr val="C00000"/>
                </a:solidFill>
              </a:rPr>
              <a:t>   Негізгі медициналық-сапалық көрсеткіштер</a:t>
            </a:r>
            <a:endParaRPr lang="ru-RU" sz="2400" dirty="0"/>
          </a:p>
        </p:txBody>
      </p:sp>
      <p:graphicFrame>
        <p:nvGraphicFramePr>
          <p:cNvPr id="4" name="Содержимое 3"/>
          <p:cNvGraphicFramePr>
            <a:graphicFrameLocks noGrp="1"/>
          </p:cNvGraphicFramePr>
          <p:nvPr>
            <p:ph idx="1"/>
          </p:nvPr>
        </p:nvGraphicFramePr>
        <p:xfrm>
          <a:off x="457200" y="1000110"/>
          <a:ext cx="8229600" cy="5406952"/>
        </p:xfrm>
        <a:graphic>
          <a:graphicData uri="http://schemas.openxmlformats.org/drawingml/2006/table">
            <a:tbl>
              <a:tblPr firstRow="1" bandRow="1">
                <a:tableStyleId>{5C22544A-7EE6-4342-B048-85BDC9FD1C3A}</a:tableStyleId>
              </a:tblPr>
              <a:tblGrid>
                <a:gridCol w="3186106">
                  <a:extLst>
                    <a:ext uri="{9D8B030D-6E8A-4147-A177-3AD203B41FA5}">
                      <a16:colId xmlns:a16="http://schemas.microsoft.com/office/drawing/2014/main" val="20000"/>
                    </a:ext>
                  </a:extLst>
                </a:gridCol>
                <a:gridCol w="230029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044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a:ln>
                            <a:noFill/>
                          </a:ln>
                          <a:solidFill>
                            <a:schemeClr val="tx1"/>
                          </a:solidFill>
                          <a:effectLst/>
                          <a:latin typeface="Times New Roman" pitchFamily="18" charset="0"/>
                          <a:cs typeface="Times New Roman" pitchFamily="18" charset="0"/>
                        </a:rPr>
                        <a:t>Атауы</a:t>
                      </a:r>
                      <a:endParaRPr kumimoji="0" lang="ru-RU" sz="1400" b="1"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solidFill>
                  </a:tcPr>
                </a:tc>
                <a:tc>
                  <a:txBody>
                    <a:bodyPr/>
                    <a:lstStyle/>
                    <a:p>
                      <a:pPr algn="ctr"/>
                      <a:r>
                        <a:rPr lang="ru-RU" sz="1400" dirty="0">
                          <a:solidFill>
                            <a:schemeClr val="tx1"/>
                          </a:solidFill>
                          <a:latin typeface="Times New Roman" pitchFamily="18" charset="0"/>
                          <a:cs typeface="Times New Roman" pitchFamily="18" charset="0"/>
                        </a:rPr>
                        <a:t>20</a:t>
                      </a:r>
                      <a:r>
                        <a:rPr lang="en-US" sz="1400" dirty="0" smtClean="0">
                          <a:solidFill>
                            <a:schemeClr val="tx1"/>
                          </a:solidFill>
                          <a:latin typeface="Times New Roman" pitchFamily="18" charset="0"/>
                          <a:cs typeface="Times New Roman" pitchFamily="18" charset="0"/>
                        </a:rPr>
                        <a:t>2</a:t>
                      </a:r>
                      <a:r>
                        <a:rPr lang="kk-KZ" sz="1400" dirty="0" smtClean="0">
                          <a:solidFill>
                            <a:schemeClr val="tx1"/>
                          </a:solidFill>
                          <a:latin typeface="Times New Roman" pitchFamily="18" charset="0"/>
                          <a:cs typeface="Times New Roman" pitchFamily="18" charset="0"/>
                        </a:rPr>
                        <a:t>3 жыл </a:t>
                      </a:r>
                      <a:r>
                        <a:rPr lang="kk-KZ" sz="1400" baseline="0" dirty="0" smtClean="0">
                          <a:solidFill>
                            <a:schemeClr val="tx1"/>
                          </a:solidFill>
                          <a:latin typeface="Times New Roman" pitchFamily="18" charset="0"/>
                          <a:cs typeface="Times New Roman" pitchFamily="18" charset="0"/>
                        </a:rPr>
                        <a:t> 3 ай</a:t>
                      </a:r>
                      <a:endParaRPr lang="ru-RU" sz="1400" b="1" dirty="0">
                        <a:solidFill>
                          <a:schemeClr val="tx1"/>
                        </a:solidFill>
                        <a:latin typeface="Times New Roman" pitchFamily="18" charset="0"/>
                        <a:cs typeface="Times New Roman" pitchFamily="18" charset="0"/>
                      </a:endParaRPr>
                    </a:p>
                  </a:txBody>
                  <a:tcPr anchor="ctr">
                    <a:solidFill>
                      <a:schemeClr val="bg2"/>
                    </a:solidFill>
                  </a:tcPr>
                </a:tc>
                <a:tc>
                  <a:txBody>
                    <a:bodyPr/>
                    <a:lstStyle/>
                    <a:p>
                      <a:pPr algn="ctr"/>
                      <a:r>
                        <a:rPr lang="ru-RU" sz="1400" dirty="0" smtClean="0">
                          <a:solidFill>
                            <a:schemeClr val="tx1"/>
                          </a:solidFill>
                          <a:latin typeface="Times New Roman" pitchFamily="18" charset="0"/>
                          <a:cs typeface="Times New Roman" pitchFamily="18" charset="0"/>
                        </a:rPr>
                        <a:t>20</a:t>
                      </a:r>
                      <a:r>
                        <a:rPr lang="en-US" sz="1400" dirty="0" smtClean="0">
                          <a:solidFill>
                            <a:schemeClr val="tx1"/>
                          </a:solidFill>
                          <a:latin typeface="Times New Roman" pitchFamily="18" charset="0"/>
                          <a:cs typeface="Times New Roman" pitchFamily="18" charset="0"/>
                        </a:rPr>
                        <a:t>2</a:t>
                      </a:r>
                      <a:r>
                        <a:rPr lang="ru-RU" sz="1400" dirty="0" smtClean="0">
                          <a:solidFill>
                            <a:schemeClr val="tx1"/>
                          </a:solidFill>
                          <a:latin typeface="Times New Roman" pitchFamily="18" charset="0"/>
                          <a:cs typeface="Times New Roman" pitchFamily="18" charset="0"/>
                        </a:rPr>
                        <a:t>4</a:t>
                      </a:r>
                      <a:r>
                        <a:rPr lang="ru-RU" sz="1400" baseline="0" dirty="0" smtClean="0">
                          <a:solidFill>
                            <a:schemeClr val="tx1"/>
                          </a:solidFill>
                          <a:latin typeface="Times New Roman" pitchFamily="18" charset="0"/>
                          <a:cs typeface="Times New Roman" pitchFamily="18" charset="0"/>
                        </a:rPr>
                        <a:t> </a:t>
                      </a:r>
                      <a:r>
                        <a:rPr lang="ru-RU" sz="1400" baseline="0" dirty="0" err="1" smtClean="0">
                          <a:solidFill>
                            <a:schemeClr val="tx1"/>
                          </a:solidFill>
                          <a:latin typeface="Times New Roman" pitchFamily="18" charset="0"/>
                          <a:cs typeface="Times New Roman" pitchFamily="18" charset="0"/>
                        </a:rPr>
                        <a:t>жыл</a:t>
                      </a:r>
                      <a:r>
                        <a:rPr lang="ru-RU" sz="1400" baseline="0" dirty="0" smtClean="0">
                          <a:solidFill>
                            <a:schemeClr val="tx1"/>
                          </a:solidFill>
                          <a:latin typeface="Times New Roman" pitchFamily="18" charset="0"/>
                          <a:cs typeface="Times New Roman" pitchFamily="18" charset="0"/>
                        </a:rPr>
                        <a:t> 3 ай </a:t>
                      </a:r>
                      <a:endParaRPr lang="ru-RU" sz="1400" b="1" dirty="0">
                        <a:solidFill>
                          <a:schemeClr val="tx1"/>
                        </a:solidFill>
                        <a:latin typeface="Times New Roman" pitchFamily="18" charset="0"/>
                        <a:cs typeface="Times New Roman" pitchFamily="18" charset="0"/>
                      </a:endParaRPr>
                    </a:p>
                  </a:txBody>
                  <a:tcPr anchor="ctr">
                    <a:solidFill>
                      <a:schemeClr val="bg2"/>
                    </a:solidFill>
                  </a:tcPr>
                </a:tc>
                <a:extLst>
                  <a:ext uri="{0D108BD9-81ED-4DB2-BD59-A6C34878D82A}">
                    <a16:rowId xmlns:a16="http://schemas.microsoft.com/office/drawing/2014/main" val="10000"/>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err="1">
                          <a:ln>
                            <a:noFill/>
                          </a:ln>
                          <a:solidFill>
                            <a:schemeClr val="tx1"/>
                          </a:solidFill>
                          <a:effectLst/>
                          <a:latin typeface="Times New Roman" pitchFamily="18" charset="0"/>
                          <a:cs typeface="Times New Roman" pitchFamily="18" charset="0"/>
                        </a:rPr>
                        <a:t>Емделіп</a:t>
                      </a:r>
                      <a:r>
                        <a:rPr kumimoji="0" lang="ru-RU" sz="1400" u="none" strike="noStrike" cap="none" normalizeH="0" baseline="0" dirty="0">
                          <a:ln>
                            <a:noFill/>
                          </a:ln>
                          <a:solidFill>
                            <a:schemeClr val="tx1"/>
                          </a:solidFill>
                          <a:effectLst/>
                          <a:latin typeface="Times New Roman" pitchFamily="18" charset="0"/>
                          <a:cs typeface="Times New Roman" pitchFamily="18" charset="0"/>
                        </a:rPr>
                        <a:t> </a:t>
                      </a:r>
                      <a:r>
                        <a:rPr kumimoji="0" lang="ru-RU" sz="1400" u="none" strike="noStrike" cap="none" normalizeH="0" baseline="0" dirty="0" err="1">
                          <a:ln>
                            <a:noFill/>
                          </a:ln>
                          <a:solidFill>
                            <a:schemeClr val="tx1"/>
                          </a:solidFill>
                          <a:effectLst/>
                          <a:latin typeface="Times New Roman" pitchFamily="18" charset="0"/>
                          <a:cs typeface="Times New Roman" pitchFamily="18" charset="0"/>
                        </a:rPr>
                        <a:t>шыққандар </a:t>
                      </a:r>
                      <a:r>
                        <a:rPr kumimoji="0" lang="ru-RU" sz="1400" u="none" strike="noStrike" cap="none" normalizeH="0" baseline="0" dirty="0">
                          <a:ln>
                            <a:noFill/>
                          </a:ln>
                          <a:solidFill>
                            <a:schemeClr val="tx1"/>
                          </a:solidFill>
                          <a:effectLst/>
                          <a:latin typeface="Times New Roman" pitchFamily="18" charset="0"/>
                          <a:cs typeface="Times New Roman" pitchFamily="18" charset="0"/>
                        </a:rPr>
                        <a:t>саны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3387</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4119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1"/>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Күндік төсек-орын </a:t>
                      </a: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орындалуы</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110,5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en-US" sz="1400" b="0" dirty="0" smtClean="0">
                          <a:solidFill>
                            <a:schemeClr val="tx1"/>
                          </a:solidFill>
                          <a:latin typeface="Times New Roman" pitchFamily="18" charset="0"/>
                          <a:cs typeface="Times New Roman" pitchFamily="18" charset="0"/>
                        </a:rPr>
                        <a:t>1</a:t>
                      </a:r>
                      <a:r>
                        <a:rPr lang="ru-RU" sz="1400" b="0" dirty="0" smtClean="0">
                          <a:solidFill>
                            <a:schemeClr val="tx1"/>
                          </a:solidFill>
                          <a:latin typeface="Times New Roman" pitchFamily="18" charset="0"/>
                          <a:cs typeface="Times New Roman" pitchFamily="18" charset="0"/>
                        </a:rPr>
                        <a:t>17,8</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2"/>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u="none" strike="noStrike" cap="none" normalizeH="0" baseline="0" dirty="0" smtClean="0">
                          <a:ln>
                            <a:noFill/>
                          </a:ln>
                          <a:solidFill>
                            <a:schemeClr val="tx1"/>
                          </a:solidFill>
                          <a:effectLst/>
                          <a:latin typeface="Times New Roman" pitchFamily="18" charset="0"/>
                          <a:cs typeface="Times New Roman" pitchFamily="18" charset="0"/>
                        </a:rPr>
                        <a:t>Төсек-орын </a:t>
                      </a:r>
                      <a:r>
                        <a:rPr kumimoji="0" lang="kk-KZ" sz="1400" u="none" strike="noStrike" cap="none" normalizeH="0" baseline="0" dirty="0">
                          <a:ln>
                            <a:noFill/>
                          </a:ln>
                          <a:solidFill>
                            <a:schemeClr val="tx1"/>
                          </a:solidFill>
                          <a:effectLst/>
                          <a:latin typeface="Times New Roman" pitchFamily="18" charset="0"/>
                          <a:cs typeface="Times New Roman" pitchFamily="18" charset="0"/>
                        </a:rPr>
                        <a:t>айналымы</a:t>
                      </a:r>
                      <a:endParaRPr kumimoji="0" lang="ru-RU" sz="140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10,4</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13,1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3"/>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Орташа төсек-орын күні</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8,5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7,6</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4"/>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a:ln>
                            <a:noFill/>
                          </a:ln>
                          <a:solidFill>
                            <a:schemeClr val="tx1"/>
                          </a:solidFill>
                          <a:effectLst/>
                          <a:latin typeface="Times New Roman" pitchFamily="18" charset="0"/>
                          <a:cs typeface="Times New Roman" pitchFamily="18" charset="0"/>
                        </a:rPr>
                        <a:t>Төсек-орын </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толуы</a:t>
                      </a:r>
                    </a:p>
                  </a:txBody>
                  <a:tcPr anchor="ctr" horzOverflow="overflow">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93,9</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kk-KZ" sz="1400" b="0" dirty="0" smtClean="0">
                          <a:solidFill>
                            <a:schemeClr val="tx1"/>
                          </a:solidFill>
                          <a:latin typeface="Times New Roman" pitchFamily="18" charset="0"/>
                          <a:cs typeface="Times New Roman" pitchFamily="18" charset="0"/>
                        </a:rPr>
                        <a:t>100,1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5"/>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Жоспарлы түскен науқастар саны</a:t>
                      </a:r>
                    </a:p>
                  </a:txBody>
                  <a:tcPr anchor="ctr" horzOverflow="overflow">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1026</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945</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6"/>
                  </a:ext>
                </a:extLst>
              </a:tr>
              <a:tr h="50441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Жедел түскен науқастар саны  </a:t>
                      </a:r>
                    </a:p>
                  </a:txBody>
                  <a:tcPr anchor="ctr" horzOverflow="overflow">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2408</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tc>
                  <a:txBody>
                    <a:bodyPr/>
                    <a:lstStyle/>
                    <a:p>
                      <a:pPr algn="ctr"/>
                      <a:r>
                        <a:rPr lang="ru-RU" sz="1400" b="0" dirty="0" smtClean="0">
                          <a:solidFill>
                            <a:schemeClr val="tx1"/>
                          </a:solidFill>
                          <a:latin typeface="Times New Roman" pitchFamily="18" charset="0"/>
                          <a:cs typeface="Times New Roman" pitchFamily="18" charset="0"/>
                        </a:rPr>
                        <a:t>3191</a:t>
                      </a:r>
                      <a:endParaRPr lang="ru-RU" sz="1400" b="0" dirty="0">
                        <a:solidFill>
                          <a:schemeClr val="tx1"/>
                        </a:solidFill>
                        <a:latin typeface="Times New Roman" pitchFamily="18" charset="0"/>
                        <a:cs typeface="Times New Roman" pitchFamily="18" charset="0"/>
                      </a:endParaRPr>
                    </a:p>
                  </a:txBody>
                  <a:tcPr anchor="ctr">
                    <a:solidFill>
                      <a:schemeClr val="bg2">
                        <a:lumMod val="75000"/>
                      </a:schemeClr>
                    </a:solidFill>
                  </a:tcPr>
                </a:tc>
                <a:extLst>
                  <a:ext uri="{0D108BD9-81ED-4DB2-BD59-A6C34878D82A}">
                    <a16:rowId xmlns:a16="http://schemas.microsoft.com/office/drawing/2014/main" val="10007"/>
                  </a:ext>
                </a:extLst>
              </a:tr>
              <a:tr h="504419">
                <a:tc>
                  <a:txBody>
                    <a:bodyPr/>
                    <a:lstStyle/>
                    <a:p>
                      <a:r>
                        <a:rPr lang="kk-KZ" sz="1400" dirty="0" smtClean="0"/>
                        <a:t>Қайтыс болғандар</a:t>
                      </a:r>
                    </a:p>
                    <a:p>
                      <a:r>
                        <a:rPr lang="kk-KZ" sz="1400" dirty="0" smtClean="0"/>
                        <a:t>        -</a:t>
                      </a:r>
                      <a:r>
                        <a:rPr lang="kk-KZ" sz="1400" baseline="0" dirty="0" smtClean="0"/>
                        <a:t> </a:t>
                      </a:r>
                      <a:r>
                        <a:rPr lang="kk-KZ" sz="1400" dirty="0" smtClean="0"/>
                        <a:t>Ересектер</a:t>
                      </a:r>
                    </a:p>
                    <a:p>
                      <a:r>
                        <a:rPr lang="kk-KZ" sz="1400" dirty="0" smtClean="0"/>
                        <a:t>       </a:t>
                      </a:r>
                      <a:r>
                        <a:rPr lang="kk-KZ" sz="1400" baseline="0" dirty="0" smtClean="0"/>
                        <a:t> - Паллиативті көмек </a:t>
                      </a:r>
                      <a:endParaRPr lang="kk-KZ" sz="1400" dirty="0" smtClean="0"/>
                    </a:p>
                    <a:p>
                      <a:r>
                        <a:rPr lang="kk-KZ" sz="1400" dirty="0" smtClean="0"/>
                        <a:t>        - 1 жасқа дейін</a:t>
                      </a:r>
                    </a:p>
                    <a:p>
                      <a:r>
                        <a:rPr lang="kk-KZ" sz="1400" dirty="0" smtClean="0"/>
                        <a:t>        - 5</a:t>
                      </a:r>
                      <a:r>
                        <a:rPr lang="kk-KZ" sz="1400" baseline="0" dirty="0" smtClean="0"/>
                        <a:t> жасқа дейін</a:t>
                      </a:r>
                    </a:p>
                    <a:p>
                      <a:r>
                        <a:rPr lang="kk-KZ" sz="1400" baseline="0" dirty="0" smtClean="0"/>
                        <a:t>        - 18 жасақа дейін</a:t>
                      </a:r>
                      <a:endParaRPr lang="ru-RU" sz="1400" dirty="0"/>
                    </a:p>
                  </a:txBody>
                  <a:tcPr>
                    <a:solidFill>
                      <a:schemeClr val="bg2">
                        <a:lumMod val="75000"/>
                      </a:schemeClr>
                    </a:solidFill>
                  </a:tcPr>
                </a:tc>
                <a:tc>
                  <a:txBody>
                    <a:bodyPr/>
                    <a:lstStyle/>
                    <a:p>
                      <a:r>
                        <a:rPr lang="kk-KZ" sz="1400" dirty="0" smtClean="0"/>
                        <a:t>     </a:t>
                      </a:r>
                    </a:p>
                    <a:p>
                      <a:r>
                        <a:rPr lang="kk-KZ" sz="1400" dirty="0" smtClean="0"/>
                        <a:t>                </a:t>
                      </a:r>
                      <a:r>
                        <a:rPr lang="kk-KZ" sz="1400" baseline="0" dirty="0" smtClean="0"/>
                        <a:t>19</a:t>
                      </a:r>
                    </a:p>
                    <a:p>
                      <a:r>
                        <a:rPr lang="kk-KZ" sz="1400" baseline="0" dirty="0" smtClean="0"/>
                        <a:t>                4 </a:t>
                      </a:r>
                      <a:endParaRPr lang="kk-KZ" sz="1400" dirty="0" smtClean="0"/>
                    </a:p>
                    <a:p>
                      <a:r>
                        <a:rPr lang="kk-KZ" sz="1400" dirty="0" smtClean="0"/>
                        <a:t>                2</a:t>
                      </a:r>
                    </a:p>
                    <a:p>
                      <a:r>
                        <a:rPr lang="kk-KZ" sz="1400" dirty="0" smtClean="0"/>
                        <a:t>                0 </a:t>
                      </a:r>
                    </a:p>
                    <a:p>
                      <a:r>
                        <a:rPr lang="kk-KZ" sz="1400" dirty="0" smtClean="0"/>
                        <a:t>                0          </a:t>
                      </a:r>
                      <a:endParaRPr lang="ru-RU" sz="1400" dirty="0"/>
                    </a:p>
                  </a:txBody>
                  <a:tcPr>
                    <a:solidFill>
                      <a:schemeClr val="bg2">
                        <a:lumMod val="75000"/>
                      </a:schemeClr>
                    </a:solidFill>
                  </a:tcPr>
                </a:tc>
                <a:tc>
                  <a:txBody>
                    <a:bodyPr/>
                    <a:lstStyle/>
                    <a:p>
                      <a:r>
                        <a:rPr lang="ru-RU" sz="1400" dirty="0" smtClean="0"/>
                        <a:t>           </a:t>
                      </a:r>
                    </a:p>
                    <a:p>
                      <a:r>
                        <a:rPr lang="ru-RU" sz="1400" dirty="0" smtClean="0"/>
                        <a:t>            14</a:t>
                      </a:r>
                    </a:p>
                    <a:p>
                      <a:r>
                        <a:rPr lang="ru-RU" sz="1400" dirty="0" smtClean="0"/>
                        <a:t>             2 </a:t>
                      </a:r>
                    </a:p>
                    <a:p>
                      <a:r>
                        <a:rPr lang="ru-RU" sz="1400" dirty="0" smtClean="0"/>
                        <a:t>             0</a:t>
                      </a:r>
                    </a:p>
                    <a:p>
                      <a:r>
                        <a:rPr lang="ru-RU" sz="1400" baseline="0" dirty="0" smtClean="0"/>
                        <a:t>             0</a:t>
                      </a:r>
                    </a:p>
                    <a:p>
                      <a:r>
                        <a:rPr lang="ru-RU" sz="1400" baseline="0" dirty="0" smtClean="0"/>
                        <a:t>             0</a:t>
                      </a:r>
                      <a:endParaRPr lang="ru-RU" sz="1400" dirty="0"/>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500034" y="0"/>
            <a:ext cx="8229600" cy="404664"/>
          </a:xfrm>
          <a:ln>
            <a:noFill/>
          </a:ln>
        </p:spPr>
        <p:txBody>
          <a:bodyPr>
            <a:noAutofit/>
          </a:bodyPr>
          <a:lstStyle/>
          <a:p>
            <a:pPr algn="ct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32" y="357166"/>
          <a:ext cx="9144031" cy="6344624"/>
        </p:xfrm>
        <a:graphic>
          <a:graphicData uri="http://schemas.openxmlformats.org/drawingml/2006/table">
            <a:tbl>
              <a:tblPr firstRow="1" bandRow="1">
                <a:tableStyleId>{8799B23B-EC83-4686-B30A-512413B5E67A}</a:tableStyleId>
              </a:tblPr>
              <a:tblGrid>
                <a:gridCol w="243223">
                  <a:extLst>
                    <a:ext uri="{9D8B030D-6E8A-4147-A177-3AD203B41FA5}">
                      <a16:colId xmlns:a16="http://schemas.microsoft.com/office/drawing/2014/main" val="20000"/>
                    </a:ext>
                  </a:extLst>
                </a:gridCol>
                <a:gridCol w="2080283">
                  <a:extLst>
                    <a:ext uri="{9D8B030D-6E8A-4147-A177-3AD203B41FA5}">
                      <a16:colId xmlns:a16="http://schemas.microsoft.com/office/drawing/2014/main" val="20001"/>
                    </a:ext>
                  </a:extLst>
                </a:gridCol>
                <a:gridCol w="524656">
                  <a:extLst>
                    <a:ext uri="{9D8B030D-6E8A-4147-A177-3AD203B41FA5}">
                      <a16:colId xmlns:a16="http://schemas.microsoft.com/office/drawing/2014/main" val="20002"/>
                    </a:ext>
                  </a:extLst>
                </a:gridCol>
                <a:gridCol w="674558">
                  <a:extLst>
                    <a:ext uri="{9D8B030D-6E8A-4147-A177-3AD203B41FA5}">
                      <a16:colId xmlns:a16="http://schemas.microsoft.com/office/drawing/2014/main" val="20003"/>
                    </a:ext>
                  </a:extLst>
                </a:gridCol>
                <a:gridCol w="674558">
                  <a:extLst>
                    <a:ext uri="{9D8B030D-6E8A-4147-A177-3AD203B41FA5}">
                      <a16:colId xmlns:a16="http://schemas.microsoft.com/office/drawing/2014/main" val="20004"/>
                    </a:ext>
                  </a:extLst>
                </a:gridCol>
                <a:gridCol w="674558">
                  <a:extLst>
                    <a:ext uri="{9D8B030D-6E8A-4147-A177-3AD203B41FA5}">
                      <a16:colId xmlns:a16="http://schemas.microsoft.com/office/drawing/2014/main" val="20005"/>
                    </a:ext>
                  </a:extLst>
                </a:gridCol>
                <a:gridCol w="696523">
                  <a:extLst>
                    <a:ext uri="{9D8B030D-6E8A-4147-A177-3AD203B41FA5}">
                      <a16:colId xmlns:a16="http://schemas.microsoft.com/office/drawing/2014/main" val="20006"/>
                    </a:ext>
                  </a:extLst>
                </a:gridCol>
                <a:gridCol w="737359">
                  <a:extLst>
                    <a:ext uri="{9D8B030D-6E8A-4147-A177-3AD203B41FA5}">
                      <a16:colId xmlns:a16="http://schemas.microsoft.com/office/drawing/2014/main" val="20007"/>
                    </a:ext>
                  </a:extLst>
                </a:gridCol>
                <a:gridCol w="737359">
                  <a:extLst>
                    <a:ext uri="{9D8B030D-6E8A-4147-A177-3AD203B41FA5}">
                      <a16:colId xmlns:a16="http://schemas.microsoft.com/office/drawing/2014/main" val="20008"/>
                    </a:ext>
                  </a:extLst>
                </a:gridCol>
                <a:gridCol w="737359">
                  <a:extLst>
                    <a:ext uri="{9D8B030D-6E8A-4147-A177-3AD203B41FA5}">
                      <a16:colId xmlns:a16="http://schemas.microsoft.com/office/drawing/2014/main" val="20009"/>
                    </a:ext>
                  </a:extLst>
                </a:gridCol>
                <a:gridCol w="663623">
                  <a:extLst>
                    <a:ext uri="{9D8B030D-6E8A-4147-A177-3AD203B41FA5}">
                      <a16:colId xmlns:a16="http://schemas.microsoft.com/office/drawing/2014/main" val="20010"/>
                    </a:ext>
                  </a:extLst>
                </a:gridCol>
                <a:gridCol w="699972">
                  <a:extLst>
                    <a:ext uri="{9D8B030D-6E8A-4147-A177-3AD203B41FA5}">
                      <a16:colId xmlns:a16="http://schemas.microsoft.com/office/drawing/2014/main" val="20011"/>
                    </a:ext>
                  </a:extLst>
                </a:gridCol>
              </a:tblGrid>
              <a:tr h="428628">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Times New Roman"/>
                      </a:endParaRPr>
                    </a:p>
                  </a:txBody>
                  <a:tcPr marL="9525" marR="9525" marT="9525" marB="0" anchor="ctr">
                    <a:solidFill>
                      <a:srgbClr val="FB8DF3"/>
                    </a:solidFill>
                  </a:tcPr>
                </a:tc>
                <a:tc gridSpan="2">
                  <a:txBody>
                    <a:bodyPr/>
                    <a:lstStyle/>
                    <a:p>
                      <a:pPr algn="ctr" fontAlgn="b"/>
                      <a:r>
                        <a:rPr lang="ru-RU" sz="1000" b="1" i="0" u="none" strike="noStrike" dirty="0" err="1" smtClean="0">
                          <a:solidFill>
                            <a:srgbClr val="000000"/>
                          </a:solidFill>
                          <a:latin typeface="Times New Roman"/>
                        </a:rPr>
                        <a:t>Түскен науқастар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Емделіп шыққандар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Өткізілген төсек-күндер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Төсек-күндерінің орындалу%</a:t>
                      </a:r>
                      <a:endParaRPr lang="ru-RU" sz="1000" b="1" i="0" u="none" strike="noStrike" dirty="0">
                        <a:solidFill>
                          <a:srgbClr val="000000"/>
                        </a:solidFill>
                        <a:latin typeface="Times New Roman"/>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kk-KZ"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92793">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151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127,5</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1909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149,7</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96,1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77,6</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151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118,2</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891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209</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82,0</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Проктология</a:t>
                      </a:r>
                      <a:endParaRPr lang="ru-RU" sz="1000" b="0" i="0" u="none" strike="noStrike" dirty="0">
                        <a:solidFill>
                          <a:srgbClr val="FF0000"/>
                        </a:solidFill>
                        <a:latin typeface="Times New Roman"/>
                      </a:endParaRPr>
                    </a:p>
                  </a:txBody>
                  <a:tcPr marL="9525" marR="9525" marT="9525" marB="0" anchor="ctr"/>
                </a:tc>
                <a:tc>
                  <a:txBody>
                    <a:bodyPr/>
                    <a:lstStyle/>
                    <a:p>
                      <a:pPr algn="ct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15</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18,8</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Іріңді</a:t>
                      </a:r>
                      <a:r>
                        <a:rPr lang="kk-KZ" sz="1000" b="0" i="0" u="none" strike="noStrike" baseline="0" dirty="0" smtClean="0">
                          <a:solidFill>
                            <a:srgbClr val="FF0000"/>
                          </a:solidFill>
                          <a:latin typeface="Times New Roman"/>
                        </a:rPr>
                        <a:t> хирургия</a:t>
                      </a:r>
                      <a:endParaRPr lang="ru-RU" sz="1000" b="0" i="0" u="none" strike="noStrike" dirty="0">
                        <a:solidFill>
                          <a:srgbClr val="FF0000"/>
                        </a:solidFill>
                        <a:latin typeface="Times New Roman"/>
                      </a:endParaRPr>
                    </a:p>
                  </a:txBody>
                  <a:tcPr marL="9525" marR="9525" marT="9525" marB="0" anchor="ctr"/>
                </a:tc>
                <a:tc>
                  <a:txBody>
                    <a:bodyPr/>
                    <a:lstStyle/>
                    <a:p>
                      <a:pPr algn="ct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49783">
                <a:tc>
                  <a:txBody>
                    <a:bodyPr/>
                    <a:lstStyle/>
                    <a:p>
                      <a:pPr algn="l" fontAlgn="t"/>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2085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163,5</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07089">
                <a:tc>
                  <a:txBody>
                    <a:bodyPr/>
                    <a:lstStyle/>
                    <a:p>
                      <a:pPr algn="l" fontAlgn="t"/>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70,4</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105</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r>
                        <a:rPr lang="kk-KZ" sz="1000" dirty="0" smtClean="0">
                          <a:solidFill>
                            <a:srgbClr val="C00000"/>
                          </a:solidFill>
                        </a:rPr>
                        <a:t>666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680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130,6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114,3</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75,3</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369</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86,9</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158,6</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09284">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188</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124,5</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214314">
                <a:tc>
                  <a:txBody>
                    <a:bodyPr/>
                    <a:lstStyle/>
                    <a:p>
                      <a:pPr algn="l" fontAlgn="t"/>
                      <a:r>
                        <a:rPr lang="kk-KZ"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Балалар гинекологиясы</a:t>
                      </a:r>
                      <a:endParaRPr lang="ru-RU" sz="1000" b="0" i="0" u="none" strike="noStrike" dirty="0">
                        <a:solidFill>
                          <a:srgbClr val="FF0000"/>
                        </a:solidFill>
                        <a:latin typeface="Times New Roman"/>
                      </a:endParaRPr>
                    </a:p>
                  </a:txBody>
                  <a:tcPr marL="9525" marR="9525" marT="9525" marB="0" anchor="ctr"/>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7</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pPr algn="l"/>
                      <a:r>
                        <a:rPr lang="kk-KZ" sz="1000" dirty="0" smtClean="0">
                          <a:solidFill>
                            <a:srgbClr val="C00000"/>
                          </a:solidFill>
                        </a:rPr>
                        <a:t>8,2</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2465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101,7</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endParaRPr lang="ru-RU" sz="1000" b="0" i="0" u="none" strike="noStrike" dirty="0">
                        <a:solidFill>
                          <a:srgbClr val="FF0000"/>
                        </a:solidFill>
                        <a:latin typeface="Times New Roman"/>
                      </a:endParaRPr>
                    </a:p>
                  </a:txBody>
                  <a:tcPr marL="9525" marR="9525" marT="9525" marB="0" anchor="ctr"/>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127,1</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Отоларинголог.балалар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25,9</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4912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101,5</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69,4</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621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302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4</a:t>
                      </a:r>
                      <a:r>
                        <a:rPr lang="kk-KZ" sz="1000" dirty="0" smtClean="0">
                          <a:solidFill>
                            <a:srgbClr val="C00000"/>
                          </a:solidFill>
                        </a:rPr>
                        <a:t>4,4</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Травма</a:t>
                      </a:r>
                      <a:r>
                        <a:rPr lang="ru-RU" sz="1000" b="0" i="0" u="none" strike="noStrike" baseline="0" dirty="0" smtClean="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22,7</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152</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93,4</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71462"/>
            <a:ext cx="8229600" cy="404664"/>
          </a:xfrm>
          <a:ln>
            <a:noFill/>
          </a:ln>
        </p:spPr>
        <p:txBody>
          <a:bodyPr>
            <a:noAutofit/>
          </a:bodyPr>
          <a:lstStyle/>
          <a:p>
            <a:pPr algn="ct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6" name="Содержимое 3"/>
          <p:cNvGraphicFramePr>
            <a:graphicFrameLocks noGrp="1"/>
          </p:cNvGraphicFramePr>
          <p:nvPr>
            <p:ph idx="1"/>
          </p:nvPr>
        </p:nvGraphicFramePr>
        <p:xfrm>
          <a:off x="142844" y="357166"/>
          <a:ext cx="8898054" cy="6486228"/>
        </p:xfrm>
        <a:graphic>
          <a:graphicData uri="http://schemas.openxmlformats.org/drawingml/2006/table">
            <a:tbl>
              <a:tblPr firstRow="1" bandRow="1">
                <a:tableStyleId>{8799B23B-EC83-4686-B30A-512413B5E67A}</a:tableStyleId>
              </a:tblPr>
              <a:tblGrid>
                <a:gridCol w="231793">
                  <a:extLst>
                    <a:ext uri="{9D8B030D-6E8A-4147-A177-3AD203B41FA5}">
                      <a16:colId xmlns:a16="http://schemas.microsoft.com/office/drawing/2014/main" val="20000"/>
                    </a:ext>
                  </a:extLst>
                </a:gridCol>
                <a:gridCol w="212566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825559">
                  <a:extLst>
                    <a:ext uri="{9D8B030D-6E8A-4147-A177-3AD203B41FA5}">
                      <a16:colId xmlns:a16="http://schemas.microsoft.com/office/drawing/2014/main" val="20003"/>
                    </a:ext>
                  </a:extLst>
                </a:gridCol>
                <a:gridCol w="642942">
                  <a:extLst>
                    <a:ext uri="{9D8B030D-6E8A-4147-A177-3AD203B41FA5}">
                      <a16:colId xmlns:a16="http://schemas.microsoft.com/office/drawing/2014/main" val="20004"/>
                    </a:ext>
                  </a:extLst>
                </a:gridCol>
                <a:gridCol w="642942">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642942">
                  <a:extLst>
                    <a:ext uri="{9D8B030D-6E8A-4147-A177-3AD203B41FA5}">
                      <a16:colId xmlns:a16="http://schemas.microsoft.com/office/drawing/2014/main" val="20008"/>
                    </a:ext>
                  </a:extLst>
                </a:gridCol>
                <a:gridCol w="571504">
                  <a:extLst>
                    <a:ext uri="{9D8B030D-6E8A-4147-A177-3AD203B41FA5}">
                      <a16:colId xmlns:a16="http://schemas.microsoft.com/office/drawing/2014/main" val="20009"/>
                    </a:ext>
                  </a:extLst>
                </a:gridCol>
                <a:gridCol w="642942">
                  <a:extLst>
                    <a:ext uri="{9D8B030D-6E8A-4147-A177-3AD203B41FA5}">
                      <a16:colId xmlns:a16="http://schemas.microsoft.com/office/drawing/2014/main" val="20010"/>
                    </a:ext>
                  </a:extLst>
                </a:gridCol>
                <a:gridCol w="642943">
                  <a:extLst>
                    <a:ext uri="{9D8B030D-6E8A-4147-A177-3AD203B41FA5}">
                      <a16:colId xmlns:a16="http://schemas.microsoft.com/office/drawing/2014/main" val="20011"/>
                    </a:ext>
                  </a:extLst>
                </a:gridCol>
              </a:tblGrid>
              <a:tr h="95584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Төсек толуы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Times New Roman"/>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Хирургиялық</a:t>
                      </a:r>
                      <a:r>
                        <a:rPr lang="ru-RU" sz="1000" b="1" i="0" u="none" strike="noStrike" baseline="0" dirty="0" err="1" smtClean="0">
                          <a:solidFill>
                            <a:srgbClr val="000000"/>
                          </a:solidFill>
                          <a:latin typeface="Times New Roman"/>
                        </a:rPr>
                        <a:t> белсенділік</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Қайтыс </a:t>
                      </a:r>
                      <a:r>
                        <a:rPr lang="ru-RU" sz="1000" b="1" i="0" u="none" strike="noStrike" dirty="0" smtClean="0">
                          <a:solidFill>
                            <a:srgbClr val="000000"/>
                          </a:solidFill>
                          <a:latin typeface="Times New Roman"/>
                        </a:rPr>
                        <a:t>болу</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19793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03536">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101,0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108,4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0,8</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104,6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0,4</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68,0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80,83</a:t>
                      </a:r>
                      <a:endParaRPr lang="ru-RU" sz="1000" dirty="0">
                        <a:solidFill>
                          <a:srgbClr val="C00000"/>
                        </a:solidFill>
                      </a:endParaRPr>
                    </a:p>
                  </a:txBody>
                  <a:tcPr marL="9525" marR="9525" marT="9525" marB="0" anchor="b"/>
                </a:tc>
                <a:tc>
                  <a:txBody>
                    <a:bodyPr/>
                    <a:lstStyle/>
                    <a:p>
                      <a:r>
                        <a:rPr lang="ru-RU" sz="1000" dirty="0" smtClean="0">
                          <a:solidFill>
                            <a:srgbClr val="C00000"/>
                          </a:solidFill>
                        </a:rPr>
                        <a:t>81,58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4</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953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49,4</a:t>
                      </a:r>
                      <a:endParaRPr lang="ru-RU" sz="1000" dirty="0">
                        <a:solidFill>
                          <a:srgbClr val="C00000"/>
                        </a:solidFill>
                      </a:endParaRPr>
                    </a:p>
                  </a:txBody>
                  <a:tcPr marL="9525" marR="9525" marT="9525" marB="0" anchor="b"/>
                </a:tc>
                <a:tc>
                  <a:txBody>
                    <a:bodyPr/>
                    <a:lstStyle/>
                    <a:p>
                      <a:r>
                        <a:rPr lang="kk-KZ" sz="1000" dirty="0" smtClean="0">
                          <a:solidFill>
                            <a:srgbClr val="C00000"/>
                          </a:solidFill>
                        </a:rPr>
                        <a:t>69,7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12,5</a:t>
                      </a:r>
                      <a:endParaRPr lang="ru-RU" sz="1000" dirty="0">
                        <a:solidFill>
                          <a:srgbClr val="C00000"/>
                        </a:solidFill>
                      </a:endParaRPr>
                    </a:p>
                  </a:txBody>
                  <a:tcPr marL="9525" marR="9525" marT="9525" marB="0" anchor="b"/>
                </a:tc>
                <a:tc>
                  <a:txBody>
                    <a:bodyPr/>
                    <a:lstStyle/>
                    <a:p>
                      <a:r>
                        <a:rPr lang="ru-RU"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92,31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233252">
                <a:tc>
                  <a:txBody>
                    <a:bodyPr/>
                    <a:lstStyle/>
                    <a:p>
                      <a:pPr algn="l" fontAlgn="t"/>
                      <a:r>
                        <a:rPr lang="ru-RU"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проктология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a:t>
                      </a:r>
                      <a:r>
                        <a:rPr lang="ru-RU" sz="1000" b="0" i="0" u="none" strike="noStrike" dirty="0" err="1" smtClean="0">
                          <a:solidFill>
                            <a:srgbClr val="FF0000"/>
                          </a:solidFill>
                          <a:latin typeface="Times New Roman"/>
                        </a:rPr>
                        <a:t>Іріңді</a:t>
                      </a:r>
                      <a:r>
                        <a:rPr lang="ru-RU" sz="1000" b="0" i="0" u="none" strike="noStrike" baseline="0" dirty="0" err="1" smtClean="0">
                          <a:solidFill>
                            <a:srgbClr val="FF0000"/>
                          </a:solidFill>
                          <a:latin typeface="Times New Roman"/>
                        </a:rPr>
                        <a:t> </a:t>
                      </a:r>
                      <a:r>
                        <a:rPr lang="ru-RU" sz="1000" b="0" i="0" u="none" strike="noStrike" baseline="0" dirty="0" smtClean="0">
                          <a:solidFill>
                            <a:srgbClr val="FF0000"/>
                          </a:solidFill>
                          <a:latin typeface="Times New Roman"/>
                        </a:rPr>
                        <a:t>хирургия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a:t>
                      </a:r>
                      <a:r>
                        <a:rPr lang="kk-KZ" sz="1000" b="0" i="0" u="none" strike="noStrike" baseline="0" dirty="0" smtClean="0">
                          <a:solidFill>
                            <a:srgbClr val="FF0000"/>
                          </a:solidFill>
                          <a:latin typeface="Times New Roman"/>
                        </a:rPr>
                        <a:t>-сырқат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88,2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r>
                        <a:rPr lang="kk-KZ" sz="1000" dirty="0" smtClean="0">
                          <a:solidFill>
                            <a:srgbClr val="C00000"/>
                          </a:solidFill>
                        </a:rPr>
                        <a:t>9</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15,85</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0,4</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172,0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20,21</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111,0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a:t>
                      </a:r>
                      <a:endParaRPr lang="ru-RU" sz="1000" dirty="0">
                        <a:solidFill>
                          <a:srgbClr val="C00000"/>
                        </a:solidFill>
                      </a:endParaRPr>
                    </a:p>
                  </a:txBody>
                  <a:tcPr marL="9525" marR="9525" marT="9525" marB="0" anchor="b"/>
                </a:tc>
                <a:tc>
                  <a:txBody>
                    <a:bodyPr/>
                    <a:lstStyle/>
                    <a:p>
                      <a:r>
                        <a:rPr lang="en-US" sz="1000" dirty="0" smtClean="0">
                          <a:solidFill>
                            <a:srgbClr val="C00000"/>
                          </a:solidFill>
                        </a:rPr>
                        <a:t>6.</a:t>
                      </a:r>
                      <a:r>
                        <a:rPr lang="kk-KZ" sz="1000" dirty="0" smtClean="0">
                          <a:solidFill>
                            <a:srgbClr val="C00000"/>
                          </a:solidFill>
                        </a:rPr>
                        <a:t>5</a:t>
                      </a:r>
                      <a:endParaRPr lang="ru-RU" sz="1000" dirty="0">
                        <a:solidFill>
                          <a:srgbClr val="C00000"/>
                        </a:solidFill>
                      </a:endParaRPr>
                    </a:p>
                  </a:txBody>
                  <a:tcPr marL="9525" marR="9525" marT="9525" marB="0" anchor="b"/>
                </a:tc>
                <a:tc>
                  <a:txBody>
                    <a:bodyPr/>
                    <a:lstStyle/>
                    <a:p>
                      <a:r>
                        <a:rPr lang="kk-KZ" sz="1000" dirty="0" smtClean="0">
                          <a:solidFill>
                            <a:srgbClr val="C00000"/>
                          </a:solidFill>
                        </a:rPr>
                        <a:t>5,68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55,56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12,9</a:t>
                      </a:r>
                      <a:endParaRPr lang="ru-RU" sz="1000" dirty="0">
                        <a:solidFill>
                          <a:srgbClr val="C00000"/>
                        </a:solidFill>
                      </a:endParaRPr>
                    </a:p>
                  </a:txBody>
                  <a:tcPr marL="9525" marR="9525" marT="9525" marB="0" anchor="b"/>
                </a:tc>
                <a:tc>
                  <a:txBody>
                    <a:bodyPr/>
                    <a:lstStyle/>
                    <a:p>
                      <a:r>
                        <a:rPr lang="ru-RU" sz="1000" dirty="0" smtClean="0">
                          <a:solidFill>
                            <a:srgbClr val="C00000"/>
                          </a:solidFill>
                        </a:rPr>
                        <a:t>4,9</a:t>
                      </a:r>
                      <a:endParaRPr lang="ru-RU" sz="1000" dirty="0">
                        <a:solidFill>
                          <a:srgbClr val="C00000"/>
                        </a:solidFill>
                      </a:endParaRPr>
                    </a:p>
                  </a:txBody>
                  <a:tcPr marL="9525" marR="9525" marT="9525" marB="0" anchor="b"/>
                </a:tc>
                <a:tc>
                  <a:txBody>
                    <a:bodyPr/>
                    <a:lstStyle/>
                    <a:p>
                      <a:r>
                        <a:rPr lang="kk-KZ" sz="1000" dirty="0" smtClean="0">
                          <a:solidFill>
                            <a:srgbClr val="C00000"/>
                          </a:solidFill>
                        </a:rPr>
                        <a:t>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a:t>
                      </a:r>
                      <a:r>
                        <a:rPr lang="en-US" sz="1000" dirty="0" smtClean="0">
                          <a:solidFill>
                            <a:srgbClr val="C00000"/>
                          </a:solidFill>
                        </a:rPr>
                        <a:t>8.</a:t>
                      </a:r>
                      <a:r>
                        <a:rPr lang="kk-KZ" sz="100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34,1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134,8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14,5</a:t>
                      </a:r>
                      <a:endParaRPr lang="ru-RU" sz="1000" dirty="0">
                        <a:solidFill>
                          <a:srgbClr val="C00000"/>
                        </a:solidFill>
                      </a:endParaRPr>
                    </a:p>
                  </a:txBody>
                  <a:tcPr marL="9525" marR="9525" marT="9525" marB="0" anchor="b"/>
                </a:tc>
                <a:tc>
                  <a:txBody>
                    <a:bodyPr/>
                    <a:lstStyle/>
                    <a:p>
                      <a:r>
                        <a:rPr lang="ru-RU" sz="1000" dirty="0" smtClean="0">
                          <a:solidFill>
                            <a:srgbClr val="C00000"/>
                          </a:solidFill>
                        </a:rPr>
                        <a:t>38,8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a:t>
                      </a:r>
                      <a:endParaRPr lang="ru-RU" sz="1000" dirty="0">
                        <a:solidFill>
                          <a:srgbClr val="C00000"/>
                        </a:solidFill>
                      </a:endParaRPr>
                    </a:p>
                  </a:txBody>
                  <a:tcPr marL="9525" marR="9525" marT="9525" marB="0" anchor="b"/>
                </a:tc>
                <a:tc>
                  <a:txBody>
                    <a:bodyPr/>
                    <a:lstStyle/>
                    <a:p>
                      <a:r>
                        <a:rPr lang="ru-RU" sz="1000" dirty="0" smtClean="0">
                          <a:solidFill>
                            <a:srgbClr val="C00000"/>
                          </a:solidFill>
                        </a:rPr>
                        <a:t>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99,1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105,8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17,1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21,9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42876">
                <a:tc>
                  <a:txBody>
                    <a:bodyPr/>
                    <a:lstStyle/>
                    <a:p>
                      <a:pPr algn="l" fontAlgn="t"/>
                      <a:r>
                        <a:rPr lang="ru-RU"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гинекология </a:t>
                      </a:r>
                      <a:r>
                        <a:rPr lang="ru-RU" sz="1000" b="0" i="0" u="none" strike="noStrike"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100,0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123,3</a:t>
                      </a:r>
                      <a:endParaRPr lang="ru-RU" sz="1000" dirty="0">
                        <a:solidFill>
                          <a:srgbClr val="C00000"/>
                        </a:solidFill>
                      </a:endParaRPr>
                    </a:p>
                  </a:txBody>
                  <a:tcPr marL="9525" marR="9525" marT="9525" marB="0" anchor="b"/>
                </a:tc>
                <a:tc>
                  <a:txBody>
                    <a:bodyPr/>
                    <a:lstStyle/>
                    <a:p>
                      <a:r>
                        <a:rPr lang="ru-RU" sz="1000" dirty="0" smtClean="0">
                          <a:solidFill>
                            <a:srgbClr val="C00000"/>
                          </a:solidFill>
                        </a:rPr>
                        <a:t>86,5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endParaRPr lang="ru-RU" sz="1000" b="0" i="0" u="none" strike="noStrike" dirty="0">
                        <a:solidFill>
                          <a:srgbClr val="FF0000"/>
                        </a:solidFill>
                        <a:latin typeface="Times New Roman"/>
                      </a:endParaRPr>
                    </a:p>
                  </a:txBody>
                  <a:tcPr marL="9525" marR="9525" marT="9525" marB="0" anchor="ctr"/>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104,0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108,0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14,0</a:t>
                      </a:r>
                      <a:endParaRPr lang="ru-RU" sz="1000" dirty="0">
                        <a:solidFill>
                          <a:srgbClr val="C00000"/>
                        </a:solidFill>
                      </a:endParaRPr>
                    </a:p>
                  </a:txBody>
                  <a:tcPr marL="9525" marR="9525" marT="9525" marB="0" anchor="b"/>
                </a:tc>
                <a:tc>
                  <a:txBody>
                    <a:bodyPr/>
                    <a:lstStyle/>
                    <a:p>
                      <a:r>
                        <a:rPr lang="ru-RU" sz="1000" dirty="0" smtClean="0">
                          <a:solidFill>
                            <a:srgbClr val="C00000"/>
                          </a:solidFill>
                        </a:rPr>
                        <a:t>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15,4</a:t>
                      </a:r>
                      <a:endParaRPr lang="ru-RU" sz="1000" dirty="0">
                        <a:solidFill>
                          <a:srgbClr val="C00000"/>
                        </a:solidFill>
                      </a:endParaRPr>
                    </a:p>
                  </a:txBody>
                  <a:tcPr marL="9525" marR="9525" marT="9525" marB="0" anchor="b"/>
                </a:tc>
                <a:tc>
                  <a:txBody>
                    <a:bodyPr/>
                    <a:lstStyle/>
                    <a:p>
                      <a:r>
                        <a:rPr lang="ru-RU" sz="1000" dirty="0" smtClean="0">
                          <a:solidFill>
                            <a:srgbClr val="C00000"/>
                          </a:solidFill>
                        </a:rPr>
                        <a:t>16,7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Отоларингология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3,0</a:t>
                      </a:r>
                      <a:endParaRPr lang="ru-RU" sz="1000" dirty="0">
                        <a:solidFill>
                          <a:srgbClr val="C00000"/>
                        </a:solidFill>
                      </a:endParaRPr>
                    </a:p>
                  </a:txBody>
                  <a:tcPr marL="9525" marR="9525" marT="9525" marB="0" anchor="b"/>
                </a:tc>
                <a:tc>
                  <a:txBody>
                    <a:bodyPr/>
                    <a:lstStyle/>
                    <a:p>
                      <a:r>
                        <a:rPr lang="ru-RU" sz="1000" dirty="0" smtClean="0">
                          <a:solidFill>
                            <a:srgbClr val="C00000"/>
                          </a:solidFill>
                        </a:rPr>
                        <a:t>6,5</a:t>
                      </a:r>
                      <a:endParaRPr lang="ru-RU" sz="1000" dirty="0">
                        <a:solidFill>
                          <a:srgbClr val="C00000"/>
                        </a:solidFill>
                      </a:endParaRPr>
                    </a:p>
                  </a:txBody>
                  <a:tcPr marL="9525" marR="9525" marT="9525" marB="0" anchor="b"/>
                </a:tc>
                <a:tc>
                  <a:txBody>
                    <a:bodyPr/>
                    <a:lstStyle/>
                    <a:p>
                      <a:r>
                        <a:rPr lang="ru-RU" sz="1000" dirty="0" smtClean="0">
                          <a:solidFill>
                            <a:srgbClr val="C00000"/>
                          </a:solidFill>
                        </a:rPr>
                        <a:t>7,3</a:t>
                      </a:r>
                      <a:endParaRPr lang="ru-RU" sz="1000" dirty="0">
                        <a:solidFill>
                          <a:srgbClr val="C00000"/>
                        </a:solidFill>
                      </a:endParaRPr>
                    </a:p>
                  </a:txBody>
                  <a:tcPr marL="9525" marR="9525" marT="9525" marB="0" anchor="b"/>
                </a:tc>
                <a:tc>
                  <a:txBody>
                    <a:bodyPr/>
                    <a:lstStyle/>
                    <a:p>
                      <a:r>
                        <a:rPr lang="ru-RU" sz="1000" dirty="0" smtClean="0">
                          <a:solidFill>
                            <a:srgbClr val="C00000"/>
                          </a:solidFill>
                        </a:rPr>
                        <a:t>50,0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98,2</a:t>
                      </a:r>
                      <a:endParaRPr lang="ru-RU" sz="1000" dirty="0">
                        <a:solidFill>
                          <a:srgbClr val="C00000"/>
                        </a:solidFill>
                      </a:endParaRPr>
                    </a:p>
                  </a:txBody>
                  <a:tcPr marL="9525" marR="9525" marT="9525" marB="0" anchor="b"/>
                </a:tc>
                <a:tc>
                  <a:txBody>
                    <a:bodyPr/>
                    <a:lstStyle/>
                    <a:p>
                      <a:r>
                        <a:rPr lang="ru-RU" sz="1000" dirty="0" smtClean="0">
                          <a:solidFill>
                            <a:srgbClr val="C00000"/>
                          </a:solidFill>
                        </a:rPr>
                        <a:t>86,3</a:t>
                      </a:r>
                      <a:endParaRPr lang="ru-RU" sz="1000" dirty="0">
                        <a:solidFill>
                          <a:srgbClr val="C00000"/>
                        </a:solidFill>
                      </a:endParaRPr>
                    </a:p>
                  </a:txBody>
                  <a:tcPr marL="9525" marR="9525" marT="9525" marB="0" anchor="b"/>
                </a:tc>
                <a:tc>
                  <a:txBody>
                    <a:bodyPr/>
                    <a:lstStyle/>
                    <a:p>
                      <a:r>
                        <a:rPr lang="ru-RU" sz="1000" dirty="0" smtClean="0">
                          <a:solidFill>
                            <a:srgbClr val="C00000"/>
                          </a:solidFill>
                        </a:rPr>
                        <a:t>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12,2</a:t>
                      </a:r>
                      <a:endParaRPr lang="ru-RU" sz="1000" dirty="0">
                        <a:solidFill>
                          <a:srgbClr val="C00000"/>
                        </a:solidFill>
                      </a:endParaRPr>
                    </a:p>
                  </a:txBody>
                  <a:tcPr marL="9525" marR="9525" marT="9525" marB="0" anchor="b"/>
                </a:tc>
                <a:tc>
                  <a:txBody>
                    <a:bodyPr/>
                    <a:lstStyle/>
                    <a:p>
                      <a:r>
                        <a:rPr lang="ru-RU" sz="1000" dirty="0" smtClean="0">
                          <a:solidFill>
                            <a:srgbClr val="C00000"/>
                          </a:solidFill>
                        </a:rPr>
                        <a:t>9,4</a:t>
                      </a:r>
                      <a:endParaRPr lang="ru-RU" sz="1000" dirty="0">
                        <a:solidFill>
                          <a:srgbClr val="C00000"/>
                        </a:solidFill>
                      </a:endParaRPr>
                    </a:p>
                  </a:txBody>
                  <a:tcPr marL="9525" marR="9525" marT="9525" marB="0" anchor="b"/>
                </a:tc>
                <a:tc>
                  <a:txBody>
                    <a:bodyPr/>
                    <a:lstStyle/>
                    <a:p>
                      <a:r>
                        <a:rPr lang="ru-RU" sz="1000" dirty="0" smtClean="0">
                          <a:solidFill>
                            <a:srgbClr val="C00000"/>
                          </a:solidFill>
                        </a:rPr>
                        <a:t>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0,19</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57,2</a:t>
                      </a:r>
                      <a:endParaRPr lang="ru-RU" sz="1000" dirty="0">
                        <a:solidFill>
                          <a:srgbClr val="C00000"/>
                        </a:solidFill>
                      </a:endParaRPr>
                    </a:p>
                  </a:txBody>
                  <a:tcPr marL="9525" marR="9525" marT="9525" marB="0" anchor="b"/>
                </a:tc>
                <a:tc>
                  <a:txBody>
                    <a:bodyPr/>
                    <a:lstStyle/>
                    <a:p>
                      <a:r>
                        <a:rPr lang="ru-RU" sz="1000" dirty="0" smtClean="0">
                          <a:solidFill>
                            <a:srgbClr val="C00000"/>
                          </a:solidFill>
                        </a:rPr>
                        <a:t>59,0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3,9</a:t>
                      </a:r>
                      <a:endParaRPr lang="ru-RU" sz="1000" dirty="0">
                        <a:solidFill>
                          <a:srgbClr val="C00000"/>
                        </a:solidFill>
                      </a:endParaRPr>
                    </a:p>
                  </a:txBody>
                  <a:tcPr marL="9525" marR="9525" marT="9525" marB="0" anchor="b"/>
                </a:tc>
                <a:tc>
                  <a:txBody>
                    <a:bodyPr/>
                    <a:lstStyle/>
                    <a:p>
                      <a:r>
                        <a:rPr lang="ru-RU" sz="1000" dirty="0" smtClean="0">
                          <a:solidFill>
                            <a:srgbClr val="C00000"/>
                          </a:solidFill>
                        </a:rPr>
                        <a:t>7,8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14,3</a:t>
                      </a:r>
                      <a:endParaRPr lang="ru-RU" sz="1000" dirty="0">
                        <a:solidFill>
                          <a:srgbClr val="C00000"/>
                        </a:solidFill>
                      </a:endParaRPr>
                    </a:p>
                  </a:txBody>
                  <a:tcPr marL="9525" marR="9525" marT="9525" marB="0" anchor="b"/>
                </a:tc>
                <a:tc>
                  <a:txBody>
                    <a:bodyPr/>
                    <a:lstStyle/>
                    <a:p>
                      <a:r>
                        <a:rPr lang="ru-RU" sz="1000" dirty="0" smtClean="0">
                          <a:solidFill>
                            <a:srgbClr val="C00000"/>
                          </a:solidFill>
                        </a:rPr>
                        <a:t>7,7</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88,7</a:t>
                      </a:r>
                      <a:endParaRPr lang="ru-RU" sz="1000" dirty="0">
                        <a:solidFill>
                          <a:srgbClr val="C00000"/>
                        </a:solidFill>
                      </a:endParaRPr>
                    </a:p>
                  </a:txBody>
                  <a:tcPr marL="9525" marR="9525" marT="9525" marB="0" anchor="b"/>
                </a:tc>
                <a:tc>
                  <a:txBody>
                    <a:bodyPr/>
                    <a:lstStyle/>
                    <a:p>
                      <a:r>
                        <a:rPr lang="ru-RU" sz="1000" dirty="0" smtClean="0">
                          <a:solidFill>
                            <a:srgbClr val="C00000"/>
                          </a:solidFill>
                        </a:rPr>
                        <a:t>37,8</a:t>
                      </a:r>
                      <a:endParaRPr lang="ru-RU" sz="1000" dirty="0">
                        <a:solidFill>
                          <a:srgbClr val="C00000"/>
                        </a:solidFill>
                      </a:endParaRPr>
                    </a:p>
                  </a:txBody>
                  <a:tcPr marL="9525" marR="9525" marT="9525" marB="0" anchor="b"/>
                </a:tc>
                <a:tc>
                  <a:txBody>
                    <a:bodyPr/>
                    <a:lstStyle/>
                    <a:p>
                      <a:r>
                        <a:rPr lang="ru-RU" sz="1000" dirty="0" smtClean="0">
                          <a:solidFill>
                            <a:srgbClr val="C00000"/>
                          </a:solidFill>
                        </a:rPr>
                        <a:t>6,1</a:t>
                      </a:r>
                      <a:endParaRPr lang="ru-RU" sz="1000" dirty="0">
                        <a:solidFill>
                          <a:srgbClr val="C00000"/>
                        </a:solidFill>
                      </a:endParaRPr>
                    </a:p>
                  </a:txBody>
                  <a:tcPr marL="9525" marR="9525" marT="9525" marB="0" anchor="b"/>
                </a:tc>
                <a:tc>
                  <a:txBody>
                    <a:bodyPr/>
                    <a:lstStyle/>
                    <a:p>
                      <a:r>
                        <a:rPr lang="ru-RU"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трав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71,0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19,3</a:t>
                      </a:r>
                      <a:endParaRPr lang="ru-RU" sz="1000" dirty="0">
                        <a:solidFill>
                          <a:srgbClr val="C00000"/>
                        </a:solidFill>
                      </a:endParaRPr>
                    </a:p>
                  </a:txBody>
                  <a:tcPr marL="9525" marR="9525" marT="9525" marB="0" anchor="b"/>
                </a:tc>
                <a:tc>
                  <a:txBody>
                    <a:bodyPr/>
                    <a:lstStyle/>
                    <a:p>
                      <a:r>
                        <a:rPr lang="ru-RU" sz="1000" dirty="0" smtClean="0">
                          <a:solidFill>
                            <a:srgbClr val="C00000"/>
                          </a:solidFill>
                        </a:rPr>
                        <a:t>4,3</a:t>
                      </a:r>
                      <a:endParaRPr lang="ru-RU" sz="1000" dirty="0">
                        <a:solidFill>
                          <a:srgbClr val="C00000"/>
                        </a:solidFill>
                      </a:endParaRPr>
                    </a:p>
                  </a:txBody>
                  <a:tcPr marL="9525" marR="9525" marT="9525" marB="0" anchor="b"/>
                </a:tc>
                <a:tc>
                  <a:txBody>
                    <a:bodyPr/>
                    <a:lstStyle/>
                    <a:p>
                      <a:r>
                        <a:rPr lang="ru-RU" sz="1000" dirty="0" smtClean="0">
                          <a:solidFill>
                            <a:srgbClr val="C00000"/>
                          </a:solidFill>
                        </a:rPr>
                        <a:t>3,2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14,2</a:t>
                      </a:r>
                      <a:endParaRPr lang="ru-RU" sz="1000" dirty="0">
                        <a:solidFill>
                          <a:srgbClr val="C00000"/>
                        </a:solidFill>
                      </a:endParaRPr>
                    </a:p>
                  </a:txBody>
                  <a:tcPr marL="9525" marR="9525" marT="9525" marB="0" anchor="b"/>
                </a:tc>
                <a:tc>
                  <a:txBody>
                    <a:bodyPr/>
                    <a:lstStyle/>
                    <a:p>
                      <a:r>
                        <a:rPr lang="ru-RU" sz="1000" dirty="0" smtClean="0">
                          <a:solidFill>
                            <a:srgbClr val="C00000"/>
                          </a:solidFill>
                        </a:rPr>
                        <a:t>8,3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70,1</a:t>
                      </a:r>
                      <a:endParaRPr lang="ru-RU" sz="1000" dirty="0">
                        <a:solidFill>
                          <a:srgbClr val="C00000"/>
                        </a:solidFill>
                      </a:endParaRPr>
                    </a:p>
                  </a:txBody>
                  <a:tcPr marL="9525" marR="9525" marT="9525" marB="0" anchor="b"/>
                </a:tc>
                <a:tc>
                  <a:txBody>
                    <a:bodyPr/>
                    <a:lstStyle/>
                    <a:p>
                      <a:r>
                        <a:rPr lang="ru-RU" sz="1000" dirty="0" smtClean="0">
                          <a:solidFill>
                            <a:srgbClr val="C00000"/>
                          </a:solidFill>
                        </a:rPr>
                        <a:t>79,4</a:t>
                      </a:r>
                      <a:endParaRPr lang="ru-RU" sz="1000" dirty="0">
                        <a:solidFill>
                          <a:srgbClr val="C00000"/>
                        </a:solidFill>
                      </a:endParaRPr>
                    </a:p>
                  </a:txBody>
                  <a:tcPr marL="9525" marR="9525" marT="9525" marB="0" anchor="b"/>
                </a:tc>
                <a:tc>
                  <a:txBody>
                    <a:bodyPr/>
                    <a:lstStyle/>
                    <a:p>
                      <a:r>
                        <a:rPr lang="ru-RU" sz="1000" dirty="0" smtClean="0">
                          <a:solidFill>
                            <a:srgbClr val="C00000"/>
                          </a:solidFill>
                        </a:rPr>
                        <a:t>5,5</a:t>
                      </a:r>
                      <a:endParaRPr lang="ru-RU" sz="1000" dirty="0">
                        <a:solidFill>
                          <a:srgbClr val="C00000"/>
                        </a:solidFill>
                      </a:endParaRPr>
                    </a:p>
                  </a:txBody>
                  <a:tcPr marL="9525" marR="9525" marT="9525" marB="0" anchor="b"/>
                </a:tc>
                <a:tc>
                  <a:txBody>
                    <a:bodyPr/>
                    <a:lstStyle/>
                    <a:p>
                      <a:r>
                        <a:rPr lang="ru-RU" sz="1000" dirty="0" smtClean="0">
                          <a:solidFill>
                            <a:srgbClr val="C00000"/>
                          </a:solidFill>
                        </a:rPr>
                        <a:t>6,9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10,4</a:t>
                      </a:r>
                      <a:endParaRPr lang="ru-RU" sz="1000" dirty="0">
                        <a:solidFill>
                          <a:srgbClr val="C00000"/>
                        </a:solidFill>
                      </a:endParaRPr>
                    </a:p>
                  </a:txBody>
                  <a:tcPr marL="9525" marR="9525" marT="9525" marB="0" anchor="b"/>
                </a:tc>
                <a:tc>
                  <a:txBody>
                    <a:bodyPr/>
                    <a:lstStyle/>
                    <a:p>
                      <a:r>
                        <a:rPr lang="ru-RU" sz="1000" dirty="0" smtClean="0">
                          <a:solidFill>
                            <a:srgbClr val="C00000"/>
                          </a:solidFill>
                        </a:rPr>
                        <a:t>3,2</a:t>
                      </a:r>
                      <a:endParaRPr lang="ru-RU" sz="1000" dirty="0">
                        <a:solidFill>
                          <a:srgbClr val="C00000"/>
                        </a:solidFill>
                      </a:endParaRPr>
                    </a:p>
                  </a:txBody>
                  <a:tcPr marL="9525" marR="9525" marT="9525" marB="0" anchor="b"/>
                </a:tc>
                <a:tc>
                  <a:txBody>
                    <a:bodyPr/>
                    <a:lstStyle/>
                    <a:p>
                      <a:r>
                        <a:rPr lang="ru-RU" sz="1000" dirty="0" smtClean="0">
                          <a:solidFill>
                            <a:srgbClr val="C00000"/>
                          </a:solidFill>
                        </a:rPr>
                        <a:t>4,26</a:t>
                      </a:r>
                      <a:endParaRPr lang="ru-RU" sz="1000" dirty="0">
                        <a:solidFill>
                          <a:srgbClr val="C00000"/>
                        </a:solidFill>
                      </a:endParaRPr>
                    </a:p>
                  </a:txBody>
                  <a:tcPr marL="9525" marR="9525" marT="9525" marB="0" anchor="b"/>
                </a:tc>
                <a:tc>
                  <a:txBody>
                    <a:bodyPr/>
                    <a:lstStyle/>
                    <a:p>
                      <a:r>
                        <a:rPr lang="ru-RU" sz="1000" dirty="0" smtClean="0">
                          <a:solidFill>
                            <a:srgbClr val="C00000"/>
                          </a:solidFill>
                        </a:rPr>
                        <a:t>4,8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252073">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1" i="0" u="none" strike="noStrike" dirty="0" smtClean="0">
                          <a:solidFill>
                            <a:srgbClr val="FF0000"/>
                          </a:solidFill>
                          <a:latin typeface="Times New Roman"/>
                        </a:rPr>
                        <a:t>Барлығы</a:t>
                      </a:r>
                      <a:endParaRPr lang="ru-RU" sz="1000" b="1"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88,3</a:t>
                      </a:r>
                      <a:endParaRPr lang="ru-RU" sz="1000" dirty="0">
                        <a:solidFill>
                          <a:srgbClr val="C00000"/>
                        </a:solidFill>
                      </a:endParaRPr>
                    </a:p>
                  </a:txBody>
                  <a:tcPr marL="9525" marR="9525" marT="9525" marB="0" anchor="b"/>
                </a:tc>
                <a:tc>
                  <a:txBody>
                    <a:bodyPr/>
                    <a:lstStyle/>
                    <a:p>
                      <a:r>
                        <a:rPr lang="ru-RU" sz="1000" dirty="0" smtClean="0">
                          <a:solidFill>
                            <a:srgbClr val="C00000"/>
                          </a:solidFill>
                        </a:rPr>
                        <a:t>89,5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a:t>
                      </a:r>
                      <a:endParaRPr lang="ru-RU" sz="1000" dirty="0">
                        <a:solidFill>
                          <a:srgbClr val="C00000"/>
                        </a:solidFill>
                      </a:endParaRPr>
                    </a:p>
                  </a:txBody>
                  <a:tcPr marL="9525" marR="9525" marT="9525" marB="0" anchor="b"/>
                </a:tc>
                <a:tc>
                  <a:txBody>
                    <a:bodyPr/>
                    <a:lstStyle/>
                    <a:p>
                      <a:r>
                        <a:rPr lang="ru-RU"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15,95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19,71</a:t>
                      </a:r>
                      <a:endParaRPr lang="ru-RU" sz="1000" dirty="0">
                        <a:solidFill>
                          <a:srgbClr val="C00000"/>
                        </a:solidFill>
                      </a:endParaRPr>
                    </a:p>
                  </a:txBody>
                  <a:tcPr marL="9525" marR="9525" marT="9525" marB="0" anchor="b"/>
                </a:tc>
                <a:tc>
                  <a:txBody>
                    <a:bodyPr/>
                    <a:lstStyle/>
                    <a:p>
                      <a:r>
                        <a:rPr lang="ru-RU" sz="1000" dirty="0" smtClean="0">
                          <a:solidFill>
                            <a:srgbClr val="C00000"/>
                          </a:solidFill>
                        </a:rPr>
                        <a:t>0,7</a:t>
                      </a:r>
                      <a:endParaRPr lang="ru-RU" sz="1000" dirty="0">
                        <a:solidFill>
                          <a:srgbClr val="C00000"/>
                        </a:solidFill>
                      </a:endParaRPr>
                    </a:p>
                  </a:txBody>
                  <a:tcPr marL="9525" marR="9525" marT="9525" marB="0" anchor="b"/>
                </a:tc>
                <a:tc>
                  <a:txBody>
                    <a:bodyPr/>
                    <a:lstStyle/>
                    <a:p>
                      <a:r>
                        <a:rPr lang="ru-RU" sz="1000" dirty="0" smtClean="0">
                          <a:solidFill>
                            <a:srgbClr val="C00000"/>
                          </a:solidFill>
                        </a:rPr>
                        <a:t>0,5</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28596" y="0"/>
            <a:ext cx="8229600" cy="404664"/>
          </a:xfrm>
          <a:ln>
            <a:noFill/>
          </a:ln>
        </p:spPr>
        <p:txBody>
          <a:bodyPr>
            <a:noAutofit/>
          </a:bodyPr>
          <a:lstStyle/>
          <a:p>
            <a:pPr algn="ct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1" y="332655"/>
          <a:ext cx="8929720" cy="3145357"/>
        </p:xfrm>
        <a:graphic>
          <a:graphicData uri="http://schemas.openxmlformats.org/drawingml/2006/table">
            <a:tbl>
              <a:tblPr firstRow="1" bandRow="1">
                <a:tableStyleId>{8799B23B-EC83-4686-B30A-512413B5E67A}</a:tableStyleId>
              </a:tblPr>
              <a:tblGrid>
                <a:gridCol w="237492">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585555">
                  <a:extLst>
                    <a:ext uri="{9D8B030D-6E8A-4147-A177-3AD203B41FA5}">
                      <a16:colId xmlns:a16="http://schemas.microsoft.com/office/drawing/2014/main" val="20005"/>
                    </a:ext>
                  </a:extLst>
                </a:gridCol>
                <a:gridCol w="878333">
                  <a:extLst>
                    <a:ext uri="{9D8B030D-6E8A-4147-A177-3AD203B41FA5}">
                      <a16:colId xmlns:a16="http://schemas.microsoft.com/office/drawing/2014/main" val="20006"/>
                    </a:ext>
                  </a:extLst>
                </a:gridCol>
                <a:gridCol w="439166">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3520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rgbClr val="FB8DF3"/>
                    </a:solidFill>
                  </a:tcPr>
                </a:tc>
                <a:tc gridSpan="2">
                  <a:txBody>
                    <a:bodyPr/>
                    <a:lstStyle/>
                    <a:p>
                      <a:pPr algn="ctr" fontAlgn="b"/>
                      <a:r>
                        <a:rPr lang="kk-KZ" sz="1000" b="1" i="0" u="none" strike="noStrike" dirty="0" smtClean="0">
                          <a:solidFill>
                            <a:srgbClr val="000000"/>
                          </a:solidFill>
                          <a:latin typeface="Times New Roman"/>
                        </a:rPr>
                        <a:t>Түскені</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Шыққаны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Өткізілген төсек-күндер</a:t>
                      </a:r>
                      <a:endParaRPr lang="ru-RU" sz="1000" b="1" i="0" u="none" strike="noStrike" dirty="0">
                        <a:solidFill>
                          <a:srgbClr val="000000"/>
                        </a:solidFill>
                        <a:latin typeface="+mn-lt"/>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Төсек-күндерінің орындалу%</a:t>
                      </a:r>
                      <a:endParaRPr lang="ru-RU" sz="1000" b="1" i="0" u="none" strike="noStrike" dirty="0">
                        <a:solidFill>
                          <a:srgbClr val="000000"/>
                        </a:solidFill>
                        <a:latin typeface="+mn-lt"/>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28014">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42986">
                <a:tc>
                  <a:txBody>
                    <a:bodyPr/>
                    <a:lstStyle/>
                    <a:p>
                      <a:pPr algn="l" fontAlgn="t"/>
                      <a:r>
                        <a:rPr lang="ru-RU"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smtClean="0">
                          <a:solidFill>
                            <a:srgbClr val="FF0000"/>
                          </a:solidFill>
                          <a:latin typeface="Times New Roman"/>
                        </a:rPr>
                        <a:t>терапиялық  </a:t>
                      </a:r>
                      <a:r>
                        <a:rPr lang="ru-RU" sz="1000" b="0" i="0" u="none" strike="noStrike" dirty="0" smtClean="0">
                          <a:solidFill>
                            <a:srgbClr val="FF0000"/>
                          </a:solidFill>
                          <a:latin typeface="Times New Roman"/>
                        </a:rPr>
                        <a:t>(</a:t>
                      </a:r>
                      <a:r>
                        <a:rPr lang="ru-RU" sz="1000" b="0" i="0" u="none" strike="noStrike" dirty="0" err="1" smtClean="0">
                          <a:solidFill>
                            <a:srgbClr val="FF0000"/>
                          </a:solidFill>
                          <a:latin typeface="Times New Roman"/>
                        </a:rPr>
                        <a:t>Майдантал</a:t>
                      </a:r>
                      <a:r>
                        <a:rPr lang="ru-RU" sz="1000" b="0" i="0" u="none" strike="noStrike" dirty="0" smtClean="0">
                          <a:solidFill>
                            <a:srgbClr val="FF0000"/>
                          </a:solidFill>
                          <a:latin typeface="Times New Roman"/>
                        </a:rPr>
                        <a:t>)</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119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172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210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1243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2333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121,9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228,7</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261376">
                <a:tc>
                  <a:txBody>
                    <a:bodyPr/>
                    <a:lstStyle/>
                    <a:p>
                      <a:pPr algn="l" fontAlgn="t"/>
                      <a:r>
                        <a:rPr lang="ru-RU"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p>
                  </a:txBody>
                  <a:tcPr marL="9525" marR="9525" marT="9525" marB="0" anchor="ctr"/>
                </a:tc>
                <a:tc>
                  <a:txBody>
                    <a:bodyPr/>
                    <a:lstStyle/>
                    <a:p>
                      <a:pPr algn="ctr" fontAlgn="b"/>
                      <a:r>
                        <a:rPr lang="ru-RU" sz="1000" b="0" i="0" u="none" strike="noStrike" dirty="0" smtClean="0">
                          <a:solidFill>
                            <a:srgbClr val="C00000"/>
                          </a:solidFill>
                          <a:latin typeface="Times New Roman"/>
                        </a:rPr>
                        <a:t>28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136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230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1412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135,3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830,6</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57190">
                <a:tc>
                  <a:txBody>
                    <a:bodyPr/>
                    <a:lstStyle/>
                    <a:p>
                      <a:pPr algn="l" fontAlgn="t"/>
                      <a:r>
                        <a:rPr lang="ru-RU"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endParaRPr lang="ru-RU" sz="1000" b="0" i="0" u="none" strike="noStrike" dirty="0">
                        <a:solidFill>
                          <a:srgbClr val="FF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ересектер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210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258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222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248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1831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1996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143,6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138,1</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балалар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228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367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239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338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1803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2651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84,8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111,4</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28014">
                <a:tc>
                  <a:txBody>
                    <a:bodyPr/>
                    <a:lstStyle/>
                    <a:p>
                      <a:pPr algn="l" fontAlgn="t"/>
                      <a:r>
                        <a:rPr lang="ru-RU" sz="1000" b="0" i="0" u="none" strike="noStrike" dirty="0" smtClean="0">
                          <a:solidFill>
                            <a:schemeClr val="tx1"/>
                          </a:solidFill>
                          <a:latin typeface="Times New Roman" pitchFamily="18" charset="0"/>
                          <a:cs typeface="Times New Roman" pitchFamily="18" charset="0"/>
                        </a:rPr>
                        <a:t>26</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1" i="0" u="none" strike="noStrike" dirty="0" err="1" smtClean="0">
                          <a:solidFill>
                            <a:srgbClr val="FF0000"/>
                          </a:solidFill>
                          <a:latin typeface="Times New Roman"/>
                        </a:rPr>
                        <a:t>Барлығы </a:t>
                      </a:r>
                      <a:r>
                        <a:rPr lang="ru-RU" sz="1000" b="1" i="0" u="none" strike="noStrike" dirty="0" smtClean="0">
                          <a:solidFill>
                            <a:srgbClr val="FF0000"/>
                          </a:solidFill>
                          <a:latin typeface="Times New Roman"/>
                        </a:rPr>
                        <a:t>ОҚБ</a:t>
                      </a:r>
                      <a:endParaRPr lang="ru-RU" sz="1000" b="1" i="0" u="none" strike="noStrike" dirty="0">
                        <a:solidFill>
                          <a:srgbClr val="FF0000"/>
                        </a:solidFill>
                        <a:latin typeface="Times New Roman"/>
                      </a:endParaRPr>
                    </a:p>
                  </a:txBody>
                  <a:tcPr marL="9525" marR="9525" marT="9525" marB="0" anchor="ctr"/>
                </a:tc>
                <a:tc>
                  <a:txBody>
                    <a:bodyPr/>
                    <a:lstStyle/>
                    <a:p>
                      <a:pPr algn="ctr" fontAlgn="b"/>
                      <a:r>
                        <a:rPr lang="ru-RU" sz="1000" b="1" i="0" u="none" strike="noStrike" dirty="0" smtClean="0">
                          <a:solidFill>
                            <a:srgbClr val="C00000"/>
                          </a:solidFill>
                          <a:latin typeface="Times New Roman"/>
                        </a:rPr>
                        <a:t>2983</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4077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3387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4119</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25</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17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28923</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31339</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110,5</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117,8</a:t>
                      </a:r>
                      <a:endParaRPr lang="ru-RU" sz="10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graphicFrame>
        <p:nvGraphicFramePr>
          <p:cNvPr id="6" name="Содержимое 3"/>
          <p:cNvGraphicFramePr>
            <a:graphicFrameLocks/>
          </p:cNvGraphicFramePr>
          <p:nvPr/>
        </p:nvGraphicFramePr>
        <p:xfrm>
          <a:off x="0" y="3717032"/>
          <a:ext cx="8929719" cy="3117801"/>
        </p:xfrm>
        <a:graphic>
          <a:graphicData uri="http://schemas.openxmlformats.org/drawingml/2006/table">
            <a:tbl>
              <a:tblPr firstRow="1" bandRow="1">
                <a:tableStyleId>{8799B23B-EC83-4686-B30A-512413B5E67A}</a:tableStyleId>
              </a:tblPr>
              <a:tblGrid>
                <a:gridCol w="237491">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658750">
                  <a:extLst>
                    <a:ext uri="{9D8B030D-6E8A-4147-A177-3AD203B41FA5}">
                      <a16:colId xmlns:a16="http://schemas.microsoft.com/office/drawing/2014/main" val="20005"/>
                    </a:ext>
                  </a:extLst>
                </a:gridCol>
                <a:gridCol w="658750">
                  <a:extLst>
                    <a:ext uri="{9D8B030D-6E8A-4147-A177-3AD203B41FA5}">
                      <a16:colId xmlns:a16="http://schemas.microsoft.com/office/drawing/2014/main" val="20006"/>
                    </a:ext>
                  </a:extLst>
                </a:gridCol>
                <a:gridCol w="585554">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54976">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Төсек толуы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mn-lt"/>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Хирургиялық</a:t>
                      </a:r>
                      <a:r>
                        <a:rPr lang="ru-RU" sz="1000" b="1" i="0" u="none" strike="noStrike" baseline="0" dirty="0" err="1" smtClean="0">
                          <a:solidFill>
                            <a:srgbClr val="000000"/>
                          </a:solidFill>
                          <a:latin typeface="+mn-lt"/>
                        </a:rPr>
                        <a:t> белсенділік</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Қайтыс </a:t>
                      </a:r>
                      <a:r>
                        <a:rPr lang="ru-RU" sz="1000" b="1" i="0" u="none" strike="noStrike" dirty="0" smtClean="0">
                          <a:solidFill>
                            <a:srgbClr val="000000"/>
                          </a:solidFill>
                          <a:latin typeface="+mn-lt"/>
                        </a:rPr>
                        <a:t>болу</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2024</a:t>
                      </a:r>
                      <a:endParaRPr lang="ru-RU" sz="14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25310">
                <a:tc>
                  <a:txBody>
                    <a:bodyPr/>
                    <a:lstStyle/>
                    <a:p>
                      <a:pPr algn="l" fontAlgn="t"/>
                      <a:r>
                        <a:rPr lang="ru-RU" sz="1200" b="1" i="0" u="none" strike="noStrike" dirty="0" smtClean="0">
                          <a:solidFill>
                            <a:schemeClr val="tx1"/>
                          </a:solidFill>
                          <a:latin typeface="Times New Roman" pitchFamily="18" charset="0"/>
                          <a:cs typeface="Times New Roman" pitchFamily="18" charset="0"/>
                        </a:rPr>
                        <a:t>1</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400" b="0" i="0" u="none" strike="noStrike" dirty="0" err="1" smtClean="0">
                          <a:solidFill>
                            <a:srgbClr val="FF0000"/>
                          </a:solidFill>
                          <a:latin typeface="Times New Roman"/>
                        </a:rPr>
                        <a:t>терапиялық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103,6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194,4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10,2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15,9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9,9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11,1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2</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400" b="0" i="0" u="none" strike="noStrike" dirty="0" err="1" smtClean="0">
                          <a:solidFill>
                            <a:srgbClr val="FF0000"/>
                          </a:solidFill>
                          <a:latin typeface="Times New Roman"/>
                        </a:rPr>
                        <a:t>педиатриялық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ctr"/>
                </a:tc>
                <a:tc>
                  <a:txBody>
                    <a:bodyPr/>
                    <a:lstStyle/>
                    <a:p>
                      <a:pPr algn="ctr" fontAlgn="b"/>
                      <a:r>
                        <a:rPr lang="ru-RU" sz="900" b="0" i="0" u="none" strike="noStrike" dirty="0" smtClean="0">
                          <a:solidFill>
                            <a:srgbClr val="C00000"/>
                          </a:solidFill>
                          <a:latin typeface="Times New Roman"/>
                        </a:rPr>
                        <a:t>115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706,0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13,0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66,3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9,6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10,4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22971">
                <a:tc>
                  <a:txBody>
                    <a:bodyPr/>
                    <a:lstStyle/>
                    <a:p>
                      <a:pPr algn="l" fontAlgn="t"/>
                      <a:r>
                        <a:rPr lang="ru-RU" sz="1200" b="1" i="0" u="none" strike="noStrike" dirty="0" smtClean="0">
                          <a:solidFill>
                            <a:schemeClr val="tx1"/>
                          </a:solidFill>
                          <a:latin typeface="Times New Roman" pitchFamily="18" charset="0"/>
                          <a:cs typeface="Times New Roman" pitchFamily="18" charset="0"/>
                        </a:rPr>
                        <a:t>3</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FF0000"/>
                          </a:solidFill>
                          <a:latin typeface="+mn-lt"/>
                        </a:rPr>
                        <a:t>Барлығы</a:t>
                      </a:r>
                      <a:endParaRPr lang="ru-RU" sz="1400" b="1" i="0" u="none" strike="noStrike" dirty="0" smtClean="0">
                        <a:solidFill>
                          <a:srgbClr val="FF0000"/>
                        </a:solidFill>
                        <a:latin typeface="+mn-lt"/>
                      </a:endParaRPr>
                    </a:p>
                    <a:p>
                      <a:pPr algn="l" fontAlgn="b"/>
                      <a:endParaRPr lang="ru-RU" sz="1400" b="0" i="0" u="none" strike="noStrike" dirty="0">
                        <a:solidFill>
                          <a:srgbClr val="FF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105,2</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267,5</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10,6</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23,1</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9,9</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10</a:t>
                      </a:r>
                      <a:r>
                        <a:rPr lang="en-US" sz="1200" b="0" i="0" u="none" strike="noStrike" dirty="0" smtClean="0">
                          <a:solidFill>
                            <a:srgbClr val="C00000"/>
                          </a:solidFill>
                          <a:latin typeface="Times New Roman"/>
                        </a:rPr>
                        <a:t>.8</a:t>
                      </a:r>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4</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ересектер</a:t>
                      </a:r>
                      <a:endParaRPr lang="ru-RU" sz="1400" b="0" i="0" u="none" strike="noStrike" dirty="0">
                        <a:solidFill>
                          <a:srgbClr val="FF0000"/>
                        </a:solidFill>
                        <a:latin typeface="+mn-lt"/>
                      </a:endParaRPr>
                    </a:p>
                  </a:txBody>
                  <a:tcPr marL="9525" marR="9525" marT="9525" marB="0" anchor="b"/>
                </a:tc>
                <a:tc>
                  <a:txBody>
                    <a:bodyPr/>
                    <a:lstStyle/>
                    <a:p>
                      <a:pPr algn="ctr" fontAlgn="b"/>
                      <a:r>
                        <a:rPr lang="ru-RU" sz="900" b="0" i="0" u="none" strike="noStrike" dirty="0" smtClean="0">
                          <a:solidFill>
                            <a:srgbClr val="C00000"/>
                          </a:solidFill>
                          <a:latin typeface="Times New Roman"/>
                        </a:rPr>
                        <a:t>122,1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117,4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14,4</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14,9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8,2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8.</a:t>
                      </a:r>
                      <a:r>
                        <a:rPr lang="ru-RU"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52530">
                <a:tc>
                  <a:txBody>
                    <a:bodyPr/>
                    <a:lstStyle/>
                    <a:p>
                      <a:pPr algn="l" fontAlgn="t"/>
                      <a:r>
                        <a:rPr lang="ru-RU" sz="1200" b="1" i="0" u="none" strike="noStrike" dirty="0" smtClean="0">
                          <a:solidFill>
                            <a:schemeClr val="tx1"/>
                          </a:solidFill>
                          <a:latin typeface="Times New Roman" pitchFamily="18" charset="0"/>
                          <a:cs typeface="Times New Roman" pitchFamily="18" charset="0"/>
                        </a:rPr>
                        <a:t>5</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балалар</a:t>
                      </a:r>
                      <a:endParaRPr lang="ru-RU" sz="1400" b="0" i="0" u="none" strike="noStrike" dirty="0">
                        <a:solidFill>
                          <a:srgbClr val="FF0000"/>
                        </a:solidFill>
                        <a:latin typeface="+mn-lt"/>
                      </a:endParaRPr>
                    </a:p>
                  </a:txBody>
                  <a:tcPr marL="9525" marR="9525" marT="9525" marB="0" anchor="b"/>
                </a:tc>
                <a:tc>
                  <a:txBody>
                    <a:bodyPr/>
                    <a:lstStyle/>
                    <a:p>
                      <a:pPr algn="ctr" fontAlgn="b"/>
                      <a:r>
                        <a:rPr lang="ru-RU" sz="900" b="0" i="0" u="none" strike="noStrike" dirty="0" smtClean="0">
                          <a:solidFill>
                            <a:srgbClr val="C00000"/>
                          </a:solidFill>
                          <a:latin typeface="Times New Roman"/>
                        </a:rPr>
                        <a:t>72,1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94,7</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9,3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12,6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7,5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a:t>
                      </a:r>
                      <a:r>
                        <a:rPr lang="ru-RU" sz="900" b="0" i="0" u="none" strike="noStrike" dirty="0" smtClean="0">
                          <a:solidFill>
                            <a:srgbClr val="C00000"/>
                          </a:solidFill>
                          <a:latin typeface="Times New Roman"/>
                        </a:rPr>
                        <a:t>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34147">
                <a:tc>
                  <a:txBody>
                    <a:bodyPr/>
                    <a:lstStyle/>
                    <a:p>
                      <a:pPr algn="l" fontAlgn="t"/>
                      <a:r>
                        <a:rPr lang="ru-RU" sz="1200" b="0" i="0" u="none" strike="noStrike" dirty="0" smtClean="0">
                          <a:solidFill>
                            <a:schemeClr val="tx1"/>
                          </a:solidFill>
                          <a:latin typeface="Times New Roman" pitchFamily="18" charset="0"/>
                          <a:cs typeface="Times New Roman" pitchFamily="18" charset="0"/>
                        </a:rPr>
                        <a:t>6</a:t>
                      </a:r>
                      <a:endParaRPr lang="ru-RU" sz="12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600" b="1" i="0" u="none" strike="noStrike" dirty="0" smtClean="0">
                          <a:solidFill>
                            <a:srgbClr val="FF0000"/>
                          </a:solidFill>
                          <a:latin typeface="Times New Roman"/>
                        </a:rPr>
                        <a:t>Барлығы</a:t>
                      </a:r>
                      <a:endParaRPr lang="ru-RU" sz="1600" b="1" i="0" u="none" strike="noStrike" dirty="0">
                        <a:solidFill>
                          <a:srgbClr val="FF0000"/>
                        </a:solidFill>
                        <a:latin typeface="Times New Roman"/>
                      </a:endParaRPr>
                    </a:p>
                  </a:txBody>
                  <a:tcPr marL="9525" marR="9525" marT="9525" marB="0" anchor="ctr"/>
                </a:tc>
                <a:tc>
                  <a:txBody>
                    <a:bodyPr/>
                    <a:lstStyle/>
                    <a:p>
                      <a:pPr algn="ctr" fontAlgn="b"/>
                      <a:r>
                        <a:rPr lang="ru-RU" sz="900" b="1" i="0" u="none" strike="noStrike" dirty="0" smtClean="0">
                          <a:solidFill>
                            <a:srgbClr val="C00000"/>
                          </a:solidFill>
                          <a:latin typeface="Times New Roman"/>
                        </a:rPr>
                        <a:t>136,6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103,3</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11,2</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13,5</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11,9</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7,9</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85720" y="942242"/>
          <a:ext cx="8715436" cy="5435296"/>
        </p:xfrm>
        <a:graphic>
          <a:graphicData uri="http://schemas.openxmlformats.org/drawingml/2006/table">
            <a:tbl>
              <a:tblPr/>
              <a:tblGrid>
                <a:gridCol w="1178424">
                  <a:extLst>
                    <a:ext uri="{9D8B030D-6E8A-4147-A177-3AD203B41FA5}">
                      <a16:colId xmlns:a16="http://schemas.microsoft.com/office/drawing/2014/main" val="20000"/>
                    </a:ext>
                  </a:extLst>
                </a:gridCol>
                <a:gridCol w="1129324">
                  <a:extLst>
                    <a:ext uri="{9D8B030D-6E8A-4147-A177-3AD203B41FA5}">
                      <a16:colId xmlns:a16="http://schemas.microsoft.com/office/drawing/2014/main" val="20001"/>
                    </a:ext>
                  </a:extLst>
                </a:gridCol>
                <a:gridCol w="1865839">
                  <a:extLst>
                    <a:ext uri="{9D8B030D-6E8A-4147-A177-3AD203B41FA5}">
                      <a16:colId xmlns:a16="http://schemas.microsoft.com/office/drawing/2014/main" val="20002"/>
                    </a:ext>
                  </a:extLst>
                </a:gridCol>
                <a:gridCol w="675141">
                  <a:extLst>
                    <a:ext uri="{9D8B030D-6E8A-4147-A177-3AD203B41FA5}">
                      <a16:colId xmlns:a16="http://schemas.microsoft.com/office/drawing/2014/main" val="20003"/>
                    </a:ext>
                  </a:extLst>
                </a:gridCol>
                <a:gridCol w="794874">
                  <a:extLst>
                    <a:ext uri="{9D8B030D-6E8A-4147-A177-3AD203B41FA5}">
                      <a16:colId xmlns:a16="http://schemas.microsoft.com/office/drawing/2014/main" val="20004"/>
                    </a:ext>
                  </a:extLst>
                </a:gridCol>
                <a:gridCol w="571504">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928694">
                  <a:extLst>
                    <a:ext uri="{9D8B030D-6E8A-4147-A177-3AD203B41FA5}">
                      <a16:colId xmlns:a16="http://schemas.microsoft.com/office/drawing/2014/main" val="20008"/>
                    </a:ext>
                  </a:extLst>
                </a:gridCol>
                <a:gridCol w="285752">
                  <a:extLst>
                    <a:ext uri="{9D8B030D-6E8A-4147-A177-3AD203B41FA5}">
                      <a16:colId xmlns:a16="http://schemas.microsoft.com/office/drawing/2014/main" val="20009"/>
                    </a:ext>
                  </a:extLst>
                </a:gridCol>
              </a:tblGrid>
              <a:tr h="926211">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Күндізгі стационар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gridSpan="2">
                  <a:txBody>
                    <a:bodyPr/>
                    <a:lstStyle/>
                    <a:p>
                      <a:pPr algn="ctr" fontAlgn="b"/>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ru-RU"/>
                    </a:p>
                  </a:txBody>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402699">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2024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962400">
                <a:tc>
                  <a:txBody>
                    <a:bodyPr/>
                    <a:lstStyle/>
                    <a:p>
                      <a:pPr algn="ctr" fontAlgn="b"/>
                      <a:r>
                        <a:rPr lang="kk-KZ" sz="1400" b="1" i="0" u="none" strike="noStrike" dirty="0">
                          <a:solidFill>
                            <a:srgbClr val="000000"/>
                          </a:solidFill>
                          <a:latin typeface="+mn-lt"/>
                        </a:rPr>
                        <a:t>Есеп соңындағы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1" i="0" u="none" strike="noStrike" dirty="0">
                          <a:solidFill>
                            <a:srgbClr val="000000"/>
                          </a:solidFill>
                          <a:latin typeface="+mn-lt"/>
                        </a:rPr>
                        <a:t>Орта</a:t>
                      </a:r>
                      <a:r>
                        <a:rPr lang="kk-KZ" sz="1400" b="1" i="0" u="none" strike="noStrike" baseline="0" dirty="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a:latin typeface="+mn-lt"/>
                        </a:rPr>
                        <a:t>Құрылымдық бөлімдер және төсек профилі</a:t>
                      </a:r>
                      <a:endParaRPr lang="ru-RU" sz="1400" b="1" i="0" u="none" strike="noStrike" dirty="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a:solidFill>
                            <a:srgbClr val="000000"/>
                          </a:solidFill>
                          <a:latin typeface="+mn-lt"/>
                        </a:rPr>
                        <a:t>Шыққаны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a:solidFill>
                            <a:srgbClr val="000000"/>
                          </a:solidFill>
                          <a:latin typeface="+mn-lt"/>
                        </a:rPr>
                        <a:t>Өткізілген төсек-күндер</a:t>
                      </a:r>
                      <a:endParaRPr lang="ru-RU" sz="1400" b="1" i="0" u="none" strike="noStrike" dirty="0">
                        <a:solidFill>
                          <a:srgbClr val="000000"/>
                        </a:solidFill>
                        <a:latin typeface="+mn-lt"/>
                      </a:endParaRPr>
                    </a:p>
                    <a:p>
                      <a:pPr algn="ctr" fontAlgn="b">
                        <a:lnSpc>
                          <a:spcPct val="100000"/>
                        </a:lnSpc>
                      </a:pPr>
                      <a:r>
                        <a:rPr lang="ru-RU" sz="1400" b="1"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a:latin typeface="+mn-lt"/>
                        </a:rPr>
                        <a:t>1 науқастың төсекте болуының орташа ұзақтығы</a:t>
                      </a: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10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335584">
                <a:tc>
                  <a:txBody>
                    <a:bodyPr/>
                    <a:lstStyle/>
                    <a:p>
                      <a:pPr algn="ctr" fontAlgn="b"/>
                      <a:r>
                        <a:rPr lang="ru-RU"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терапия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43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89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357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485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8,3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308737">
                <a:tc>
                  <a:txBody>
                    <a:bodyPr/>
                    <a:lstStyle/>
                    <a:p>
                      <a:pPr algn="ctr" fontAlgn="b"/>
                      <a:r>
                        <a:rPr lang="kk-KZ"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кардиология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197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46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22160">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неврология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83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123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618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676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281889">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хирургия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47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215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248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335584">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травматология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108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116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697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642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6,5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308737">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33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201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160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4,8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331972">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ru-RU" dirty="0" smtClean="0"/>
                        <a:t>         </a:t>
                      </a:r>
                      <a:r>
                        <a:rPr lang="ru-RU" sz="1400" dirty="0" smtClean="0"/>
                        <a:t>1</a:t>
                      </a:r>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ru-RU" dirty="0"/>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268466">
                <a:tc>
                  <a:txBody>
                    <a:bodyPr/>
                    <a:lstStyle/>
                    <a:p>
                      <a:pPr algn="ctr" fontAlgn="b"/>
                      <a:r>
                        <a:rPr lang="ru-RU" sz="1400" b="0" i="0" u="none" strike="noStrike">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kk-KZ" sz="1400" b="0" i="0" u="none" strike="noStrike" dirty="0">
                          <a:solidFill>
                            <a:srgbClr val="000000"/>
                          </a:solidFill>
                          <a:latin typeface="+mn-lt"/>
                        </a:rPr>
                        <a:t>балалар</a:t>
                      </a:r>
                      <a:r>
                        <a:rPr lang="kk-KZ" sz="1400" b="0" i="0" u="none" strike="noStrike" baseline="0" dirty="0">
                          <a:solidFill>
                            <a:srgbClr val="000000"/>
                          </a:solidFill>
                          <a:latin typeface="+mn-lt"/>
                        </a:rPr>
                        <a:t> бөлімшесі</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26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192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145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5,6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r h="268466">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гинекология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2"/>
                  </a:ext>
                </a:extLst>
              </a:tr>
              <a:tr h="268466">
                <a:tc>
                  <a:txBody>
                    <a:bodyPr/>
                    <a:lstStyle/>
                    <a:p>
                      <a:pPr algn="ctr" fontAlgn="b"/>
                      <a:r>
                        <a:rPr lang="kk-KZ" sz="1400" b="1" i="0" u="none" strike="noStrike" dirty="0" smtClean="0">
                          <a:solidFill>
                            <a:srgbClr val="000000"/>
                          </a:solidFill>
                          <a:latin typeface="+mn-lt"/>
                        </a:rPr>
                        <a:t>45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35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r>
                        <a:rPr lang="kk-KZ" sz="1400" b="1" i="0" u="none" strike="noStrike" dirty="0">
                          <a:solidFill>
                            <a:srgbClr val="000000"/>
                          </a:solidFill>
                          <a:latin typeface="+mn-lt"/>
                        </a:rPr>
                        <a:t>барлығы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361</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443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2477</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2402</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kk-KZ" sz="1400" b="1" i="0" u="none" strike="noStrike" dirty="0" smtClean="0">
                          <a:solidFill>
                            <a:srgbClr val="000000"/>
                          </a:solidFill>
                          <a:latin typeface="+mn-lt"/>
                        </a:rPr>
                        <a:t>6,9</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ru-RU" sz="1400" b="1" i="0" u="none" strike="noStrike" dirty="0" smtClean="0">
                          <a:solidFill>
                            <a:srgbClr val="000000"/>
                          </a:solidFill>
                          <a:latin typeface="+mn-lt"/>
                        </a:rPr>
                        <a:t>5,4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3"/>
                  </a:ext>
                </a:extLst>
              </a:tr>
            </a:tbl>
          </a:graphicData>
        </a:graphic>
      </p:graphicFrame>
      <p:sp>
        <p:nvSpPr>
          <p:cNvPr id="3" name="Прямоугольник 2"/>
          <p:cNvSpPr/>
          <p:nvPr/>
        </p:nvSpPr>
        <p:spPr>
          <a:xfrm>
            <a:off x="2286000" y="1"/>
            <a:ext cx="4572000" cy="646331"/>
          </a:xfrm>
          <a:prstGeom prst="rect">
            <a:avLst/>
          </a:prstGeom>
        </p:spPr>
        <p:txBody>
          <a:bodyPr wrap="square">
            <a:spAutoFit/>
          </a:bodyPr>
          <a:lstStyle/>
          <a:p>
            <a:r>
              <a:rPr lang="kk-KZ" b="1" dirty="0" smtClean="0">
                <a:solidFill>
                  <a:srgbClr val="FF0000"/>
                </a:solidFill>
                <a:latin typeface="Times New Roman" pitchFamily="18" charset="0"/>
                <a:cs typeface="Times New Roman" pitchFamily="18" charset="0"/>
              </a:rPr>
              <a:t>Стационар алмастырушы медициналық көмектің сапалық көрсеткіштері </a:t>
            </a:r>
            <a:endParaRPr lang="ru-RU"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3429024"/>
          </a:xfrm>
        </p:spPr>
        <p:txBody>
          <a:bodyPr>
            <a:normAutofit fontScale="92500" lnSpcReduction="10000"/>
          </a:bodyPr>
          <a:lstStyle/>
          <a:p>
            <a:r>
              <a:rPr lang="kk-KZ" sz="6600" dirty="0" smtClean="0">
                <a:solidFill>
                  <a:srgbClr val="C00000"/>
                </a:solidFill>
              </a:rPr>
              <a:t>                            </a:t>
            </a:r>
          </a:p>
          <a:p>
            <a:pPr>
              <a:buNone/>
            </a:pPr>
            <a:r>
              <a:rPr lang="kk-KZ" sz="6600" dirty="0" smtClean="0">
                <a:solidFill>
                  <a:srgbClr val="C00000"/>
                </a:solidFill>
              </a:rPr>
              <a:t>     </a:t>
            </a:r>
            <a:r>
              <a:rPr lang="kk-KZ" sz="8000" dirty="0" smtClean="0">
                <a:solidFill>
                  <a:srgbClr val="C00000"/>
                </a:solidFill>
              </a:rPr>
              <a:t>Назарларыңызға   </a:t>
            </a:r>
          </a:p>
          <a:p>
            <a:r>
              <a:rPr lang="kk-KZ" sz="8000" dirty="0" smtClean="0">
                <a:solidFill>
                  <a:srgbClr val="C00000"/>
                </a:solidFill>
              </a:rPr>
              <a:t>         рахмет</a:t>
            </a:r>
            <a:r>
              <a:rPr lang="ru-RU" sz="8000" dirty="0" smtClean="0">
                <a:solidFill>
                  <a:srgbClr val="C00000"/>
                </a:solidFill>
              </a:rPr>
              <a:t>!</a:t>
            </a:r>
            <a:endParaRPr lang="ru-RU" sz="80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15234</TotalTime>
  <Words>2309</Words>
  <Application>Microsoft Office PowerPoint</Application>
  <PresentationFormat>Экран (4:3)</PresentationFormat>
  <Paragraphs>1320</Paragraphs>
  <Slides>21</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Arial</vt:lpstr>
      <vt:lpstr>Bookman Old Style</vt:lpstr>
      <vt:lpstr>Calibri</vt:lpstr>
      <vt:lpstr>Times New Roman</vt:lpstr>
      <vt:lpstr>Wingdings 2</vt:lpstr>
      <vt:lpstr>Поток</vt:lpstr>
      <vt:lpstr>  2024 жылдың 3 айлық есебі</vt:lpstr>
      <vt:lpstr>Презентация PowerPoint</vt:lpstr>
      <vt:lpstr> Кентау қаласындағы қалалық аурухананың құрылымдық бөлімшелері мен сыйымдылығы</vt:lpstr>
      <vt:lpstr>Кентау қалалық ауруханасы келесі бөлімшелермен ұсынылған:  </vt:lpstr>
      <vt:lpstr>Презентация PowerPoint</vt:lpstr>
      <vt:lpstr>Презентация PowerPoint</vt:lpstr>
      <vt:lpstr>АДАМИ  РЕСУРСТАР</vt:lpstr>
      <vt:lpstr>АДАМИ РЕСУРСЫН ДАМЫТУ</vt:lpstr>
      <vt:lpstr>Презентация PowerPoint</vt:lpstr>
      <vt:lpstr>     Материалдық- техникалық база   Негізгі қаржыны пайдалану тиімділігін бағалау   Медициналық жабдықтармен жабдықтауды талдау  </vt:lpstr>
      <vt:lpstr>Аурухананың бюджеттік қаражатын пайдалануды талдау</vt:lpstr>
      <vt:lpstr>Бір науқасқа шығындар</vt:lpstr>
      <vt:lpstr>Медициналық көмектің кепілдендірілген көлемі шеңберіндегі амбулаториялық-емханалық көмектен түскен кіріс                               </vt:lpstr>
      <vt:lpstr>Ақылы қызметтер туралы есеп (ш.есеп)        </vt:lpstr>
      <vt:lpstr>2024 жылғы 3 айға арналған «аурухана» мемлекеттік тапсырысының жоспарын орындау.</vt:lpstr>
      <vt:lpstr>   Негізгі медициналық-сапалық көрсеткіштер</vt:lpstr>
      <vt:lpstr>Сапалық көрсеткіштер </vt:lpstr>
      <vt:lpstr>Сапалық көрсеткіштер </vt:lpstr>
      <vt:lpstr>Сапалық көрсеткіштер </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 PowerPoint 2002+</dc:title>
  <dc:creator>DOCTOR</dc:creator>
  <cp:lastModifiedBy>USER</cp:lastModifiedBy>
  <cp:revision>1783</cp:revision>
  <dcterms:created xsi:type="dcterms:W3CDTF">2017-05-25T03:17:49Z</dcterms:created>
  <dcterms:modified xsi:type="dcterms:W3CDTF">2025-05-05T04:42:05Z</dcterms:modified>
</cp:coreProperties>
</file>