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Lst>
  <p:notesMasterIdLst>
    <p:notesMasterId r:id="rId24"/>
  </p:notesMasterIdLst>
  <p:sldIdLst>
    <p:sldId id="661" r:id="rId2"/>
    <p:sldId id="904" r:id="rId3"/>
    <p:sldId id="905" r:id="rId4"/>
    <p:sldId id="647" r:id="rId5"/>
    <p:sldId id="806" r:id="rId6"/>
    <p:sldId id="807" r:id="rId7"/>
    <p:sldId id="921" r:id="rId8"/>
    <p:sldId id="914" r:id="rId9"/>
    <p:sldId id="923" r:id="rId10"/>
    <p:sldId id="915" r:id="rId11"/>
    <p:sldId id="916" r:id="rId12"/>
    <p:sldId id="917" r:id="rId13"/>
    <p:sldId id="926" r:id="rId14"/>
    <p:sldId id="927" r:id="rId15"/>
    <p:sldId id="928" r:id="rId16"/>
    <p:sldId id="909" r:id="rId17"/>
    <p:sldId id="910" r:id="rId18"/>
    <p:sldId id="911" r:id="rId19"/>
    <p:sldId id="912" r:id="rId20"/>
    <p:sldId id="929" r:id="rId21"/>
    <p:sldId id="930" r:id="rId22"/>
    <p:sldId id="862" r:id="rId23"/>
  </p:sldIdLst>
  <p:sldSz cx="9144000" cy="6858000" type="screen4x3"/>
  <p:notesSz cx="6858000" cy="9144000"/>
  <p:defaultTextStyle>
    <a:defPPr>
      <a:defRPr lang="en-US"/>
    </a:defPPr>
    <a:lvl1pPr algn="ctr" rtl="0" eaLnBrk="0" fontAlgn="base" hangingPunct="0">
      <a:spcBef>
        <a:spcPct val="0"/>
      </a:spcBef>
      <a:spcAft>
        <a:spcPct val="0"/>
      </a:spcAft>
      <a:defRPr kern="1200">
        <a:solidFill>
          <a:schemeClr val="tx1"/>
        </a:solidFill>
        <a:latin typeface="Arial" charset="0"/>
        <a:ea typeface="+mn-ea"/>
        <a:cs typeface="+mn-cs"/>
      </a:defRPr>
    </a:lvl1pPr>
    <a:lvl2pPr marL="457200" algn="ctr" rtl="0" eaLnBrk="0" fontAlgn="base" hangingPunct="0">
      <a:spcBef>
        <a:spcPct val="0"/>
      </a:spcBef>
      <a:spcAft>
        <a:spcPct val="0"/>
      </a:spcAft>
      <a:defRPr kern="1200">
        <a:solidFill>
          <a:schemeClr val="tx1"/>
        </a:solidFill>
        <a:latin typeface="Arial" charset="0"/>
        <a:ea typeface="+mn-ea"/>
        <a:cs typeface="+mn-cs"/>
      </a:defRPr>
    </a:lvl2pPr>
    <a:lvl3pPr marL="914400" algn="ctr" rtl="0" eaLnBrk="0" fontAlgn="base" hangingPunct="0">
      <a:spcBef>
        <a:spcPct val="0"/>
      </a:spcBef>
      <a:spcAft>
        <a:spcPct val="0"/>
      </a:spcAft>
      <a:defRPr kern="1200">
        <a:solidFill>
          <a:schemeClr val="tx1"/>
        </a:solidFill>
        <a:latin typeface="Arial" charset="0"/>
        <a:ea typeface="+mn-ea"/>
        <a:cs typeface="+mn-cs"/>
      </a:defRPr>
    </a:lvl3pPr>
    <a:lvl4pPr marL="1371600" algn="ctr" rtl="0" eaLnBrk="0" fontAlgn="base" hangingPunct="0">
      <a:spcBef>
        <a:spcPct val="0"/>
      </a:spcBef>
      <a:spcAft>
        <a:spcPct val="0"/>
      </a:spcAft>
      <a:defRPr kern="1200">
        <a:solidFill>
          <a:schemeClr val="tx1"/>
        </a:solidFill>
        <a:latin typeface="Arial" charset="0"/>
        <a:ea typeface="+mn-ea"/>
        <a:cs typeface="+mn-cs"/>
      </a:defRPr>
    </a:lvl4pPr>
    <a:lvl5pPr marL="1828800" algn="ctr"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8DF3"/>
    <a:srgbClr val="B3EBFF"/>
    <a:srgbClr val="FFCC00"/>
    <a:srgbClr val="FF9900"/>
    <a:srgbClr val="33CC33"/>
    <a:srgbClr val="CC3399"/>
    <a:srgbClr val="0066CC"/>
    <a:srgbClr val="A0ECBF"/>
    <a:srgbClr val="B2B2B2"/>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660B408-B3CF-4A94-85FC-2B1E0A45F4A2}" styleName="Темный стиль 2 - акцент 1/акцент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03447BB-5D67-496B-8E87-E561075AD55C}" styleName="Темный стиль 1 - акцент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87" autoAdjust="0"/>
    <p:restoredTop sz="94598" autoAdjust="0"/>
  </p:normalViewPr>
  <p:slideViewPr>
    <p:cSldViewPr>
      <p:cViewPr varScale="1">
        <p:scale>
          <a:sx n="104" d="100"/>
          <a:sy n="104" d="100"/>
        </p:scale>
        <p:origin x="1368" y="114"/>
      </p:cViewPr>
      <p:guideLst>
        <p:guide orient="horz" pos="2160"/>
        <p:guide pos="2880"/>
      </p:guideLst>
    </p:cSldViewPr>
  </p:slideViewPr>
  <p:outlineViewPr>
    <p:cViewPr>
      <p:scale>
        <a:sx n="33" d="100"/>
        <a:sy n="33" d="100"/>
      </p:scale>
      <p:origin x="0" y="1717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viewProps" Target="viewProps.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notesMaster" Target="notesMasters/notesMaster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E3FFDF-6D94-4697-91D8-1DC968685087}" type="datetimeFigureOut">
              <a:rPr lang="ru-RU" smtClean="0"/>
              <a:pPr/>
              <a:t>30.10.2026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F93859-8EB5-48F4-A395-B4B70771D975}" type="slidenum">
              <a:rPr lang="ru-RU" smtClean="0"/>
              <a:pPr/>
              <a:t>‹#›</a:t>
            </a:fld>
            <a:endParaRPr lang="ru-RU"/>
          </a:p>
        </p:txBody>
      </p:sp>
    </p:spTree>
    <p:extLst>
      <p:ext uri="{BB962C8B-B14F-4D97-AF65-F5344CB8AC3E}">
        <p14:creationId xmlns:p14="http://schemas.microsoft.com/office/powerpoint/2010/main" val="651635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bwMode="auto">
          <a:noFill/>
          <a:ln>
            <a:solidFill>
              <a:srgbClr val="000000"/>
            </a:solidFill>
            <a:miter lim="800000"/>
            <a:headEnd/>
            <a:tailEnd/>
          </a:ln>
        </p:spPr>
      </p:sp>
      <p:sp>
        <p:nvSpPr>
          <p:cNvPr id="2355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u="sng" dirty="0"/>
              <a:t>Приобретено медицинское оборудование за счет средств местного бюджета:</a:t>
            </a:r>
            <a:endParaRPr lang="ru-RU" dirty="0"/>
          </a:p>
          <a:p>
            <a:pPr eaLnBrk="1" hangingPunct="1">
              <a:spcBef>
                <a:spcPct val="0"/>
              </a:spcBef>
            </a:pPr>
            <a:endParaRPr lang="ru-RU" dirty="0"/>
          </a:p>
          <a:p>
            <a:pPr eaLnBrk="1" hangingPunct="1">
              <a:spcBef>
                <a:spcPct val="0"/>
              </a:spcBef>
            </a:pPr>
            <a:endParaRPr lang="ru-RU" dirty="0"/>
          </a:p>
          <a:p>
            <a:pPr eaLnBrk="1" hangingPunct="1">
              <a:spcBef>
                <a:spcPct val="0"/>
              </a:spcBef>
            </a:pPr>
            <a:endParaRPr lang="ru-RU" dirty="0"/>
          </a:p>
        </p:txBody>
      </p:sp>
      <p:sp>
        <p:nvSpPr>
          <p:cNvPr id="75780"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B5E3FE-0888-4E91-A133-248F9BA4DC11}" type="slidenum">
              <a:rPr lang="ru-RU" smtClean="0"/>
              <a:pPr fontAlgn="base">
                <a:spcBef>
                  <a:spcPct val="0"/>
                </a:spcBef>
                <a:spcAft>
                  <a:spcPct val="0"/>
                </a:spcAft>
                <a:defRPr/>
              </a:pPr>
              <a:t>10</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Образ слайда 1"/>
          <p:cNvSpPr>
            <a:spLocks noGrp="1" noRot="1" noChangeAspect="1" noTextEdit="1"/>
          </p:cNvSpPr>
          <p:nvPr>
            <p:ph type="sldImg"/>
          </p:nvPr>
        </p:nvSpPr>
        <p:spPr bwMode="auto">
          <a:noFill/>
          <a:ln>
            <a:solidFill>
              <a:srgbClr val="000000"/>
            </a:solidFill>
            <a:miter lim="800000"/>
            <a:headEnd/>
            <a:tailEnd/>
          </a:ln>
        </p:spPr>
      </p:sp>
      <p:sp>
        <p:nvSpPr>
          <p:cNvPr id="614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a:p>
        </p:txBody>
      </p:sp>
      <p:sp>
        <p:nvSpPr>
          <p:cNvPr id="7885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8D31F8-7364-451A-AB68-C39E225F1520}" type="slidenum">
              <a:rPr lang="ru-RU" smtClean="0"/>
              <a:pPr fontAlgn="base">
                <a:spcBef>
                  <a:spcPct val="0"/>
                </a:spcBef>
                <a:spcAft>
                  <a:spcPct val="0"/>
                </a:spcAft>
                <a:defRPr/>
              </a:pPr>
              <a:t>11</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раз слайда 1"/>
          <p:cNvSpPr>
            <a:spLocks noGrp="1" noRot="1" noChangeAspect="1" noTextEdit="1"/>
          </p:cNvSpPr>
          <p:nvPr>
            <p:ph type="sldImg"/>
          </p:nvPr>
        </p:nvSpPr>
        <p:spPr bwMode="auto">
          <a:noFill/>
          <a:ln>
            <a:solidFill>
              <a:srgbClr val="000000"/>
            </a:solidFill>
            <a:miter lim="800000"/>
            <a:headEnd/>
            <a:tailEnd/>
          </a:ln>
        </p:spPr>
      </p:sp>
      <p:sp>
        <p:nvSpPr>
          <p:cNvPr id="1741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ru-RU" dirty="0"/>
          </a:p>
        </p:txBody>
      </p:sp>
      <p:sp>
        <p:nvSpPr>
          <p:cNvPr id="4" name="Номер слайда 3"/>
          <p:cNvSpPr>
            <a:spLocks noGrp="1"/>
          </p:cNvSpPr>
          <p:nvPr>
            <p:ph type="sldNum" sz="quarter" idx="5"/>
          </p:nvPr>
        </p:nvSpPr>
        <p:spPr/>
        <p:txBody>
          <a:bodyPr/>
          <a:lstStyle/>
          <a:p>
            <a:pPr>
              <a:defRPr/>
            </a:pPr>
            <a:fld id="{DB332031-32D7-4FB5-BDD8-B994A50DC15E}" type="slidenum">
              <a:rPr lang="ru-RU" smtClean="0"/>
              <a:pPr>
                <a:defRPr/>
              </a:pPr>
              <a:t>12</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p:cNvSpPr>
            <a:spLocks noGrp="1" noRot="1" noChangeAspect="1" noTextEdit="1"/>
          </p:cNvSpPr>
          <p:nvPr>
            <p:ph type="sldImg"/>
          </p:nvPr>
        </p:nvSpPr>
        <p:spPr bwMode="auto">
          <a:noFill/>
          <a:ln>
            <a:solidFill>
              <a:srgbClr val="000000"/>
            </a:solidFill>
            <a:miter lim="800000"/>
            <a:headEnd/>
            <a:tailEnd/>
          </a:ln>
        </p:spPr>
      </p:sp>
      <p:sp>
        <p:nvSpPr>
          <p:cNvPr id="2150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ru-RU"/>
          </a:p>
        </p:txBody>
      </p:sp>
      <p:sp>
        <p:nvSpPr>
          <p:cNvPr id="4" name="Номер слайда 3"/>
          <p:cNvSpPr>
            <a:spLocks noGrp="1"/>
          </p:cNvSpPr>
          <p:nvPr>
            <p:ph type="sldNum" sz="quarter" idx="5"/>
          </p:nvPr>
        </p:nvSpPr>
        <p:spPr/>
        <p:txBody>
          <a:bodyPr/>
          <a:lstStyle/>
          <a:p>
            <a:pPr>
              <a:defRPr/>
            </a:pPr>
            <a:fld id="{10BB0939-87E3-4A4C-83F2-801E6E4DC567}" type="slidenum">
              <a:rPr lang="ru-RU" smtClean="0"/>
              <a:pPr>
                <a:defRPr/>
              </a:pPr>
              <a:t>13</a:t>
            </a:fld>
            <a:endParaRPr lang="ru-RU"/>
          </a:p>
        </p:txBody>
      </p:sp>
    </p:spTree>
    <p:extLst>
      <p:ext uri="{BB962C8B-B14F-4D97-AF65-F5344CB8AC3E}">
        <p14:creationId xmlns:p14="http://schemas.microsoft.com/office/powerpoint/2010/main" val="2592828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0F93859-8EB5-48F4-A395-B4B70771D975}" type="slidenum">
              <a:rPr lang="ru-RU" smtClean="0"/>
              <a:pPr/>
              <a:t>14</a:t>
            </a:fld>
            <a:endParaRPr lang="ru-RU"/>
          </a:p>
        </p:txBody>
      </p:sp>
    </p:spTree>
    <p:extLst>
      <p:ext uri="{BB962C8B-B14F-4D97-AF65-F5344CB8AC3E}">
        <p14:creationId xmlns:p14="http://schemas.microsoft.com/office/powerpoint/2010/main" val="3112862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A5FFB13-6884-402B-9F66-B0259C45F3A9}" type="slidenum">
              <a:rPr lang="ru-RU" smtClean="0"/>
              <a:pPr/>
              <a:t>17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F6B0A435-6CC1-49DE-9FF2-249225192D6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08805774-15D4-42F8-AA90-83BB7060E0D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BFC88259-33DA-4D74-A962-DBC7C59CAE5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F12B0F68-51BD-4718-819F-F455988BF4F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6790356B-AF77-4FA0-8A52-291F74786E0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7DA4DA7C-3904-4F57-B2ED-809F36B6C65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B1CCB663-6034-4925-8249-71E9C56337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4364DA71-7E7F-40CB-BEA9-74400939F0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D272214C-92C0-4DAC-9A8A-2052651A0DF9}"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92F5B7C-E59D-4C75-BF7A-65EF183284A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F1A2ABF6-A232-42A8-A9EE-7C2CE7D6D3A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28600"/>
            <a:ext cx="9144000" cy="762000"/>
          </a:xfrm>
        </p:spPr>
        <p:txBody>
          <a:bodyPr/>
          <a:lstStyle/>
          <a:p>
            <a:r>
              <a:rPr lang="ru-RU"/>
              <a:t>Образец заголовка</a:t>
            </a:r>
          </a:p>
        </p:txBody>
      </p:sp>
      <p:sp>
        <p:nvSpPr>
          <p:cNvPr id="3" name="Диаграмма 2"/>
          <p:cNvSpPr>
            <a:spLocks noGrp="1"/>
          </p:cNvSpPr>
          <p:nvPr>
            <p:ph type="chart" idx="1"/>
          </p:nvPr>
        </p:nvSpPr>
        <p:spPr>
          <a:xfrm>
            <a:off x="457200" y="990600"/>
            <a:ext cx="8229600" cy="609600"/>
          </a:xfrm>
        </p:spPr>
        <p:txBody>
          <a:bodyPr/>
          <a:lstStyle/>
          <a:p>
            <a:r>
              <a:rPr lang="ru-RU"/>
              <a:t>Вставка диаграммы</a:t>
            </a:r>
          </a:p>
        </p:txBody>
      </p:sp>
      <p:sp>
        <p:nvSpPr>
          <p:cNvPr id="4" name="Дата 3"/>
          <p:cNvSpPr>
            <a:spLocks noGrp="1"/>
          </p:cNvSpPr>
          <p:nvPr>
            <p:ph type="dt" sz="half" idx="10"/>
          </p:nvPr>
        </p:nvSpPr>
        <p:spPr>
          <a:xfrm>
            <a:off x="457200" y="6243638"/>
            <a:ext cx="2133600" cy="457200"/>
          </a:xfrm>
        </p:spPr>
        <p:txBody>
          <a:bodyPr/>
          <a:lstStyle>
            <a:lvl1pPr>
              <a:defRPr/>
            </a:lvl1pPr>
          </a:lstStyle>
          <a:p>
            <a:endParaRPr lang="en-US"/>
          </a:p>
        </p:txBody>
      </p:sp>
      <p:sp>
        <p:nvSpPr>
          <p:cNvPr id="5" name="Нижний колонтитул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Номер слайда 5"/>
          <p:cNvSpPr>
            <a:spLocks noGrp="1"/>
          </p:cNvSpPr>
          <p:nvPr>
            <p:ph type="sldNum" sz="quarter" idx="12"/>
          </p:nvPr>
        </p:nvSpPr>
        <p:spPr>
          <a:xfrm>
            <a:off x="6553200" y="6243638"/>
            <a:ext cx="2133600" cy="457200"/>
          </a:xfrm>
        </p:spPr>
        <p:txBody>
          <a:bodyPr/>
          <a:lstStyle>
            <a:lvl1pPr>
              <a:defRPr/>
            </a:lvl1pPr>
          </a:lstStyle>
          <a:p>
            <a:fld id="{875BDAB4-1B0B-495B-9A77-0C6BC7B3F1F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2D63AB1-FE94-43B1-84D6-4357C7C52A42}"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1472" y="1124744"/>
            <a:ext cx="8032976" cy="1872208"/>
          </a:xfrm>
        </p:spPr>
        <p:txBody>
          <a:bodyPr>
            <a:normAutofit fontScale="90000"/>
            <a:scene3d>
              <a:camera prst="orthographicFront"/>
              <a:lightRig rig="freezing" dir="t">
                <a:rot lat="0" lon="0" rev="5640000"/>
              </a:lightRig>
            </a:scene3d>
            <a:sp3d extrusionH="57150" prstMaterial="flat">
              <a:bevelT w="38100" h="38100"/>
              <a:contourClr>
                <a:schemeClr val="tx2"/>
              </a:contourClr>
            </a:sp3d>
          </a:bodyPr>
          <a:lstStyle/>
          <a:p>
            <a:pPr algn="ctr"/>
            <a:br>
              <a:rPr lang="ru-RU" sz="6700" dirty="0">
                <a:solidFill>
                  <a:srgbClr val="C00000"/>
                </a:solidFill>
                <a:latin typeface="Times New Roman" pitchFamily="18" charset="0"/>
                <a:cs typeface="Times New Roman" pitchFamily="18" charset="0"/>
              </a:rPr>
            </a:br>
            <a:br>
              <a:rPr lang="ru-RU" sz="6700" dirty="0">
                <a:solidFill>
                  <a:srgbClr val="C00000"/>
                </a:solidFill>
                <a:latin typeface="Times New Roman" pitchFamily="18" charset="0"/>
                <a:cs typeface="Times New Roman" pitchFamily="18" charset="0"/>
              </a:rPr>
            </a:br>
            <a:r>
              <a:rPr lang="ru-RU" sz="6700" dirty="0">
                <a:solidFill>
                  <a:srgbClr val="C00000"/>
                </a:solidFill>
                <a:latin typeface="Times New Roman" pitchFamily="18" charset="0"/>
                <a:cs typeface="Times New Roman" pitchFamily="18" charset="0"/>
              </a:rPr>
              <a:t>2026 </a:t>
            </a:r>
            <a:r>
              <a:rPr lang="ru-RU" sz="6700" dirty="0" err="1">
                <a:solidFill>
                  <a:srgbClr val="C00000"/>
                </a:solidFill>
                <a:latin typeface="Times New Roman" pitchFamily="18" charset="0"/>
                <a:cs typeface="Times New Roman" pitchFamily="18" charset="0"/>
              </a:rPr>
              <a:t>жылдың</a:t>
            </a:r>
            <a:r>
              <a:rPr lang="ru-RU" sz="6700" dirty="0">
                <a:solidFill>
                  <a:srgbClr val="C00000"/>
                </a:solidFill>
                <a:latin typeface="Times New Roman" pitchFamily="18" charset="0"/>
                <a:cs typeface="Times New Roman" pitchFamily="18" charset="0"/>
              </a:rPr>
              <a:t> 3 </a:t>
            </a:r>
            <a:r>
              <a:rPr lang="ru-RU" sz="6700" dirty="0" err="1">
                <a:solidFill>
                  <a:srgbClr val="C00000"/>
                </a:solidFill>
                <a:latin typeface="Times New Roman" pitchFamily="18" charset="0"/>
                <a:cs typeface="Times New Roman" pitchFamily="18" charset="0"/>
              </a:rPr>
              <a:t>айлық</a:t>
            </a:r>
            <a:r>
              <a:rPr lang="ru-RU" sz="6700" dirty="0">
                <a:solidFill>
                  <a:srgbClr val="C00000"/>
                </a:solidFill>
                <a:latin typeface="Times New Roman" pitchFamily="18" charset="0"/>
                <a:cs typeface="Times New Roman" pitchFamily="18" charset="0"/>
              </a:rPr>
              <a:t> </a:t>
            </a:r>
            <a:r>
              <a:rPr lang="ru-RU" sz="6700" dirty="0" err="1">
                <a:solidFill>
                  <a:srgbClr val="C00000"/>
                </a:solidFill>
                <a:latin typeface="Times New Roman" pitchFamily="18" charset="0"/>
                <a:cs typeface="Times New Roman" pitchFamily="18" charset="0"/>
              </a:rPr>
              <a:t>есебі</a:t>
            </a:r>
            <a:endParaRPr lang="ru-RU" sz="5300" dirty="0">
              <a:ln>
                <a:solidFill>
                  <a:srgbClr val="C00000"/>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467544" y="2564904"/>
            <a:ext cx="8358246" cy="2736304"/>
          </a:xfrm>
        </p:spPr>
        <p:txBody>
          <a:bodyPr>
            <a:noAutofit/>
          </a:bodyPr>
          <a:lstStyle/>
          <a:p>
            <a:pPr algn="ctr"/>
            <a:endParaRPr lang="ru-RU" sz="2000" b="1" dirty="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ru-RU" sz="2000" b="1" dirty="0">
              <a:effectLst>
                <a:outerShdw blurRad="38100" dist="38100" dir="2700000" algn="tl">
                  <a:srgbClr val="000000">
                    <a:alpha val="43137"/>
                  </a:srgbClr>
                </a:outerShdw>
              </a:effectLst>
              <a:latin typeface="Times New Roman" pitchFamily="18" charset="0"/>
              <a:cs typeface="Times New Roman" pitchFamily="18" charset="0"/>
            </a:endParaRPr>
          </a:p>
          <a:p>
            <a:pPr algn="ctr"/>
            <a:r>
              <a:rPr lang="kk-KZ" sz="2000" b="1" dirty="0"/>
              <a:t>ШЖҚ «Кентау қалалық орталық ауруханасы»  МКК </a:t>
            </a:r>
          </a:p>
          <a:p>
            <a:pPr algn="ctr"/>
            <a:r>
              <a:rPr lang="ru-RU" sz="2000" b="1" dirty="0" err="1">
                <a:effectLst>
                  <a:outerShdw blurRad="38100" dist="38100" dir="2700000" algn="tl">
                    <a:srgbClr val="000000">
                      <a:alpha val="43137"/>
                    </a:srgbClr>
                  </a:outerShdw>
                </a:effectLst>
                <a:latin typeface="Times New Roman" pitchFamily="18" charset="0"/>
                <a:cs typeface="Times New Roman" pitchFamily="18" charset="0"/>
              </a:rPr>
              <a:t>Кентау</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err="1">
                <a:effectLst>
                  <a:outerShdw blurRad="38100" dist="38100" dir="2700000" algn="tl">
                    <a:srgbClr val="000000">
                      <a:alpha val="43137"/>
                    </a:srgbClr>
                  </a:outerShdw>
                </a:effectLst>
                <a:latin typeface="Times New Roman" pitchFamily="18" charset="0"/>
                <a:cs typeface="Times New Roman" pitchFamily="18" charset="0"/>
              </a:rPr>
              <a:t>қаласы</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                                                                                                   </a:t>
            </a:r>
          </a:p>
          <a:p>
            <a:pPr algn="ctr"/>
            <a:r>
              <a:rPr lang="ru-RU" sz="2000" b="1" dirty="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err="1">
                <a:effectLst>
                  <a:outerShdw blurRad="38100" dist="38100" dir="2700000" algn="tl">
                    <a:srgbClr val="000000">
                      <a:alpha val="43137"/>
                    </a:srgbClr>
                  </a:outerShdw>
                </a:effectLst>
                <a:latin typeface="Times New Roman" pitchFamily="18" charset="0"/>
                <a:cs typeface="Times New Roman" pitchFamily="18" charset="0"/>
              </a:rPr>
              <a:t>Конаев</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err="1">
                <a:effectLst>
                  <a:outerShdw blurRad="38100" dist="38100" dir="2700000" algn="tl">
                    <a:srgbClr val="000000">
                      <a:alpha val="43137"/>
                    </a:srgbClr>
                  </a:outerShdw>
                </a:effectLst>
                <a:latin typeface="Times New Roman" pitchFamily="18" charset="0"/>
                <a:cs typeface="Times New Roman" pitchFamily="18" charset="0"/>
              </a:rPr>
              <a:t>даңғылы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№26.</a:t>
            </a:r>
          </a:p>
          <a:p>
            <a:endParaRPr lang="ru-RU" sz="4000" b="1" dirty="0">
              <a:solidFill>
                <a:schemeClr val="tx1"/>
              </a:solidFill>
              <a:latin typeface="Times New Roman" pitchFamily="18" charset="0"/>
              <a:cs typeface="Times New Roman" pitchFamily="18" charset="0"/>
            </a:endParaRPr>
          </a:p>
        </p:txBody>
      </p:sp>
      <p:sp>
        <p:nvSpPr>
          <p:cNvPr id="4" name="Прямоугольник 3"/>
          <p:cNvSpPr/>
          <p:nvPr/>
        </p:nvSpPr>
        <p:spPr>
          <a:xfrm>
            <a:off x="4283968" y="6014322"/>
            <a:ext cx="4680520" cy="400110"/>
          </a:xfrm>
          <a:prstGeom prst="rect">
            <a:avLst/>
          </a:prstGeom>
        </p:spPr>
        <p:txBody>
          <a:bodyPr wrap="square">
            <a:spAutoFit/>
          </a:bodyPr>
          <a:lstStyle/>
          <a:p>
            <a:r>
              <a:rPr lang="ru-RU" sz="2000" b="1" dirty="0" err="1">
                <a:latin typeface="Times New Roman" pitchFamily="18" charset="0"/>
                <a:cs typeface="Times New Roman" pitchFamily="18" charset="0"/>
              </a:rPr>
              <a:t>Басшы</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Утебаев</a:t>
            </a:r>
            <a:r>
              <a:rPr lang="ru-RU" sz="2000" b="1" dirty="0">
                <a:latin typeface="Times New Roman" pitchFamily="18" charset="0"/>
                <a:cs typeface="Times New Roman" pitchFamily="18" charset="0"/>
              </a:rPr>
              <a:t> А Б.</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8596" y="214290"/>
            <a:ext cx="8501122" cy="5447645"/>
          </a:xfrm>
          <a:prstGeom prst="rect">
            <a:avLst/>
          </a:prstGeom>
          <a:noFill/>
        </p:spPr>
        <p:txBody>
          <a:bodyPr wrap="square" rtlCol="0">
            <a:spAutoFit/>
          </a:bodyPr>
          <a:lstStyle/>
          <a:p>
            <a:endParaRPr lang="en-US" sz="2800" b="1" dirty="0">
              <a:solidFill>
                <a:srgbClr val="C00000"/>
              </a:solidFill>
              <a:latin typeface="+mn-lt"/>
            </a:endParaRPr>
          </a:p>
          <a:p>
            <a:r>
              <a:rPr lang="kk-KZ" sz="2800" b="1" dirty="0">
                <a:solidFill>
                  <a:srgbClr val="FF0000"/>
                </a:solidFill>
              </a:rPr>
              <a:t>ШЖҚ «Кентау қалалық ауруханасы»  МКК Түркістан облысы денсаулық сақтау басқармасы </a:t>
            </a:r>
            <a:endParaRPr lang="ru-RU" sz="2800" b="1" dirty="0">
              <a:solidFill>
                <a:srgbClr val="FF0000"/>
              </a:solidFill>
              <a:latin typeface="+mn-lt"/>
            </a:endParaRPr>
          </a:p>
          <a:p>
            <a:endParaRPr lang="en-US" sz="2800" b="1" dirty="0">
              <a:solidFill>
                <a:srgbClr val="C00000"/>
              </a:solidFill>
              <a:latin typeface="+mn-lt"/>
            </a:endParaRPr>
          </a:p>
          <a:p>
            <a:endParaRPr lang="ru-RU" sz="2800" b="1" dirty="0">
              <a:solidFill>
                <a:srgbClr val="C00000"/>
              </a:solidFill>
              <a:latin typeface="+mn-lt"/>
            </a:endParaRPr>
          </a:p>
          <a:p>
            <a:pPr algn="l"/>
            <a:r>
              <a:rPr lang="ru-RU" sz="2400" b="1" dirty="0" err="1">
                <a:solidFill>
                  <a:srgbClr val="C00000"/>
                </a:solidFill>
                <a:latin typeface="+mn-lt"/>
              </a:rPr>
              <a:t>Басшы</a:t>
            </a:r>
            <a:r>
              <a:rPr lang="ru-RU" sz="2400" b="1" dirty="0">
                <a:solidFill>
                  <a:srgbClr val="C00000"/>
                </a:solidFill>
                <a:latin typeface="+mn-lt"/>
              </a:rPr>
              <a:t>:  </a:t>
            </a:r>
            <a:r>
              <a:rPr lang="ru-RU" sz="2400" b="1" dirty="0" err="1">
                <a:solidFill>
                  <a:srgbClr val="C00000"/>
                </a:solidFill>
                <a:latin typeface="+mn-lt"/>
              </a:rPr>
              <a:t>Утебаев</a:t>
            </a:r>
            <a:r>
              <a:rPr lang="ru-RU" sz="2400" b="1" dirty="0">
                <a:solidFill>
                  <a:srgbClr val="C00000"/>
                </a:solidFill>
                <a:latin typeface="+mn-lt"/>
              </a:rPr>
              <a:t> </a:t>
            </a:r>
            <a:r>
              <a:rPr lang="ru-RU" sz="2400" b="1" dirty="0" err="1">
                <a:solidFill>
                  <a:srgbClr val="C00000"/>
                </a:solidFill>
                <a:latin typeface="+mn-lt"/>
              </a:rPr>
              <a:t>Асылбек</a:t>
            </a:r>
            <a:r>
              <a:rPr lang="ru-RU" sz="2400" b="1" dirty="0">
                <a:solidFill>
                  <a:srgbClr val="C00000"/>
                </a:solidFill>
                <a:latin typeface="+mn-lt"/>
              </a:rPr>
              <a:t> </a:t>
            </a:r>
            <a:r>
              <a:rPr lang="ru-RU" sz="2400" b="1" dirty="0" err="1">
                <a:solidFill>
                  <a:srgbClr val="C00000"/>
                </a:solidFill>
                <a:latin typeface="+mn-lt"/>
              </a:rPr>
              <a:t>Бахытбекович</a:t>
            </a:r>
            <a:endParaRPr lang="ru-RU" sz="2400" b="1" dirty="0">
              <a:solidFill>
                <a:srgbClr val="C00000"/>
              </a:solidFill>
              <a:latin typeface="+mn-lt"/>
            </a:endParaRPr>
          </a:p>
          <a:p>
            <a:pPr algn="l"/>
            <a:r>
              <a:rPr lang="ru-RU" sz="2400" b="1" dirty="0" err="1">
                <a:solidFill>
                  <a:srgbClr val="C00000"/>
                </a:solidFill>
                <a:latin typeface="+mn-lt"/>
              </a:rPr>
              <a:t>Жалпы</a:t>
            </a:r>
            <a:r>
              <a:rPr lang="ru-RU" sz="2400" b="1" dirty="0">
                <a:solidFill>
                  <a:srgbClr val="C00000"/>
                </a:solidFill>
                <a:latin typeface="+mn-lt"/>
              </a:rPr>
              <a:t> </a:t>
            </a:r>
            <a:r>
              <a:rPr lang="ru-RU" sz="2400" b="1" dirty="0" err="1">
                <a:solidFill>
                  <a:srgbClr val="C00000"/>
                </a:solidFill>
                <a:latin typeface="+mn-lt"/>
              </a:rPr>
              <a:t>ауданы</a:t>
            </a:r>
            <a:r>
              <a:rPr lang="ru-RU" sz="2400" b="1" dirty="0">
                <a:solidFill>
                  <a:srgbClr val="C00000"/>
                </a:solidFill>
                <a:latin typeface="+mn-lt"/>
              </a:rPr>
              <a:t>:         35 637 кв.м</a:t>
            </a:r>
          </a:p>
          <a:p>
            <a:pPr algn="l"/>
            <a:r>
              <a:rPr lang="ru-RU" sz="2400" b="1" dirty="0" err="1">
                <a:solidFill>
                  <a:srgbClr val="C00000"/>
                </a:solidFill>
                <a:latin typeface="+mn-lt"/>
              </a:rPr>
              <a:t>Ғимараттың жалпы</a:t>
            </a:r>
            <a:r>
              <a:rPr lang="ru-RU" sz="2400" b="1" dirty="0">
                <a:solidFill>
                  <a:srgbClr val="C00000"/>
                </a:solidFill>
                <a:latin typeface="+mn-lt"/>
              </a:rPr>
              <a:t> </a:t>
            </a:r>
            <a:r>
              <a:rPr lang="ru-RU" sz="2400" b="1" dirty="0" err="1">
                <a:solidFill>
                  <a:srgbClr val="C00000"/>
                </a:solidFill>
                <a:latin typeface="+mn-lt"/>
              </a:rPr>
              <a:t>ауданы</a:t>
            </a:r>
            <a:r>
              <a:rPr lang="ru-RU" sz="2400" b="1" dirty="0">
                <a:solidFill>
                  <a:srgbClr val="C00000"/>
                </a:solidFill>
                <a:latin typeface="+mn-lt"/>
              </a:rPr>
              <a:t>:   9695,33 кв.м</a:t>
            </a:r>
          </a:p>
          <a:p>
            <a:pPr algn="l"/>
            <a:r>
              <a:rPr lang="ru-RU" sz="2400" b="1" dirty="0" err="1">
                <a:solidFill>
                  <a:srgbClr val="C00000"/>
                </a:solidFill>
                <a:latin typeface="+mn-lt"/>
              </a:rPr>
              <a:t>Үй жайлар</a:t>
            </a:r>
            <a:r>
              <a:rPr lang="ru-RU" sz="2400" b="1" dirty="0">
                <a:solidFill>
                  <a:srgbClr val="C00000"/>
                </a:solidFill>
                <a:latin typeface="+mn-lt"/>
              </a:rPr>
              <a:t> саны:        499</a:t>
            </a:r>
          </a:p>
          <a:p>
            <a:pPr algn="l"/>
            <a:r>
              <a:rPr lang="ru-RU" sz="2400" b="1" dirty="0" err="1">
                <a:solidFill>
                  <a:srgbClr val="C00000"/>
                </a:solidFill>
                <a:latin typeface="+mn-lt"/>
              </a:rPr>
              <a:t>Соғылған жыл</a:t>
            </a:r>
            <a:r>
              <a:rPr lang="ru-RU" sz="2400" b="1" dirty="0">
                <a:solidFill>
                  <a:srgbClr val="C00000"/>
                </a:solidFill>
                <a:latin typeface="+mn-lt"/>
              </a:rPr>
              <a:t>:          1984 ж.</a:t>
            </a:r>
          </a:p>
          <a:p>
            <a:pPr algn="l"/>
            <a:r>
              <a:rPr lang="ru-RU" sz="2400" b="1" dirty="0" err="1">
                <a:solidFill>
                  <a:srgbClr val="C00000"/>
                </a:solidFill>
                <a:latin typeface="+mn-lt"/>
              </a:rPr>
              <a:t>Қызметкерлер </a:t>
            </a:r>
            <a:r>
              <a:rPr lang="ru-RU" sz="2400" b="1" dirty="0">
                <a:solidFill>
                  <a:srgbClr val="C00000"/>
                </a:solidFill>
                <a:latin typeface="+mn-lt"/>
              </a:rPr>
              <a:t>саны:  514</a:t>
            </a:r>
            <a:endParaRPr lang="ru-RU" sz="2400" b="1" dirty="0">
              <a:solidFill>
                <a:srgbClr val="C00000"/>
              </a:solidFill>
            </a:endParaRPr>
          </a:p>
          <a:p>
            <a:endParaRPr lang="ru-RU" dirty="0"/>
          </a:p>
          <a:p>
            <a:endParaRPr lang="ru-RU" dirty="0"/>
          </a:p>
        </p:txBody>
      </p:sp>
      <p:pic>
        <p:nvPicPr>
          <p:cNvPr id="1026" name="Picture 2" descr="C:\Users\KT\Desktop\Новая папка\Картина ЦГБ.jpg"/>
          <p:cNvPicPr>
            <a:picLocks noChangeAspect="1" noChangeArrowheads="1"/>
          </p:cNvPicPr>
          <p:nvPr/>
        </p:nvPicPr>
        <p:blipFill>
          <a:blip r:embed="rId2" cstate="print"/>
          <a:srcRect/>
          <a:stretch>
            <a:fillRect/>
          </a:stretch>
        </p:blipFill>
        <p:spPr bwMode="auto">
          <a:xfrm>
            <a:off x="4572000" y="4000504"/>
            <a:ext cx="4000528" cy="236360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166"/>
            <a:ext cx="8229600" cy="857256"/>
          </a:xfrm>
        </p:spPr>
        <p:txBody>
          <a:bodyPr>
            <a:normAutofit/>
          </a:bodyPr>
          <a:lstStyle/>
          <a:p>
            <a:pPr algn="ctr"/>
            <a:r>
              <a:rPr lang="kk-KZ" sz="2400" dirty="0">
                <a:solidFill>
                  <a:srgbClr val="C00000"/>
                </a:solidFill>
              </a:rPr>
              <a:t> Кентау қаласындағы қалалық аурухананың құрылымдық бөлімшелері мен сыйымдылығы</a:t>
            </a:r>
            <a:endParaRPr lang="ru-RU" sz="2400" dirty="0">
              <a:solidFill>
                <a:srgbClr val="C00000"/>
              </a:solidFill>
              <a:latin typeface="Times New Roman" pitchFamily="18" charset="0"/>
              <a:cs typeface="Times New Roman" pitchFamily="18" charset="0"/>
            </a:endParaRPr>
          </a:p>
        </p:txBody>
      </p:sp>
      <p:sp>
        <p:nvSpPr>
          <p:cNvPr id="3" name="Содержимое 2"/>
          <p:cNvSpPr>
            <a:spLocks noGrp="1"/>
          </p:cNvSpPr>
          <p:nvPr>
            <p:ph idx="1"/>
          </p:nvPr>
        </p:nvSpPr>
        <p:spPr>
          <a:xfrm>
            <a:off x="179512" y="4221088"/>
            <a:ext cx="8964488" cy="1871528"/>
          </a:xfrm>
        </p:spPr>
        <p:txBody>
          <a:bodyPr>
            <a:normAutofit lnSpcReduction="10000"/>
          </a:bodyPr>
          <a:lstStyle/>
          <a:p>
            <a:pPr marL="0" indent="0" algn="just">
              <a:buNone/>
            </a:pPr>
            <a:r>
              <a:rPr lang="kk-KZ" sz="2000" dirty="0"/>
              <a:t>«Кентау орталық қалалық ауруханасы» ШЖҚ МКК -  Кентау қаласы мен оған іргелес елді-мекендердің тұрғындарына 99682 адам көлемінде мамандандырылған медициналық көмек көрсететін ұйым. Тәулік бойғы аурухананың қуаттылғы 313 төсек орын, оның ішінде 45 төсектік инфекциялық бөлім бар. Күндізгі стационар 40 төсек орын және 28 төсек орын ақылы бөлім қызмет етеді.</a:t>
            </a:r>
          </a:p>
          <a:p>
            <a:pPr marL="0" indent="0" algn="just">
              <a:buNone/>
            </a:pPr>
            <a:endParaRPr lang="ru-RU" sz="2000" dirty="0"/>
          </a:p>
          <a:p>
            <a:endParaRPr lang="ru-RU" sz="2800" dirty="0"/>
          </a:p>
          <a:p>
            <a:endParaRPr lang="ru-RU" sz="2800" dirty="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pic>
        <p:nvPicPr>
          <p:cNvPr id="6" name="Рисунок 5"/>
          <p:cNvPicPr>
            <a:picLocks noChangeAspect="1"/>
          </p:cNvPicPr>
          <p:nvPr/>
        </p:nvPicPr>
        <p:blipFill>
          <a:blip r:embed="rId2" cstate="print"/>
          <a:stretch>
            <a:fillRect/>
          </a:stretch>
        </p:blipFill>
        <p:spPr>
          <a:xfrm>
            <a:off x="2987824" y="1447087"/>
            <a:ext cx="2670279" cy="26337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864096"/>
          </a:xfrm>
        </p:spPr>
        <p:txBody>
          <a:bodyPr>
            <a:normAutofit fontScale="90000"/>
          </a:bodyPr>
          <a:lstStyle/>
          <a:p>
            <a:pPr algn="ctr"/>
            <a:r>
              <a:rPr lang="kk-KZ" sz="2400" b="1" dirty="0">
                <a:solidFill>
                  <a:srgbClr val="C00000"/>
                </a:solidFill>
              </a:rPr>
              <a:t>Кентау қалалық ауруханасы келесі бөлімшелермен ұсынылған: </a:t>
            </a:r>
            <a:br>
              <a:rPr lang="ru-RU" sz="2800" b="1" dirty="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rPr>
            </a:br>
            <a:endParaRPr lang="ru-RU" sz="2800" b="1" dirty="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1362082683"/>
              </p:ext>
            </p:extLst>
          </p:nvPr>
        </p:nvGraphicFramePr>
        <p:xfrm>
          <a:off x="142844" y="1000108"/>
          <a:ext cx="8858280" cy="5581970"/>
        </p:xfrm>
        <a:graphic>
          <a:graphicData uri="http://schemas.openxmlformats.org/drawingml/2006/table">
            <a:tbl>
              <a:tblPr firstRow="1" bandRow="1">
                <a:tableStyleId>{8799B23B-EC83-4686-B30A-512413B5E67A}</a:tableStyleId>
              </a:tblPr>
              <a:tblGrid>
                <a:gridCol w="4483341">
                  <a:extLst>
                    <a:ext uri="{9D8B030D-6E8A-4147-A177-3AD203B41FA5}">
                      <a16:colId xmlns:a16="http://schemas.microsoft.com/office/drawing/2014/main" val="20000"/>
                    </a:ext>
                  </a:extLst>
                </a:gridCol>
                <a:gridCol w="1822890">
                  <a:extLst>
                    <a:ext uri="{9D8B030D-6E8A-4147-A177-3AD203B41FA5}">
                      <a16:colId xmlns:a16="http://schemas.microsoft.com/office/drawing/2014/main" val="20001"/>
                    </a:ext>
                  </a:extLst>
                </a:gridCol>
                <a:gridCol w="2552049">
                  <a:extLst>
                    <a:ext uri="{9D8B030D-6E8A-4147-A177-3AD203B41FA5}">
                      <a16:colId xmlns:a16="http://schemas.microsoft.com/office/drawing/2014/main" val="20002"/>
                    </a:ext>
                  </a:extLst>
                </a:gridCol>
              </a:tblGrid>
              <a:tr h="346891">
                <a:tc rowSpan="2">
                  <a:txBody>
                    <a:bodyPr/>
                    <a:lstStyle/>
                    <a:p>
                      <a:pPr algn="ctr"/>
                      <a:r>
                        <a:rPr lang="kk-KZ" sz="2000" dirty="0"/>
                        <a:t>Бөлімше атаулары және төсек орын профилі</a:t>
                      </a:r>
                      <a:endParaRPr lang="ru-RU" sz="2000" b="1" dirty="0">
                        <a:solidFill>
                          <a:schemeClr val="tx1"/>
                        </a:solidFill>
                        <a:latin typeface="Times New Roman" pitchFamily="18" charset="0"/>
                        <a:cs typeface="Times New Roman" pitchFamily="18" charset="0"/>
                      </a:endParaRPr>
                    </a:p>
                  </a:txBody>
                  <a:tcPr/>
                </a:tc>
                <a:tc gridSpan="2">
                  <a:txBody>
                    <a:bodyPr/>
                    <a:lstStyle/>
                    <a:p>
                      <a:pPr algn="ctr"/>
                      <a:r>
                        <a:rPr lang="kk-KZ" sz="2000" b="1" dirty="0">
                          <a:solidFill>
                            <a:schemeClr val="tx1"/>
                          </a:solidFill>
                          <a:latin typeface="Times New Roman" pitchFamily="18" charset="0"/>
                          <a:cs typeface="Times New Roman" pitchFamily="18" charset="0"/>
                        </a:rPr>
                        <a:t>Төсек</a:t>
                      </a:r>
                      <a:r>
                        <a:rPr lang="kk-KZ" sz="2000" b="1" baseline="0" dirty="0">
                          <a:solidFill>
                            <a:schemeClr val="tx1"/>
                          </a:solidFill>
                          <a:latin typeface="Times New Roman" pitchFamily="18" charset="0"/>
                          <a:cs typeface="Times New Roman" pitchFamily="18" charset="0"/>
                        </a:rPr>
                        <a:t> орын саны</a:t>
                      </a:r>
                      <a:endParaRPr lang="ru-RU" sz="2000" b="1" dirty="0">
                        <a:solidFill>
                          <a:schemeClr val="tx1"/>
                        </a:solidFill>
                        <a:latin typeface="Times New Roman" pitchFamily="18" charset="0"/>
                        <a:cs typeface="Times New Roman" pitchFamily="18" charset="0"/>
                      </a:endParaRPr>
                    </a:p>
                  </a:txBody>
                  <a:tcPr/>
                </a:tc>
                <a:tc hMerge="1">
                  <a:txBody>
                    <a:bodyPr/>
                    <a:lstStyle/>
                    <a:p>
                      <a:endParaRPr lang="ru-RU" sz="1800" b="1"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613730">
                <a:tc vMerge="1">
                  <a:txBody>
                    <a:bodyPr/>
                    <a:lstStyle/>
                    <a:p>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20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Стационарлық</a:t>
                      </a:r>
                      <a:endParaRPr lang="ru-RU" sz="20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20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Күндізгі стационар</a:t>
                      </a:r>
                      <a:endParaRPr lang="ru-RU" sz="20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4562946">
                <a:tc>
                  <a:txBody>
                    <a:bodyPr/>
                    <a:lstStyle/>
                    <a:p>
                      <a:r>
                        <a:rPr lang="ru-RU" sz="1800" b="0" i="0" u="sng"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Терапиялық</a:t>
                      </a:r>
                      <a:r>
                        <a:rPr lang="ru-RU" sz="1800" b="0" i="0" u="sng"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 бөлім</a:t>
                      </a:r>
                      <a:r>
                        <a:rPr lang="ru-RU" sz="1800" b="0" i="0" u="sng"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Терапиялық</a:t>
                      </a:r>
                      <a:r>
                        <a:rPr lang="ru-RU" sz="1800" b="0" i="0" u="none"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эндокринологиялық ересектерге</a:t>
                      </a:r>
                      <a:endParaRPr lang="ru-RU"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Кардиологиялық </a:t>
                      </a:r>
                      <a:r>
                        <a:rPr lang="ru-RU" sz="1800" b="0" i="0" u="none"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неврологиялық </a:t>
                      </a:r>
                      <a:r>
                        <a:rPr lang="ru-RU" sz="1800" b="0" i="0" u="none"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Паллиативті</a:t>
                      </a:r>
                      <a:r>
                        <a:rPr lang="ru-RU"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көмек</a:t>
                      </a:r>
                      <a:endParaRPr lang="ru-RU"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endParaRPr lang="ru-RU"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Медициналық оңалту бөлімі</a:t>
                      </a:r>
                      <a:endParaRPr lang="ru-RU"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4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 арналған травматологиялық оңалту</a:t>
                      </a:r>
                      <a:endParaRPr lang="ru-RU" sz="14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4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 арналған кардиологиялық оңалту</a:t>
                      </a:r>
                      <a:endParaRPr lang="ru-RU" sz="14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4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 арналған неврологиялық оңалту</a:t>
                      </a:r>
                      <a:endParaRPr lang="ru-RU" sz="14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63</a:t>
                      </a:r>
                      <a:endPar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22</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15</a:t>
                      </a:r>
                    </a:p>
                    <a:p>
                      <a:pPr algn="ctr"/>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23</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7</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14</a:t>
                      </a:r>
                    </a:p>
                    <a:p>
                      <a:pPr algn="ctr"/>
                      <a:r>
                        <a:rPr lang="kk-KZ" sz="14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4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4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4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4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8</a:t>
                      </a:r>
                      <a:endParaRPr lang="ru-RU" sz="14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15</a:t>
                      </a:r>
                      <a:endPar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10</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7</a:t>
                      </a: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4256099320"/>
              </p:ext>
            </p:extLst>
          </p:nvPr>
        </p:nvGraphicFramePr>
        <p:xfrm>
          <a:off x="142844" y="0"/>
          <a:ext cx="8678771" cy="6879641"/>
        </p:xfrm>
        <a:graphic>
          <a:graphicData uri="http://schemas.openxmlformats.org/drawingml/2006/table">
            <a:tbl>
              <a:tblPr firstRow="1" bandRow="1">
                <a:tableStyleId>{8799B23B-EC83-4686-B30A-512413B5E67A}</a:tableStyleId>
              </a:tblPr>
              <a:tblGrid>
                <a:gridCol w="4392488">
                  <a:extLst>
                    <a:ext uri="{9D8B030D-6E8A-4147-A177-3AD203B41FA5}">
                      <a16:colId xmlns:a16="http://schemas.microsoft.com/office/drawing/2014/main" val="20000"/>
                    </a:ext>
                  </a:extLst>
                </a:gridCol>
                <a:gridCol w="1785950">
                  <a:extLst>
                    <a:ext uri="{9D8B030D-6E8A-4147-A177-3AD203B41FA5}">
                      <a16:colId xmlns:a16="http://schemas.microsoft.com/office/drawing/2014/main" val="20001"/>
                    </a:ext>
                  </a:extLst>
                </a:gridCol>
                <a:gridCol w="2500333">
                  <a:extLst>
                    <a:ext uri="{9D8B030D-6E8A-4147-A177-3AD203B41FA5}">
                      <a16:colId xmlns:a16="http://schemas.microsoft.com/office/drawing/2014/main" val="20002"/>
                    </a:ext>
                  </a:extLst>
                </a:gridCol>
              </a:tblGrid>
              <a:tr h="1785950">
                <a:tc>
                  <a:txBody>
                    <a:bodyPr/>
                    <a:lstStyle/>
                    <a:p>
                      <a:r>
                        <a:rPr lang="ru-RU" sz="1800" b="0" i="0" u="sng"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Хирургиялық</a:t>
                      </a:r>
                      <a:r>
                        <a:rPr lang="ru-RU" sz="1800" b="0" i="0" u="sng"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 бөлім</a:t>
                      </a:r>
                      <a:r>
                        <a:rPr lang="ru-RU" sz="1800" b="0" i="0" u="sng"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Хирургиялық ересектерге</a:t>
                      </a:r>
                      <a:endParaRPr lang="ru-RU"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Хирургиялық</a:t>
                      </a:r>
                      <a:r>
                        <a:rPr lang="ru-RU" sz="1800" b="0" i="0" u="none"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Урологиялық</a:t>
                      </a:r>
                      <a:r>
                        <a:rPr lang="ru-RU" sz="1800" b="0" i="0" u="none"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Урологиялық</a:t>
                      </a:r>
                      <a:r>
                        <a:rPr lang="ru-RU" sz="1800" b="0" i="0" u="none"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Іріңді хирургия ересектерге</a:t>
                      </a:r>
                    </a:p>
                    <a:p>
                      <a:r>
                        <a:rPr lang="kk-KZ"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Проктологиялық ересектерге</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30</a:t>
                      </a:r>
                    </a:p>
                    <a:p>
                      <a:pPr algn="ctr"/>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15</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7</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a:t>
                      </a:r>
                    </a:p>
                    <a:p>
                      <a:pPr algn="ctr"/>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2</a:t>
                      </a:r>
                    </a:p>
                    <a:p>
                      <a:pPr algn="ctr"/>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2</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10</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0</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0</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2143140">
                <a:tc>
                  <a:txBody>
                    <a:bodyPr/>
                    <a:lstStyle/>
                    <a:p>
                      <a:r>
                        <a:rPr lang="ru-RU" sz="1800" b="0" i="0" u="sng"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Сынық-сырқат</a:t>
                      </a:r>
                      <a:r>
                        <a:rPr lang="ru-RU" sz="1800" b="0" i="0" u="sng"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 бөлімі</a:t>
                      </a:r>
                      <a:r>
                        <a:rPr lang="ru-RU" sz="1800" b="0" i="0" u="sng"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Сынық-сырқат ересектерге</a:t>
                      </a:r>
                      <a:endParaRPr lang="ru-RU"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Сынық-сырқат</a:t>
                      </a:r>
                      <a:r>
                        <a:rPr lang="kk-KZ"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Отоларингологиялық</a:t>
                      </a:r>
                      <a:r>
                        <a:rPr lang="ru-RU" sz="1800" b="0" i="0" u="none"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Отоларингологиялық</a:t>
                      </a:r>
                      <a:r>
                        <a:rPr lang="ru-RU" sz="1800" b="0" i="0" u="none"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Нейрохирургия </a:t>
                      </a:r>
                      <a:r>
                        <a:rPr lang="ru-RU" sz="1800" b="0" i="0" u="none"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Нейрохирургия </a:t>
                      </a:r>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балалар</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25</a:t>
                      </a:r>
                    </a:p>
                    <a:p>
                      <a:pPr algn="ctr"/>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15</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2</a:t>
                      </a:r>
                    </a:p>
                    <a:p>
                      <a:pPr algn="ctr"/>
                      <a:r>
                        <a:rPr lang="ru-RU" sz="1800" b="0" i="0" u="none" cap="none" spc="0">
                          <a:ln w="10541" cmpd="sng">
                            <a:solidFill>
                              <a:sysClr val="windowText" lastClr="000000"/>
                            </a:solidFill>
                            <a:prstDash val="solid"/>
                          </a:ln>
                          <a:solidFill>
                            <a:schemeClr val="tx1"/>
                          </a:solidFill>
                          <a:effectLst/>
                          <a:latin typeface="Times New Roman" pitchFamily="18" charset="0"/>
                          <a:cs typeface="Times New Roman" pitchFamily="18" charset="0"/>
                        </a:rPr>
                        <a:t>1</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10</a:t>
                      </a:r>
                      <a:endPar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10</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713141">
                <a:tc>
                  <a:txBody>
                    <a:bodyPr/>
                    <a:lstStyle/>
                    <a:p>
                      <a:r>
                        <a:rPr lang="ru-RU" sz="1800" b="0" i="0" u="sng"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Балалар</a:t>
                      </a:r>
                      <a:r>
                        <a:rPr lang="ru-RU" sz="1800" b="0" i="0" u="sng"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бөлімшесі</a:t>
                      </a:r>
                      <a:r>
                        <a:rPr lang="ru-RU" sz="1800" b="0" i="0" u="sng"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Педиатриялық</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53</a:t>
                      </a:r>
                      <a:endPar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53</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511581">
                <a:tc>
                  <a:txBody>
                    <a:bodyPr/>
                    <a:lstStyle/>
                    <a:p>
                      <a:r>
                        <a:rPr lang="ru-RU" sz="1800" b="0" i="0" u="sng"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Босану</a:t>
                      </a:r>
                      <a:r>
                        <a:rPr lang="ru-RU" sz="1800" b="0" i="0" u="sng"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бөлімі</a:t>
                      </a:r>
                      <a:r>
                        <a:rPr lang="ru-RU" sz="1800" b="0" i="0" u="sng"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Акушерлік</a:t>
                      </a:r>
                      <a:r>
                        <a:rPr lang="ru-RU"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 (физиология)</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Жүктілер патологиясы</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Соның</a:t>
                      </a:r>
                      <a:r>
                        <a:rPr lang="ru-RU" sz="1800" b="0" i="0" u="none"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 ішінде</a:t>
                      </a: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реанимациялық төсек</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Шала</a:t>
                      </a:r>
                      <a:r>
                        <a:rPr lang="kk-KZ"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 туылғандарға қарқынды терапия</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Гинекологиялық</a:t>
                      </a:r>
                      <a:r>
                        <a:rPr lang="ru-RU" sz="1800" b="0" i="0" u="none"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Гинекологиялық балаларға. </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42</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23</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10</a:t>
                      </a:r>
                    </a:p>
                    <a:p>
                      <a:pPr algn="ctr"/>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endPar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2931250917"/>
              </p:ext>
            </p:extLst>
          </p:nvPr>
        </p:nvGraphicFramePr>
        <p:xfrm>
          <a:off x="214282" y="1071546"/>
          <a:ext cx="8678771" cy="4976455"/>
        </p:xfrm>
        <a:graphic>
          <a:graphicData uri="http://schemas.openxmlformats.org/drawingml/2006/table">
            <a:tbl>
              <a:tblPr firstRow="1" bandRow="1">
                <a:tableStyleId>{8799B23B-EC83-4686-B30A-512413B5E67A}</a:tableStyleId>
              </a:tblPr>
              <a:tblGrid>
                <a:gridCol w="4392488">
                  <a:extLst>
                    <a:ext uri="{9D8B030D-6E8A-4147-A177-3AD203B41FA5}">
                      <a16:colId xmlns:a16="http://schemas.microsoft.com/office/drawing/2014/main" val="20000"/>
                    </a:ext>
                  </a:extLst>
                </a:gridCol>
                <a:gridCol w="1785950">
                  <a:extLst>
                    <a:ext uri="{9D8B030D-6E8A-4147-A177-3AD203B41FA5}">
                      <a16:colId xmlns:a16="http://schemas.microsoft.com/office/drawing/2014/main" val="20001"/>
                    </a:ext>
                  </a:extLst>
                </a:gridCol>
                <a:gridCol w="2500333">
                  <a:extLst>
                    <a:ext uri="{9D8B030D-6E8A-4147-A177-3AD203B41FA5}">
                      <a16:colId xmlns:a16="http://schemas.microsoft.com/office/drawing/2014/main" val="20002"/>
                    </a:ext>
                  </a:extLst>
                </a:gridCol>
              </a:tblGrid>
              <a:tr h="1214445">
                <a:tc>
                  <a:txBody>
                    <a:bodyPr/>
                    <a:lstStyle/>
                    <a:p>
                      <a:r>
                        <a:rPr lang="ru-RU" sz="1800" b="0" i="0" u="sng"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Жұқпалы</a:t>
                      </a:r>
                      <a:r>
                        <a:rPr lang="ru-RU" sz="1800" b="0" i="0" u="sng"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 аурулар</a:t>
                      </a:r>
                      <a:r>
                        <a:rPr lang="ru-RU" sz="1800" b="0" i="0" u="sng"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бөлімі</a:t>
                      </a:r>
                      <a:r>
                        <a:rPr lang="ru-RU" sz="1800" b="0" i="0" u="sng"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Балаларға</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45</a:t>
                      </a:r>
                      <a:endPar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17</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28</a:t>
                      </a:r>
                    </a:p>
                  </a:txBody>
                  <a:tcPr/>
                </a:tc>
                <a:tc>
                  <a:txBody>
                    <a:bodyPr/>
                    <a:lstStyle/>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1054637">
                <a:tc>
                  <a:txBody>
                    <a:bodyPr/>
                    <a:lstStyle/>
                    <a:p>
                      <a:r>
                        <a:rPr lang="ru-RU" sz="1800" b="0" i="0" u="sng"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Майдантал</a:t>
                      </a:r>
                      <a:r>
                        <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бөлімшесі:</a:t>
                      </a:r>
                      <a:endPar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Терапиялық</a:t>
                      </a:r>
                      <a:endParaRPr lang="ru-RU"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Педиатриялық</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14</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12</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2</a:t>
                      </a:r>
                    </a:p>
                  </a:txBody>
                  <a:tcPr/>
                </a:tc>
                <a:tc>
                  <a:txBody>
                    <a:bodyPr/>
                    <a:lstStyle/>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1454486">
                <a:tc>
                  <a:txBody>
                    <a:bodyPr/>
                    <a:lstStyle/>
                    <a:p>
                      <a:r>
                        <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Инсульт</a:t>
                      </a:r>
                      <a:r>
                        <a:rPr lang="ru-RU" sz="1800" b="0" i="0" u="sng"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орталығы</a:t>
                      </a:r>
                      <a:r>
                        <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a:t>
                      </a:r>
                    </a:p>
                    <a:p>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Инсульт</a:t>
                      </a:r>
                    </a:p>
                    <a:p>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Соның</a:t>
                      </a:r>
                      <a:r>
                        <a:rPr lang="ru-RU" sz="1800" b="0" i="0" u="none" cap="none" spc="0" baseline="0" dirty="0" err="1">
                          <a:ln w="10541" cmpd="sng">
                            <a:solidFill>
                              <a:sysClr val="windowText" lastClr="000000"/>
                            </a:solidFill>
                            <a:prstDash val="solid"/>
                          </a:ln>
                          <a:solidFill>
                            <a:schemeClr val="tx1"/>
                          </a:solidFill>
                          <a:effectLst/>
                          <a:latin typeface="Times New Roman" pitchFamily="18" charset="0"/>
                          <a:cs typeface="Times New Roman" pitchFamily="18" charset="0"/>
                        </a:rPr>
                        <a:t> ішінде</a:t>
                      </a: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ерте</a:t>
                      </a: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оңалту</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a:ln w="10541" cmpd="sng">
                            <a:solidFill>
                              <a:sysClr val="windowText" lastClr="000000"/>
                            </a:solidFill>
                            <a:prstDash val="solid"/>
                          </a:ln>
                          <a:solidFill>
                            <a:schemeClr val="tx1"/>
                          </a:solidFill>
                          <a:effectLst/>
                          <a:latin typeface="Times New Roman" pitchFamily="18" charset="0"/>
                          <a:cs typeface="Times New Roman" pitchFamily="18" charset="0"/>
                        </a:rPr>
                        <a:t>Нейрореанимация</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20</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20</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14</a:t>
                      </a:r>
                    </a:p>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6</a:t>
                      </a:r>
                    </a:p>
                  </a:txBody>
                  <a:tcPr/>
                </a:tc>
                <a:tc>
                  <a:txBody>
                    <a:bodyPr/>
                    <a:lstStyle/>
                    <a:p>
                      <a:pPr algn="ctr"/>
                      <a:endPar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118804">
                <a:tc>
                  <a:txBody>
                    <a:bodyPr/>
                    <a:lstStyle/>
                    <a:p>
                      <a:r>
                        <a:rPr lang="kk-KZ"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Ақылы</a:t>
                      </a:r>
                      <a:r>
                        <a:rPr lang="kk-KZ" sz="1800" b="0" i="0" u="none" cap="none" spc="0" baseline="0" dirty="0">
                          <a:ln w="10541" cmpd="sng">
                            <a:solidFill>
                              <a:sysClr val="windowText" lastClr="000000"/>
                            </a:solidFill>
                            <a:prstDash val="solid"/>
                          </a:ln>
                          <a:solidFill>
                            <a:schemeClr val="tx1"/>
                          </a:solidFill>
                          <a:effectLst/>
                          <a:latin typeface="Times New Roman" pitchFamily="18" charset="0"/>
                          <a:cs typeface="Times New Roman" pitchFamily="18" charset="0"/>
                        </a:rPr>
                        <a:t> бөлім</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rPr>
                        <a:t>28</a:t>
                      </a:r>
                    </a:p>
                  </a:txBody>
                  <a:tcPr/>
                </a:tc>
                <a:tc>
                  <a:txBody>
                    <a:bodyPr/>
                    <a:lstStyle/>
                    <a:p>
                      <a:pPr algn="ctr"/>
                      <a:endParaRPr lang="ru-RU" sz="1800" b="0" i="0" u="sng"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36712"/>
          </a:xfrm>
        </p:spPr>
        <p:txBody>
          <a:bodyPr>
            <a:normAutofit/>
          </a:bodyPr>
          <a:lstStyle/>
          <a:p>
            <a:pPr algn="ctr"/>
            <a:r>
              <a:rPr lang="ru-RU" sz="32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АДАМИ  РЕСУРСТАР</a:t>
            </a:r>
            <a:endParaRPr lang="ru-RU" sz="3200" dirty="0">
              <a:solidFill>
                <a:srgbClr val="FF0000"/>
              </a:solidFill>
              <a:latin typeface="Times New Roman" pitchFamily="18" charset="0"/>
              <a:cs typeface="Times New Roman" pitchFamily="18" charset="0"/>
            </a:endParaRPr>
          </a:p>
        </p:txBody>
      </p:sp>
      <p:sp>
        <p:nvSpPr>
          <p:cNvPr id="5" name="Содержимое 4"/>
          <p:cNvSpPr>
            <a:spLocks noGrp="1"/>
          </p:cNvSpPr>
          <p:nvPr>
            <p:ph idx="1"/>
          </p:nvPr>
        </p:nvSpPr>
        <p:spPr>
          <a:xfrm>
            <a:off x="251520" y="836712"/>
            <a:ext cx="8640960" cy="5688632"/>
          </a:xfrm>
          <a:ln>
            <a:solidFill>
              <a:srgbClr val="0070C0"/>
            </a:solidFill>
          </a:ln>
        </p:spPr>
        <p:txBody>
          <a:bodyPr>
            <a:normAutofit fontScale="32500" lnSpcReduction="20000"/>
          </a:bodyPr>
          <a:lstStyle/>
          <a:p>
            <a:endParaRPr lang="ru-RU" sz="5600" b="1" dirty="0">
              <a:latin typeface="Times New Roman" pitchFamily="18" charset="0"/>
              <a:cs typeface="Times New Roman" pitchFamily="18" charset="0"/>
            </a:endParaRPr>
          </a:p>
          <a:p>
            <a:r>
              <a:rPr lang="ru-RU" sz="4300" b="1" dirty="0"/>
              <a:t> </a:t>
            </a:r>
            <a:r>
              <a:rPr lang="kk-KZ" sz="4300" b="1" dirty="0">
                <a:solidFill>
                  <a:srgbClr val="FF0000"/>
                </a:solidFill>
              </a:rPr>
              <a:t>Штаттық кесте «Денсаулық сақтау ұйымының типтік штаттары мен штат нормативтерін бекіту туралы» 2020 жылғы 25 қарашадағы № ҚР-ДСМ-205/2020 бұйрығы, Денсаулық сақтау және әлеуметтік даму министрлігінің бұйрығы негізінде жасалды. 2015 жылғы 19 қазандағы No 809 «Қазақстан Республикасында неврологиялық көмекті ұйымдастыру стандартын бекіту туралы», Қазақстан Республикасы Денсаулық сақтау министрлігінің 2017 жылғы 3 шілдедегі N 450 бұйрығы « Қазақстан Республикасында шұғыл медициналық көмек көрсету ережесін бекіту туралы »</a:t>
            </a:r>
            <a:endParaRPr lang="ru-RU" sz="4300" b="1" dirty="0">
              <a:solidFill>
                <a:srgbClr val="FF0000"/>
              </a:solidFill>
              <a:latin typeface="Times New Roman" pitchFamily="18" charset="0"/>
              <a:cs typeface="Times New Roman" pitchFamily="18" charset="0"/>
            </a:endParaRPr>
          </a:p>
          <a:p>
            <a:endParaRPr lang="ru-RU" sz="4300" dirty="0">
              <a:solidFill>
                <a:srgbClr val="FF0000"/>
              </a:solidFill>
            </a:endParaRPr>
          </a:p>
          <a:p>
            <a:r>
              <a:rPr lang="ru-RU" sz="4300" dirty="0" err="1"/>
              <a:t>Бекітілген</a:t>
            </a:r>
            <a:r>
              <a:rPr lang="ru-RU" sz="4300" dirty="0"/>
              <a:t> </a:t>
            </a:r>
            <a:r>
              <a:rPr lang="ru-RU" sz="4300" dirty="0" err="1"/>
              <a:t>бірлік</a:t>
            </a:r>
            <a:r>
              <a:rPr lang="ru-RU" sz="4300" dirty="0"/>
              <a:t> -508,0 </a:t>
            </a:r>
            <a:r>
              <a:rPr lang="ru-RU" sz="4300" dirty="0" err="1"/>
              <a:t>бірлік</a:t>
            </a:r>
            <a:r>
              <a:rPr lang="ru-RU" sz="4300" dirty="0"/>
              <a:t>:  </a:t>
            </a:r>
            <a:r>
              <a:rPr lang="ru-RU" sz="4300" dirty="0" err="1"/>
              <a:t>Соның</a:t>
            </a:r>
            <a:r>
              <a:rPr lang="ru-RU" sz="4300" dirty="0"/>
              <a:t> </a:t>
            </a:r>
            <a:r>
              <a:rPr lang="ru-RU" sz="4300" dirty="0" err="1"/>
              <a:t>ішінде</a:t>
            </a:r>
            <a:r>
              <a:rPr lang="ru-RU" sz="4300" dirty="0"/>
              <a:t>:</a:t>
            </a:r>
          </a:p>
          <a:p>
            <a:r>
              <a:rPr lang="ru-RU" sz="4300" dirty="0"/>
              <a:t>- </a:t>
            </a:r>
            <a:r>
              <a:rPr lang="ru-RU" sz="4300" dirty="0" err="1"/>
              <a:t>Дәрігерлер</a:t>
            </a:r>
            <a:r>
              <a:rPr lang="ru-RU" sz="4300" dirty="0"/>
              <a:t>   -94,75</a:t>
            </a:r>
          </a:p>
          <a:p>
            <a:r>
              <a:rPr lang="ru-RU" sz="4300" dirty="0"/>
              <a:t>- Орта </a:t>
            </a:r>
            <a:r>
              <a:rPr lang="ru-RU" sz="4300" dirty="0" err="1"/>
              <a:t>буын</a:t>
            </a:r>
            <a:r>
              <a:rPr lang="ru-RU" sz="4300" dirty="0"/>
              <a:t> </a:t>
            </a:r>
            <a:r>
              <a:rPr lang="ru-RU" sz="4300" dirty="0" err="1"/>
              <a:t>қызметкерлері</a:t>
            </a:r>
            <a:r>
              <a:rPr lang="ru-RU" sz="4300" dirty="0"/>
              <a:t>    -202,75</a:t>
            </a:r>
          </a:p>
          <a:p>
            <a:r>
              <a:rPr lang="ru-RU" sz="4300" dirty="0"/>
              <a:t>- </a:t>
            </a:r>
            <a:r>
              <a:rPr lang="ru-RU" sz="4300" dirty="0" err="1"/>
              <a:t>Кіші</a:t>
            </a:r>
            <a:r>
              <a:rPr lang="ru-RU" sz="4300" dirty="0"/>
              <a:t> </a:t>
            </a:r>
            <a:r>
              <a:rPr lang="ru-RU" sz="4300" dirty="0" err="1"/>
              <a:t>буын</a:t>
            </a:r>
            <a:r>
              <a:rPr lang="ru-RU" sz="4300" dirty="0"/>
              <a:t> </a:t>
            </a:r>
            <a:r>
              <a:rPr lang="ru-RU" sz="4300" dirty="0" err="1"/>
              <a:t>қызметкерлері</a:t>
            </a:r>
            <a:r>
              <a:rPr lang="ru-RU" sz="4300" dirty="0"/>
              <a:t>   - 130,25 </a:t>
            </a:r>
          </a:p>
          <a:p>
            <a:r>
              <a:rPr lang="ru-RU" sz="4300" dirty="0"/>
              <a:t>- </a:t>
            </a:r>
            <a:r>
              <a:rPr lang="ru-RU" sz="4300" dirty="0" err="1"/>
              <a:t>Басқалар</a:t>
            </a:r>
            <a:r>
              <a:rPr lang="ru-RU" sz="4300" dirty="0"/>
              <a:t>  -80,25</a:t>
            </a:r>
          </a:p>
          <a:p>
            <a:r>
              <a:rPr lang="ru-RU" sz="4300" dirty="0"/>
              <a:t> </a:t>
            </a:r>
          </a:p>
          <a:p>
            <a:r>
              <a:rPr lang="ru-RU" sz="4300" dirty="0" err="1"/>
              <a:t>Ауруханада</a:t>
            </a:r>
            <a:r>
              <a:rPr lang="ru-RU" sz="4300" dirty="0"/>
              <a:t>  52 </a:t>
            </a:r>
            <a:r>
              <a:rPr lang="ru-RU" sz="4300" dirty="0" err="1"/>
              <a:t>дәрігер</a:t>
            </a:r>
            <a:r>
              <a:rPr lang="ru-RU" sz="4300" dirty="0"/>
              <a:t> </a:t>
            </a:r>
            <a:r>
              <a:rPr lang="kk-KZ" sz="4300" dirty="0"/>
              <a:t>(2 – бала күтімінде), 5 зертхана маманы (1 – бала күтімінде), 3 провизор, </a:t>
            </a:r>
          </a:p>
          <a:p>
            <a:r>
              <a:rPr lang="kk-KZ" sz="4300" dirty="0"/>
              <a:t>1 эпидемиолог, 1 статист маман, 1 логопед маман </a:t>
            </a:r>
            <a:r>
              <a:rPr lang="ru-RU" sz="4300" dirty="0" err="1"/>
              <a:t>жұмыс</a:t>
            </a:r>
            <a:r>
              <a:rPr lang="ru-RU" sz="4300" dirty="0"/>
              <a:t> </a:t>
            </a:r>
            <a:r>
              <a:rPr lang="ru-RU" sz="4300" dirty="0" err="1"/>
              <a:t>жасайды</a:t>
            </a:r>
            <a:endParaRPr lang="ru-RU" sz="4300" dirty="0"/>
          </a:p>
          <a:p>
            <a:r>
              <a:rPr lang="ru-RU" sz="4300" dirty="0"/>
              <a:t>52 </a:t>
            </a:r>
            <a:r>
              <a:rPr lang="ru-RU" sz="4300" dirty="0" err="1"/>
              <a:t>дәрігердің</a:t>
            </a:r>
            <a:r>
              <a:rPr lang="ru-RU" sz="4300" dirty="0"/>
              <a:t> </a:t>
            </a:r>
            <a:r>
              <a:rPr lang="ru-RU" sz="4300" dirty="0" err="1"/>
              <a:t>ішінде</a:t>
            </a:r>
            <a:r>
              <a:rPr lang="ru-RU" sz="4300" dirty="0"/>
              <a:t>: акушер –гинеколог – 6 </a:t>
            </a:r>
          </a:p>
          <a:p>
            <a:r>
              <a:rPr lang="ru-RU" sz="4300" dirty="0"/>
              <a:t>                                     анестезиолог – реаниматолог - 7</a:t>
            </a:r>
          </a:p>
          <a:p>
            <a:r>
              <a:rPr lang="ru-RU" sz="4300" dirty="0"/>
              <a:t>                                     неонатолог  - 2</a:t>
            </a:r>
          </a:p>
          <a:p>
            <a:r>
              <a:rPr lang="ru-RU" sz="4300" dirty="0"/>
              <a:t>                                     </a:t>
            </a:r>
            <a:r>
              <a:rPr lang="ru-RU" sz="4300" dirty="0" err="1"/>
              <a:t>сәулелі</a:t>
            </a:r>
            <a:r>
              <a:rPr lang="ru-RU" sz="4300" dirty="0"/>
              <a:t> – диагностика </a:t>
            </a:r>
            <a:r>
              <a:rPr lang="ru-RU" sz="4300" dirty="0" err="1"/>
              <a:t>дәрігерлері</a:t>
            </a:r>
            <a:r>
              <a:rPr lang="ru-RU" sz="4300" dirty="0"/>
              <a:t> – 2, эксперт </a:t>
            </a:r>
            <a:r>
              <a:rPr lang="ru-RU" sz="4300" dirty="0" err="1"/>
              <a:t>дәрігер</a:t>
            </a:r>
            <a:r>
              <a:rPr lang="ru-RU" sz="4300" dirty="0"/>
              <a:t> -1</a:t>
            </a:r>
          </a:p>
          <a:p>
            <a:r>
              <a:rPr lang="ru-RU" sz="4300" dirty="0"/>
              <a:t>                                     </a:t>
            </a:r>
            <a:r>
              <a:rPr lang="ru-RU" sz="4300" dirty="0" err="1"/>
              <a:t>Басқа</a:t>
            </a:r>
            <a:r>
              <a:rPr lang="ru-RU" sz="4300" dirty="0"/>
              <a:t> </a:t>
            </a:r>
            <a:r>
              <a:rPr lang="ru-RU" sz="4300" dirty="0" err="1"/>
              <a:t>дәрігерлер</a:t>
            </a:r>
            <a:r>
              <a:rPr lang="ru-RU" sz="4300" dirty="0"/>
              <a:t> – 34 (бала </a:t>
            </a:r>
            <a:r>
              <a:rPr lang="ru-RU" sz="4300" dirty="0" err="1"/>
              <a:t>күтімінде</a:t>
            </a:r>
            <a:r>
              <a:rPr lang="ru-RU" sz="4300" dirty="0"/>
              <a:t> - 2)</a:t>
            </a:r>
          </a:p>
          <a:p>
            <a:r>
              <a:rPr lang="ru-RU" sz="4300" dirty="0"/>
              <a:t> </a:t>
            </a:r>
          </a:p>
          <a:p>
            <a:r>
              <a:rPr lang="ru-RU" sz="4300" dirty="0"/>
              <a:t>Орта </a:t>
            </a:r>
            <a:r>
              <a:rPr lang="ru-RU" sz="4300" dirty="0" err="1"/>
              <a:t>буын</a:t>
            </a:r>
            <a:r>
              <a:rPr lang="ru-RU" sz="4300" dirty="0"/>
              <a:t> медицина </a:t>
            </a:r>
            <a:r>
              <a:rPr lang="ru-RU" sz="4300" dirty="0" err="1"/>
              <a:t>қызметкерлері</a:t>
            </a:r>
            <a:r>
              <a:rPr lang="ru-RU" sz="4300" dirty="0"/>
              <a:t> – 258 </a:t>
            </a:r>
            <a:r>
              <a:rPr lang="ru-RU" sz="4300" dirty="0" err="1"/>
              <a:t>адам</a:t>
            </a:r>
            <a:r>
              <a:rPr lang="ru-RU" sz="4300" dirty="0"/>
              <a:t>, (29 – бала </a:t>
            </a:r>
            <a:r>
              <a:rPr lang="ru-RU" sz="4300" dirty="0" err="1"/>
              <a:t>күтімінде</a:t>
            </a:r>
            <a:r>
              <a:rPr lang="ru-RU" sz="4300" dirty="0"/>
              <a:t>)</a:t>
            </a:r>
          </a:p>
          <a:p>
            <a:endParaRPr lang="ru-RU" sz="5600" dirty="0">
              <a:latin typeface="Times New Roman" pitchFamily="18" charset="0"/>
              <a:cs typeface="Times New Roman" pitchFamily="18" charset="0"/>
            </a:endParaRPr>
          </a:p>
          <a:p>
            <a:endParaRPr lang="ru-RU" sz="2800" dirty="0">
              <a:solidFill>
                <a:srgbClr val="002060"/>
              </a:solidFill>
              <a:latin typeface="Bookman Old Style" panose="02050604050505020204" pitchFamily="18" charset="0"/>
            </a:endParaRPr>
          </a:p>
          <a:p>
            <a:pPr marL="285750" indent="-285750">
              <a:buFont typeface="Arial" panose="020B0604020202020204" pitchFamily="34" charset="0"/>
              <a:buChar char="•"/>
            </a:pPr>
            <a:endParaRPr lang="ru-RU" sz="2800" dirty="0">
              <a:latin typeface="Bookman Old Style" panose="02050604050505020204" pitchFamily="18" charset="0"/>
            </a:endParaRPr>
          </a:p>
          <a:p>
            <a:endParaRPr lang="ru-RU" sz="5600" dirty="0">
              <a:latin typeface="Times New Roman" pitchFamily="18" charset="0"/>
              <a:cs typeface="Times New Roman" pitchFamily="18" charset="0"/>
            </a:endParaRPr>
          </a:p>
          <a:p>
            <a:endParaRPr lang="ru-RU" sz="2800" dirty="0">
              <a:solidFill>
                <a:srgbClr val="002060"/>
              </a:solidFill>
              <a:latin typeface="Bookman Old Style" panose="02050604050505020204" pitchFamily="18" charset="0"/>
            </a:endParaRPr>
          </a:p>
          <a:p>
            <a:pPr marL="285750" indent="-285750">
              <a:buFont typeface="Arial" panose="020B0604020202020204" pitchFamily="34" charset="0"/>
              <a:buChar char="•"/>
            </a:pPr>
            <a:endParaRPr lang="ru-RU" sz="2800" dirty="0">
              <a:latin typeface="Bookman Old Style" panose="02050604050505020204" pitchFamily="18" charset="0"/>
            </a:endParaRPr>
          </a:p>
          <a:p>
            <a:pPr marL="285750" indent="-285750">
              <a:buFont typeface="Arial" panose="020B0604020202020204" pitchFamily="34" charset="0"/>
              <a:buChar char="•"/>
            </a:pPr>
            <a:endParaRPr lang="ru-RU" sz="2800" dirty="0">
              <a:latin typeface="Bookman Old Style" panose="02050604050505020204" pitchFamily="18" charset="0"/>
            </a:endParaRPr>
          </a:p>
          <a:p>
            <a:endParaRPr lang="ru-RU" dirty="0"/>
          </a:p>
        </p:txBody>
      </p:sp>
      <p:sp>
        <p:nvSpPr>
          <p:cNvPr id="6" name="Прямоугольник 5"/>
          <p:cNvSpPr/>
          <p:nvPr/>
        </p:nvSpPr>
        <p:spPr>
          <a:xfrm>
            <a:off x="539552" y="2492897"/>
            <a:ext cx="7992888" cy="369332"/>
          </a:xfrm>
          <a:prstGeom prst="rect">
            <a:avLst/>
          </a:prstGeom>
        </p:spPr>
        <p:txBody>
          <a:bodyPr wrap="square">
            <a:spAutoFit/>
          </a:bodyPr>
          <a:lstStyle/>
          <a:p>
            <a:endParaRPr lang="ru-RU" b="1" dirty="0">
              <a:latin typeface="Bookman Old Style" panose="02050604050505020204" pitchFamily="18" charset="0"/>
            </a:endParaRPr>
          </a:p>
        </p:txBody>
      </p:sp>
      <p:sp>
        <p:nvSpPr>
          <p:cNvPr id="7" name="Прямоугольник 6"/>
          <p:cNvSpPr/>
          <p:nvPr/>
        </p:nvSpPr>
        <p:spPr>
          <a:xfrm>
            <a:off x="0" y="3068961"/>
            <a:ext cx="8892480" cy="369332"/>
          </a:xfrm>
          <a:prstGeom prst="rect">
            <a:avLst/>
          </a:prstGeom>
        </p:spPr>
        <p:txBody>
          <a:bodyPr wrap="square">
            <a:spAutoFit/>
          </a:bodyPr>
          <a:lstStyle/>
          <a:p>
            <a:pPr marL="285750" indent="-285750">
              <a:buFont typeface="Arial" panose="020B0604020202020204" pitchFamily="34" charset="0"/>
              <a:buChar char="•"/>
            </a:pPr>
            <a:endParaRPr lang="ru-RU" dirty="0">
              <a:latin typeface="Bookman Old Style" panose="020506040505050202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504056"/>
          </a:xfrm>
        </p:spPr>
        <p:txBody>
          <a:bodyPr>
            <a:noAutofit/>
          </a:bodyPr>
          <a:lstStyle/>
          <a:p>
            <a:pPr algn="ctr"/>
            <a:r>
              <a:rPr lang="kk-KZ" sz="32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АДАМИ РЕСУРСЫН ДАМЫТУ</a:t>
            </a:r>
            <a:endParaRPr lang="ru-RU" sz="3200" dirty="0">
              <a:solidFill>
                <a:srgbClr val="FF0000"/>
              </a:solidFill>
              <a:latin typeface="Times New Roman" pitchFamily="18" charset="0"/>
              <a:cs typeface="Times New Roman" pitchFamily="18" charset="0"/>
            </a:endParaRPr>
          </a:p>
        </p:txBody>
      </p:sp>
      <p:graphicFrame>
        <p:nvGraphicFramePr>
          <p:cNvPr id="5" name="Содержимое 4"/>
          <p:cNvGraphicFramePr>
            <a:graphicFrameLocks noGrp="1"/>
          </p:cNvGraphicFramePr>
          <p:nvPr>
            <p:ph idx="1"/>
            <p:extLst>
              <p:ext uri="{D42A27DB-BD31-4B8C-83A1-F6EECF244321}">
                <p14:modId xmlns:p14="http://schemas.microsoft.com/office/powerpoint/2010/main" val="1325682299"/>
              </p:ext>
            </p:extLst>
          </p:nvPr>
        </p:nvGraphicFramePr>
        <p:xfrm>
          <a:off x="179511" y="908720"/>
          <a:ext cx="8784978" cy="4144875"/>
        </p:xfrm>
        <a:graphic>
          <a:graphicData uri="http://schemas.openxmlformats.org/drawingml/2006/table">
            <a:tbl>
              <a:tblPr firstRow="1" bandRow="1">
                <a:tableStyleId>{8799B23B-EC83-4686-B30A-512413B5E67A}</a:tableStyleId>
              </a:tblPr>
              <a:tblGrid>
                <a:gridCol w="1749283">
                  <a:extLst>
                    <a:ext uri="{9D8B030D-6E8A-4147-A177-3AD203B41FA5}">
                      <a16:colId xmlns:a16="http://schemas.microsoft.com/office/drawing/2014/main" val="20000"/>
                    </a:ext>
                  </a:extLst>
                </a:gridCol>
                <a:gridCol w="857256">
                  <a:extLst>
                    <a:ext uri="{9D8B030D-6E8A-4147-A177-3AD203B41FA5}">
                      <a16:colId xmlns:a16="http://schemas.microsoft.com/office/drawing/2014/main" val="20001"/>
                    </a:ext>
                  </a:extLst>
                </a:gridCol>
                <a:gridCol w="928694">
                  <a:extLst>
                    <a:ext uri="{9D8B030D-6E8A-4147-A177-3AD203B41FA5}">
                      <a16:colId xmlns:a16="http://schemas.microsoft.com/office/drawing/2014/main" val="20002"/>
                    </a:ext>
                  </a:extLst>
                </a:gridCol>
                <a:gridCol w="857256">
                  <a:extLst>
                    <a:ext uri="{9D8B030D-6E8A-4147-A177-3AD203B41FA5}">
                      <a16:colId xmlns:a16="http://schemas.microsoft.com/office/drawing/2014/main" val="20003"/>
                    </a:ext>
                  </a:extLst>
                </a:gridCol>
                <a:gridCol w="857256">
                  <a:extLst>
                    <a:ext uri="{9D8B030D-6E8A-4147-A177-3AD203B41FA5}">
                      <a16:colId xmlns:a16="http://schemas.microsoft.com/office/drawing/2014/main" val="20004"/>
                    </a:ext>
                  </a:extLst>
                </a:gridCol>
                <a:gridCol w="857256">
                  <a:extLst>
                    <a:ext uri="{9D8B030D-6E8A-4147-A177-3AD203B41FA5}">
                      <a16:colId xmlns:a16="http://schemas.microsoft.com/office/drawing/2014/main" val="20005"/>
                    </a:ext>
                  </a:extLst>
                </a:gridCol>
                <a:gridCol w="750794">
                  <a:extLst>
                    <a:ext uri="{9D8B030D-6E8A-4147-A177-3AD203B41FA5}">
                      <a16:colId xmlns:a16="http://schemas.microsoft.com/office/drawing/2014/main" val="20006"/>
                    </a:ext>
                  </a:extLst>
                </a:gridCol>
                <a:gridCol w="1106594">
                  <a:extLst>
                    <a:ext uri="{9D8B030D-6E8A-4147-A177-3AD203B41FA5}">
                      <a16:colId xmlns:a16="http://schemas.microsoft.com/office/drawing/2014/main" val="20007"/>
                    </a:ext>
                  </a:extLst>
                </a:gridCol>
                <a:gridCol w="820589">
                  <a:extLst>
                    <a:ext uri="{9D8B030D-6E8A-4147-A177-3AD203B41FA5}">
                      <a16:colId xmlns:a16="http://schemas.microsoft.com/office/drawing/2014/main" val="20008"/>
                    </a:ext>
                  </a:extLst>
                </a:gridCol>
              </a:tblGrid>
              <a:tr h="1341206">
                <a:tc>
                  <a:txBody>
                    <a:bodyPr/>
                    <a:lstStyle/>
                    <a:p>
                      <a:pPr algn="ctr">
                        <a:lnSpc>
                          <a:spcPct val="115000"/>
                        </a:lnSpc>
                        <a:spcAft>
                          <a:spcPts val="0"/>
                        </a:spcAft>
                      </a:pPr>
                      <a:r>
                        <a:rPr lang="ru-RU" sz="1400" dirty="0">
                          <a:effectLst/>
                          <a:latin typeface="Times New Roman" pitchFamily="18" charset="0"/>
                          <a:cs typeface="Times New Roman" pitchFamily="18" charset="0"/>
                        </a:rPr>
                        <a:t> </a:t>
                      </a:r>
                      <a:endParaRPr lang="ru-RU" sz="14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ea typeface="Times New Roman"/>
                          <a:cs typeface="Times New Roman" pitchFamily="18" charset="0"/>
                        </a:rPr>
                        <a:t>Норматив</a:t>
                      </a:r>
                    </a:p>
                  </a:txBody>
                  <a:tcPr marL="68580" marR="68580" marT="0" marB="0" anchor="ctr"/>
                </a:tc>
                <a:tc>
                  <a:txBody>
                    <a:bodyPr/>
                    <a:lstStyle/>
                    <a:p>
                      <a:pPr algn="ctr">
                        <a:lnSpc>
                          <a:spcPct val="115000"/>
                        </a:lnSpc>
                        <a:spcAft>
                          <a:spcPts val="0"/>
                        </a:spcAft>
                      </a:pPr>
                      <a:r>
                        <a:rPr lang="ru-RU" sz="1200" dirty="0" err="1">
                          <a:effectLst/>
                          <a:latin typeface="Times New Roman" pitchFamily="18" charset="0"/>
                          <a:ea typeface="Times New Roman"/>
                          <a:cs typeface="Times New Roman" pitchFamily="18" charset="0"/>
                        </a:rPr>
                        <a:t>Бекітілген</a:t>
                      </a:r>
                      <a:endParaRPr lang="ru-RU" sz="12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ea typeface="Times New Roman"/>
                          <a:cs typeface="Times New Roman" pitchFamily="18" charset="0"/>
                        </a:rPr>
                        <a:t>Адам саны</a:t>
                      </a:r>
                    </a:p>
                  </a:txBody>
                  <a:tcPr marL="68580" marR="68580" marT="0" marB="0" anchor="ctr"/>
                </a:tc>
                <a:tc>
                  <a:txBody>
                    <a:bodyPr/>
                    <a:lstStyle/>
                    <a:p>
                      <a:pPr algn="ctr">
                        <a:lnSpc>
                          <a:spcPct val="115000"/>
                        </a:lnSpc>
                        <a:spcAft>
                          <a:spcPts val="0"/>
                        </a:spcAft>
                      </a:pPr>
                      <a:r>
                        <a:rPr lang="ru-RU" sz="1200" dirty="0" err="1">
                          <a:effectLst/>
                          <a:latin typeface="Times New Roman" pitchFamily="18" charset="0"/>
                          <a:cs typeface="Times New Roman" pitchFamily="18" charset="0"/>
                        </a:rPr>
                        <a:t>«жоғары» санатты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a:t>
                      </a:r>
                      <a:r>
                        <a:rPr lang="ru-RU" sz="1200" dirty="0" err="1">
                          <a:effectLst/>
                          <a:latin typeface="Times New Roman" pitchFamily="18" charset="0"/>
                          <a:cs typeface="Times New Roman" pitchFamily="18" charset="0"/>
                        </a:rPr>
                        <a:t>бірінші</a:t>
                      </a:r>
                      <a:r>
                        <a:rPr lang="ru-RU" sz="1200" dirty="0">
                          <a:effectLst/>
                          <a:latin typeface="Times New Roman" pitchFamily="18" charset="0"/>
                          <a:cs typeface="Times New Roman" pitchFamily="18" charset="0"/>
                        </a:rPr>
                        <a:t>» </a:t>
                      </a:r>
                      <a:r>
                        <a:rPr lang="ru-RU" sz="1200" dirty="0" err="1">
                          <a:effectLst/>
                          <a:latin typeface="Times New Roman" pitchFamily="18" charset="0"/>
                          <a:cs typeface="Times New Roman" pitchFamily="18" charset="0"/>
                        </a:rPr>
                        <a:t>санатты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a:t>
                      </a:r>
                      <a:r>
                        <a:rPr lang="ru-RU" sz="1200" dirty="0" err="1">
                          <a:effectLst/>
                          <a:latin typeface="Times New Roman" pitchFamily="18" charset="0"/>
                          <a:cs typeface="Times New Roman" pitchFamily="18" charset="0"/>
                        </a:rPr>
                        <a:t>екінші</a:t>
                      </a:r>
                      <a:r>
                        <a:rPr lang="ru-RU" sz="1200" dirty="0">
                          <a:effectLst/>
                          <a:latin typeface="Times New Roman" pitchFamily="18" charset="0"/>
                          <a:cs typeface="Times New Roman" pitchFamily="18" charset="0"/>
                        </a:rPr>
                        <a:t>» </a:t>
                      </a:r>
                      <a:r>
                        <a:rPr lang="ru-RU" sz="1200" dirty="0" err="1">
                          <a:effectLst/>
                          <a:latin typeface="Times New Roman" pitchFamily="18" charset="0"/>
                          <a:cs typeface="Times New Roman" pitchFamily="18" charset="0"/>
                        </a:rPr>
                        <a:t>санатты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a:t>біліктілік санатын берусіз маман сертификаты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err="1">
                          <a:effectLst/>
                          <a:latin typeface="Times New Roman" pitchFamily="18" charset="0"/>
                          <a:cs typeface="Times New Roman" pitchFamily="18" charset="0"/>
                        </a:rPr>
                        <a:t>Санаттылық</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10000"/>
                  </a:ext>
                </a:extLst>
              </a:tr>
              <a:tr h="819034">
                <a:tc>
                  <a:txBody>
                    <a:bodyPr/>
                    <a:lstStyle/>
                    <a:p>
                      <a:pPr algn="ctr">
                        <a:lnSpc>
                          <a:spcPct val="115000"/>
                        </a:lnSpc>
                        <a:spcAft>
                          <a:spcPts val="0"/>
                        </a:spcAft>
                      </a:pPr>
                      <a:r>
                        <a:rPr lang="ru-RU" sz="1200" dirty="0" err="1">
                          <a:solidFill>
                            <a:schemeClr val="tx1"/>
                          </a:solidFill>
                          <a:effectLst/>
                          <a:latin typeface="Times New Roman" pitchFamily="18" charset="0"/>
                          <a:cs typeface="Times New Roman" pitchFamily="18" charset="0"/>
                        </a:rPr>
                        <a:t>Дәрігерлер</a:t>
                      </a:r>
                      <a:r>
                        <a:rPr lang="ru-RU" sz="1200" dirty="0">
                          <a:solidFill>
                            <a:schemeClr val="tx1"/>
                          </a:solidFill>
                          <a:effectLst/>
                          <a:latin typeface="Times New Roman" pitchFamily="18" charset="0"/>
                          <a:cs typeface="Times New Roman" pitchFamily="18" charset="0"/>
                        </a:rPr>
                        <a:t> - 52</a:t>
                      </a:r>
                    </a:p>
                    <a:p>
                      <a:pPr algn="ctr">
                        <a:lnSpc>
                          <a:spcPct val="115000"/>
                        </a:lnSpc>
                        <a:spcAft>
                          <a:spcPts val="0"/>
                        </a:spcAft>
                      </a:pPr>
                      <a:r>
                        <a:rPr lang="ru-RU" sz="1200" dirty="0">
                          <a:solidFill>
                            <a:schemeClr val="tx1"/>
                          </a:solidFill>
                          <a:effectLst/>
                          <a:latin typeface="Times New Roman" pitchFamily="18" charset="0"/>
                          <a:cs typeface="Times New Roman" pitchFamily="18" charset="0"/>
                        </a:rPr>
                        <a:t>(</a:t>
                      </a:r>
                      <a:r>
                        <a:rPr lang="ru-RU" sz="1200" dirty="0" err="1">
                          <a:solidFill>
                            <a:schemeClr val="tx1"/>
                          </a:solidFill>
                          <a:effectLst/>
                          <a:latin typeface="Times New Roman" pitchFamily="18" charset="0"/>
                          <a:cs typeface="Times New Roman" pitchFamily="18" charset="0"/>
                        </a:rPr>
                        <a:t>жас</a:t>
                      </a:r>
                      <a:r>
                        <a:rPr lang="ru-RU" sz="1200" dirty="0">
                          <a:solidFill>
                            <a:schemeClr val="tx1"/>
                          </a:solidFill>
                          <a:effectLst/>
                          <a:latin typeface="Times New Roman" pitchFamily="18" charset="0"/>
                          <a:cs typeface="Times New Roman" pitchFamily="18" charset="0"/>
                        </a:rPr>
                        <a:t> </a:t>
                      </a:r>
                      <a:r>
                        <a:rPr lang="ru-RU" sz="1200" dirty="0" err="1">
                          <a:solidFill>
                            <a:schemeClr val="tx1"/>
                          </a:solidFill>
                          <a:effectLst/>
                          <a:latin typeface="Times New Roman" pitchFamily="18" charset="0"/>
                          <a:cs typeface="Times New Roman" pitchFamily="18" charset="0"/>
                        </a:rPr>
                        <a:t>маман</a:t>
                      </a:r>
                      <a:r>
                        <a:rPr lang="ru-RU" sz="1200" baseline="0" dirty="0">
                          <a:solidFill>
                            <a:schemeClr val="tx1"/>
                          </a:solidFill>
                          <a:effectLst/>
                          <a:latin typeface="Times New Roman" pitchFamily="18" charset="0"/>
                          <a:cs typeface="Times New Roman" pitchFamily="18" charset="0"/>
                        </a:rPr>
                        <a:t>- 17 )</a:t>
                      </a:r>
                      <a:endParaRPr lang="ru-RU" sz="1200" dirty="0">
                        <a:solidFill>
                          <a:schemeClr val="tx1"/>
                        </a:solidFill>
                        <a:effectLst/>
                        <a:latin typeface="Times New Roman" pitchFamily="18" charset="0"/>
                        <a:cs typeface="Times New Roman" pitchFamily="18" charset="0"/>
                      </a:endParaRPr>
                    </a:p>
                  </a:txBody>
                  <a:tcPr marL="68580" marR="68580" marT="0" marB="0"/>
                </a:tc>
                <a:tc>
                  <a:txBody>
                    <a:bodyPr/>
                    <a:lstStyle/>
                    <a:p>
                      <a:pPr algn="ctr">
                        <a:lnSpc>
                          <a:spcPct val="115000"/>
                        </a:lnSpc>
                        <a:spcAft>
                          <a:spcPts val="0"/>
                        </a:spcAft>
                      </a:pPr>
                      <a:r>
                        <a:rPr lang="kk-KZ" sz="1200" dirty="0">
                          <a:solidFill>
                            <a:schemeClr val="tx1"/>
                          </a:solidFill>
                          <a:effectLst/>
                          <a:latin typeface="Times New Roman" pitchFamily="18" charset="0"/>
                          <a:cs typeface="Times New Roman" pitchFamily="18" charset="0"/>
                        </a:rPr>
                        <a:t>112,5</a:t>
                      </a:r>
                      <a:endParaRPr lang="ru-RU" sz="1200" dirty="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kk-KZ" sz="1200" dirty="0">
                          <a:solidFill>
                            <a:schemeClr val="tx1"/>
                          </a:solidFill>
                          <a:effectLst/>
                          <a:latin typeface="Times New Roman" pitchFamily="18" charset="0"/>
                          <a:cs typeface="Times New Roman" pitchFamily="18" charset="0"/>
                        </a:rPr>
                        <a:t>94,75</a:t>
                      </a:r>
                      <a:endParaRPr lang="ru-RU" sz="1200" dirty="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ru-RU" sz="1200" dirty="0">
                          <a:solidFill>
                            <a:schemeClr val="tx1"/>
                          </a:solidFill>
                          <a:effectLst/>
                          <a:latin typeface="Times New Roman" pitchFamily="18" charset="0"/>
                          <a:cs typeface="Times New Roman" pitchFamily="18" charset="0"/>
                        </a:rPr>
                        <a:t>52</a:t>
                      </a:r>
                    </a:p>
                    <a:p>
                      <a:pPr algn="ctr">
                        <a:lnSpc>
                          <a:spcPct val="115000"/>
                        </a:lnSpc>
                        <a:spcAft>
                          <a:spcPts val="0"/>
                        </a:spcAft>
                      </a:pPr>
                      <a:r>
                        <a:rPr lang="kk-KZ" sz="1200" dirty="0">
                          <a:solidFill>
                            <a:schemeClr val="tx1"/>
                          </a:solidFill>
                          <a:effectLst/>
                          <a:latin typeface="Times New Roman" pitchFamily="18" charset="0"/>
                          <a:cs typeface="Times New Roman" pitchFamily="18" charset="0"/>
                        </a:rPr>
                        <a:t>(2 б/к)</a:t>
                      </a:r>
                      <a:endParaRPr lang="ru-RU" sz="1200" dirty="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kk-KZ" sz="1200" dirty="0">
                          <a:solidFill>
                            <a:schemeClr val="tx1"/>
                          </a:solidFill>
                          <a:effectLst/>
                          <a:latin typeface="Times New Roman" pitchFamily="18" charset="0"/>
                          <a:cs typeface="Times New Roman" pitchFamily="18" charset="0"/>
                        </a:rPr>
                        <a:t>28-53,8%</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a:solidFill>
                            <a:schemeClr val="tx1"/>
                          </a:solidFill>
                          <a:effectLst/>
                          <a:latin typeface="Times New Roman" pitchFamily="18" charset="0"/>
                          <a:cs typeface="Times New Roman" pitchFamily="18" charset="0"/>
                        </a:rPr>
                        <a:t>4-7,6%</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a:solidFill>
                            <a:schemeClr val="tx1"/>
                          </a:solidFill>
                          <a:effectLst/>
                          <a:latin typeface="Times New Roman" pitchFamily="18" charset="0"/>
                          <a:cs typeface="Times New Roman" pitchFamily="18" charset="0"/>
                        </a:rPr>
                        <a:t>5-9,6%</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endParaRPr lang="kk-KZ" sz="1200"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200" dirty="0">
                          <a:solidFill>
                            <a:schemeClr val="tx1"/>
                          </a:solidFill>
                          <a:effectLst/>
                          <a:latin typeface="Times New Roman" pitchFamily="18" charset="0"/>
                          <a:cs typeface="Times New Roman" pitchFamily="18" charset="0"/>
                        </a:rPr>
                        <a:t>15-29%</a:t>
                      </a:r>
                    </a:p>
                    <a:p>
                      <a:pPr marL="0" marR="0" indent="0" algn="ctr" defTabSz="914400" rtl="0" eaLnBrk="1" fontAlgn="auto" latinLnBrk="0" hangingPunct="1">
                        <a:lnSpc>
                          <a:spcPct val="115000"/>
                        </a:lnSpc>
                        <a:spcBef>
                          <a:spcPts val="0"/>
                        </a:spcBef>
                        <a:spcAft>
                          <a:spcPts val="0"/>
                        </a:spcAft>
                        <a:buClrTx/>
                        <a:buSzTx/>
                        <a:buFontTx/>
                        <a:buNone/>
                        <a:tabLst/>
                        <a:defRPr/>
                      </a:pPr>
                      <a:endParaRPr lang="kk-KZ" sz="1200" baseline="0" dirty="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ru-RU" sz="1200" dirty="0">
                          <a:solidFill>
                            <a:schemeClr val="tx1"/>
                          </a:solidFill>
                          <a:effectLst/>
                          <a:latin typeface="Times New Roman" pitchFamily="18" charset="0"/>
                          <a:cs typeface="Times New Roman" pitchFamily="18" charset="0"/>
                        </a:rPr>
                        <a:t>71%</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10001"/>
                  </a:ext>
                </a:extLst>
              </a:tr>
              <a:tr h="661545">
                <a:tc>
                  <a:txBody>
                    <a:bodyPr/>
                    <a:lstStyle/>
                    <a:p>
                      <a:pPr algn="ctr">
                        <a:lnSpc>
                          <a:spcPct val="115000"/>
                        </a:lnSpc>
                        <a:spcAft>
                          <a:spcPts val="0"/>
                        </a:spcAft>
                      </a:pPr>
                      <a:r>
                        <a:rPr lang="ru-RU" sz="1200" dirty="0">
                          <a:solidFill>
                            <a:schemeClr val="tx1"/>
                          </a:solidFill>
                          <a:effectLst/>
                          <a:latin typeface="Times New Roman" pitchFamily="18" charset="0"/>
                          <a:cs typeface="Times New Roman" pitchFamily="18" charset="0"/>
                        </a:rPr>
                        <a:t>Орта </a:t>
                      </a:r>
                      <a:r>
                        <a:rPr lang="ru-RU" sz="1200" dirty="0" err="1">
                          <a:solidFill>
                            <a:schemeClr val="tx1"/>
                          </a:solidFill>
                          <a:effectLst/>
                          <a:latin typeface="Times New Roman" pitchFamily="18" charset="0"/>
                          <a:cs typeface="Times New Roman" pitchFamily="18" charset="0"/>
                        </a:rPr>
                        <a:t>буын</a:t>
                      </a:r>
                      <a:r>
                        <a:rPr lang="ru-RU" sz="1200" dirty="0">
                          <a:solidFill>
                            <a:schemeClr val="tx1"/>
                          </a:solidFill>
                          <a:effectLst/>
                          <a:latin typeface="Times New Roman" pitchFamily="18" charset="0"/>
                          <a:cs typeface="Times New Roman" pitchFamily="18" charset="0"/>
                        </a:rPr>
                        <a:t> мед. қызметкерлері-258 </a:t>
                      </a:r>
                    </a:p>
                    <a:p>
                      <a:pPr algn="ctr">
                        <a:lnSpc>
                          <a:spcPct val="115000"/>
                        </a:lnSpc>
                        <a:spcAft>
                          <a:spcPts val="0"/>
                        </a:spcAft>
                      </a:pPr>
                      <a:r>
                        <a:rPr lang="ru-RU" sz="1200" dirty="0">
                          <a:solidFill>
                            <a:schemeClr val="tx1"/>
                          </a:solidFill>
                          <a:effectLst/>
                          <a:latin typeface="Times New Roman" pitchFamily="18" charset="0"/>
                          <a:cs typeface="Times New Roman" pitchFamily="18" charset="0"/>
                        </a:rPr>
                        <a:t>(</a:t>
                      </a:r>
                      <a:r>
                        <a:rPr lang="ru-RU" sz="1200" dirty="0" err="1">
                          <a:solidFill>
                            <a:schemeClr val="tx1"/>
                          </a:solidFill>
                          <a:effectLst/>
                          <a:latin typeface="Times New Roman" pitchFamily="18" charset="0"/>
                          <a:cs typeface="Times New Roman" pitchFamily="18" charset="0"/>
                        </a:rPr>
                        <a:t>жас</a:t>
                      </a:r>
                      <a:r>
                        <a:rPr lang="ru-RU" sz="1200" dirty="0">
                          <a:solidFill>
                            <a:schemeClr val="tx1"/>
                          </a:solidFill>
                          <a:effectLst/>
                          <a:latin typeface="Times New Roman" pitchFamily="18" charset="0"/>
                          <a:cs typeface="Times New Roman" pitchFamily="18" charset="0"/>
                        </a:rPr>
                        <a:t> маман</a:t>
                      </a:r>
                      <a:r>
                        <a:rPr lang="ru-RU" sz="1200" baseline="0" dirty="0">
                          <a:solidFill>
                            <a:schemeClr val="tx1"/>
                          </a:solidFill>
                          <a:effectLst/>
                          <a:latin typeface="Times New Roman" pitchFamily="18" charset="0"/>
                          <a:cs typeface="Times New Roman" pitchFamily="18" charset="0"/>
                        </a:rPr>
                        <a:t>-94)</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a:solidFill>
                            <a:schemeClr val="tx1"/>
                          </a:solidFill>
                          <a:effectLst/>
                          <a:latin typeface="Times New Roman" pitchFamily="18" charset="0"/>
                          <a:ea typeface="Times New Roman"/>
                          <a:cs typeface="Times New Roman" pitchFamily="18" charset="0"/>
                        </a:rPr>
                        <a:t>263,25</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a:solidFill>
                            <a:schemeClr val="tx1"/>
                          </a:solidFill>
                          <a:effectLst/>
                          <a:latin typeface="Times New Roman" pitchFamily="18" charset="0"/>
                          <a:ea typeface="Times New Roman"/>
                          <a:cs typeface="Times New Roman" pitchFamily="18" charset="0"/>
                        </a:rPr>
                        <a:t>202,75</a:t>
                      </a:r>
                    </a:p>
                  </a:txBody>
                  <a:tcPr marL="68580" marR="68580" marT="0" marB="0" anchor="ctr"/>
                </a:tc>
                <a:tc>
                  <a:txBody>
                    <a:bodyPr/>
                    <a:lstStyle/>
                    <a:p>
                      <a:pPr algn="ctr">
                        <a:lnSpc>
                          <a:spcPct val="115000"/>
                        </a:lnSpc>
                        <a:spcAft>
                          <a:spcPts val="0"/>
                        </a:spcAft>
                      </a:pPr>
                      <a:r>
                        <a:rPr lang="ru-RU" sz="1200" dirty="0">
                          <a:solidFill>
                            <a:schemeClr val="tx1"/>
                          </a:solidFill>
                          <a:effectLst/>
                          <a:latin typeface="Times New Roman" pitchFamily="18" charset="0"/>
                          <a:ea typeface="Times New Roman"/>
                          <a:cs typeface="Times New Roman" pitchFamily="18" charset="0"/>
                        </a:rPr>
                        <a:t>258 </a:t>
                      </a:r>
                    </a:p>
                    <a:p>
                      <a:pPr algn="ctr">
                        <a:lnSpc>
                          <a:spcPct val="115000"/>
                        </a:lnSpc>
                        <a:spcAft>
                          <a:spcPts val="0"/>
                        </a:spcAft>
                      </a:pPr>
                      <a:r>
                        <a:rPr lang="kk-KZ" sz="1200" dirty="0">
                          <a:solidFill>
                            <a:schemeClr val="tx1"/>
                          </a:solidFill>
                          <a:effectLst/>
                          <a:latin typeface="Times New Roman" pitchFamily="18" charset="0"/>
                          <a:ea typeface="Times New Roman"/>
                          <a:cs typeface="Times New Roman" pitchFamily="18" charset="0"/>
                        </a:rPr>
                        <a:t>(29 б/к)</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a:solidFill>
                            <a:schemeClr val="tx1"/>
                          </a:solidFill>
                          <a:effectLst/>
                          <a:latin typeface="Times New Roman" pitchFamily="18" charset="0"/>
                          <a:cs typeface="Times New Roman" pitchFamily="18" charset="0"/>
                        </a:rPr>
                        <a:t>152-58,9%</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a:solidFill>
                            <a:schemeClr val="tx1"/>
                          </a:solidFill>
                          <a:effectLst/>
                          <a:latin typeface="Times New Roman" pitchFamily="18" charset="0"/>
                          <a:ea typeface="Times New Roman"/>
                          <a:cs typeface="Times New Roman" pitchFamily="18" charset="0"/>
                        </a:rPr>
                        <a:t>-</a:t>
                      </a:r>
                    </a:p>
                  </a:txBody>
                  <a:tcPr marL="68580" marR="68580" marT="0" marB="0" anchor="ctr"/>
                </a:tc>
                <a:tc>
                  <a:txBody>
                    <a:bodyPr/>
                    <a:lstStyle/>
                    <a:p>
                      <a:pPr algn="ctr">
                        <a:lnSpc>
                          <a:spcPct val="115000"/>
                        </a:lnSpc>
                        <a:spcAft>
                          <a:spcPts val="0"/>
                        </a:spcAft>
                      </a:pPr>
                      <a:r>
                        <a:rPr lang="ru-RU" sz="1200" dirty="0">
                          <a:solidFill>
                            <a:schemeClr val="tx1"/>
                          </a:solidFill>
                          <a:effectLst/>
                          <a:latin typeface="Times New Roman" pitchFamily="18" charset="0"/>
                          <a:ea typeface="Times New Roman"/>
                          <a:cs typeface="Times New Roman" pitchFamily="18" charset="0"/>
                        </a:rPr>
                        <a:t>33-12,8</a:t>
                      </a:r>
                    </a:p>
                  </a:txBody>
                  <a:tcPr marL="68580" marR="68580" marT="0" marB="0" anchor="ctr"/>
                </a:tc>
                <a:tc>
                  <a:txBody>
                    <a:bodyPr/>
                    <a:lstStyle/>
                    <a:p>
                      <a:pPr algn="ctr">
                        <a:lnSpc>
                          <a:spcPct val="115000"/>
                        </a:lnSpc>
                        <a:spcAft>
                          <a:spcPts val="0"/>
                        </a:spcAft>
                      </a:pPr>
                      <a:r>
                        <a:rPr lang="kk-KZ" sz="1200" dirty="0">
                          <a:solidFill>
                            <a:schemeClr val="tx1"/>
                          </a:solidFill>
                          <a:effectLst/>
                          <a:latin typeface="Times New Roman" pitchFamily="18" charset="0"/>
                          <a:cs typeface="Times New Roman" pitchFamily="18" charset="0"/>
                        </a:rPr>
                        <a:t> 73-28,3% </a:t>
                      </a:r>
                    </a:p>
                  </a:txBody>
                  <a:tcPr marL="68580" marR="68580" marT="0" marB="0" anchor="ctr"/>
                </a:tc>
                <a:tc>
                  <a:txBody>
                    <a:bodyPr/>
                    <a:lstStyle/>
                    <a:p>
                      <a:pPr algn="ctr">
                        <a:lnSpc>
                          <a:spcPct val="115000"/>
                        </a:lnSpc>
                        <a:spcAft>
                          <a:spcPts val="0"/>
                        </a:spcAft>
                      </a:pPr>
                      <a:r>
                        <a:rPr lang="kk-KZ" sz="1200" baseline="0" dirty="0">
                          <a:solidFill>
                            <a:schemeClr val="tx1"/>
                          </a:solidFill>
                          <a:effectLst/>
                          <a:latin typeface="Times New Roman" pitchFamily="18" charset="0"/>
                          <a:cs typeface="Times New Roman" pitchFamily="18" charset="0"/>
                        </a:rPr>
                        <a:t>71,7%</a:t>
                      </a:r>
                      <a:endParaRPr lang="kk-KZ" sz="1200" baseline="0" dirty="0">
                        <a:solidFill>
                          <a:schemeClr val="tx1"/>
                        </a:solidFill>
                        <a:effectLst/>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10002"/>
                  </a:ext>
                </a:extLst>
              </a:tr>
              <a:tr h="661545">
                <a:tc>
                  <a:txBody>
                    <a:bodyPr/>
                    <a:lstStyle/>
                    <a:p>
                      <a:pPr algn="ctr">
                        <a:lnSpc>
                          <a:spcPct val="115000"/>
                        </a:lnSpc>
                        <a:spcAft>
                          <a:spcPts val="0"/>
                        </a:spcAft>
                      </a:pPr>
                      <a:r>
                        <a:rPr lang="kk-KZ" sz="1200" dirty="0">
                          <a:solidFill>
                            <a:schemeClr val="tx1"/>
                          </a:solidFill>
                          <a:effectLst/>
                          <a:latin typeface="Times New Roman" pitchFamily="18" charset="0"/>
                          <a:ea typeface="Times New Roman"/>
                          <a:cs typeface="Times New Roman" pitchFamily="18" charset="0"/>
                        </a:rPr>
                        <a:t>Кіші буын мед. қызметкерлері</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a:solidFill>
                            <a:schemeClr val="tx1"/>
                          </a:solidFill>
                          <a:effectLst/>
                          <a:latin typeface="Times New Roman" pitchFamily="18" charset="0"/>
                          <a:ea typeface="Times New Roman"/>
                          <a:cs typeface="Times New Roman" pitchFamily="18" charset="0"/>
                        </a:rPr>
                        <a:t>157,75</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a:solidFill>
                            <a:schemeClr val="tx1"/>
                          </a:solidFill>
                          <a:effectLst/>
                          <a:latin typeface="Times New Roman" pitchFamily="18" charset="0"/>
                          <a:ea typeface="Times New Roman"/>
                          <a:cs typeface="Times New Roman" pitchFamily="18" charset="0"/>
                        </a:rPr>
                        <a:t>130,25</a:t>
                      </a:r>
                    </a:p>
                  </a:txBody>
                  <a:tcPr marL="68580" marR="68580" marT="0" marB="0" anchor="ctr"/>
                </a:tc>
                <a:tc>
                  <a:txBody>
                    <a:bodyPr/>
                    <a:lstStyle/>
                    <a:p>
                      <a:pPr algn="ctr">
                        <a:lnSpc>
                          <a:spcPct val="115000"/>
                        </a:lnSpc>
                        <a:spcAft>
                          <a:spcPts val="0"/>
                        </a:spcAft>
                      </a:pPr>
                      <a:r>
                        <a:rPr lang="ru-RU" sz="1200" dirty="0">
                          <a:solidFill>
                            <a:schemeClr val="tx1"/>
                          </a:solidFill>
                          <a:effectLst/>
                          <a:latin typeface="Times New Roman" pitchFamily="18" charset="0"/>
                          <a:ea typeface="Times New Roman"/>
                          <a:cs typeface="Times New Roman" pitchFamily="18" charset="0"/>
                        </a:rPr>
                        <a:t>133 </a:t>
                      </a:r>
                    </a:p>
                    <a:p>
                      <a:pPr algn="ctr">
                        <a:lnSpc>
                          <a:spcPct val="115000"/>
                        </a:lnSpc>
                        <a:spcAft>
                          <a:spcPts val="0"/>
                        </a:spcAft>
                      </a:pPr>
                      <a:r>
                        <a:rPr lang="ru-RU" sz="1200" dirty="0">
                          <a:solidFill>
                            <a:schemeClr val="tx1"/>
                          </a:solidFill>
                          <a:effectLst/>
                          <a:latin typeface="Times New Roman" pitchFamily="18" charset="0"/>
                          <a:ea typeface="Times New Roman"/>
                          <a:cs typeface="Times New Roman" pitchFamily="18" charset="0"/>
                        </a:rPr>
                        <a:t>(4 б/к)</a:t>
                      </a:r>
                    </a:p>
                  </a:txBody>
                  <a:tcPr marL="68580" marR="68580" marT="0" marB="0" anchor="ctr"/>
                </a:tc>
                <a:tc>
                  <a:txBody>
                    <a:bodyPr/>
                    <a:lstStyle/>
                    <a:p>
                      <a:pPr algn="ctr">
                        <a:lnSpc>
                          <a:spcPct val="115000"/>
                        </a:lnSpc>
                        <a:spcAft>
                          <a:spcPts val="0"/>
                        </a:spcAft>
                      </a:pPr>
                      <a:r>
                        <a:rPr lang="ru-RU" sz="1200" dirty="0">
                          <a:solidFill>
                            <a:schemeClr val="tx1"/>
                          </a:solidFill>
                          <a:effectLst/>
                          <a:latin typeface="Times New Roman" pitchFamily="18" charset="0"/>
                          <a:ea typeface="Times New Roman"/>
                          <a:cs typeface="Times New Roman" pitchFamily="18" charset="0"/>
                        </a:rPr>
                        <a:t>-</a:t>
                      </a:r>
                    </a:p>
                  </a:txBody>
                  <a:tcPr marL="68580" marR="68580" marT="0" marB="0" anchor="ctr"/>
                </a:tc>
                <a:tc>
                  <a:txBody>
                    <a:bodyPr/>
                    <a:lstStyle/>
                    <a:p>
                      <a:pPr algn="ctr">
                        <a:lnSpc>
                          <a:spcPct val="115000"/>
                        </a:lnSpc>
                        <a:spcAft>
                          <a:spcPts val="0"/>
                        </a:spcAft>
                      </a:pPr>
                      <a:r>
                        <a:rPr lang="ru-RU" sz="1200" dirty="0">
                          <a:solidFill>
                            <a:schemeClr val="tx1"/>
                          </a:solidFill>
                          <a:effectLst/>
                          <a:latin typeface="Times New Roman" pitchFamily="18" charset="0"/>
                          <a:ea typeface="Times New Roman"/>
                          <a:cs typeface="Times New Roman" pitchFamily="18" charset="0"/>
                        </a:rPr>
                        <a:t>-</a:t>
                      </a:r>
                    </a:p>
                  </a:txBody>
                  <a:tcPr marL="68580" marR="68580" marT="0" marB="0" anchor="ctr"/>
                </a:tc>
                <a:tc>
                  <a:txBody>
                    <a:bodyPr/>
                    <a:lstStyle/>
                    <a:p>
                      <a:pPr algn="ctr">
                        <a:lnSpc>
                          <a:spcPct val="115000"/>
                        </a:lnSpc>
                        <a:spcAft>
                          <a:spcPts val="0"/>
                        </a:spcAft>
                      </a:pPr>
                      <a:r>
                        <a:rPr lang="ru-RU" sz="1200" dirty="0">
                          <a:solidFill>
                            <a:schemeClr val="tx1"/>
                          </a:solidFill>
                          <a:effectLst/>
                          <a:latin typeface="Times New Roman" pitchFamily="18" charset="0"/>
                          <a:ea typeface="Times New Roman"/>
                          <a:cs typeface="Times New Roman" pitchFamily="18" charset="0"/>
                        </a:rPr>
                        <a:t>-</a:t>
                      </a:r>
                    </a:p>
                  </a:txBody>
                  <a:tcPr marL="68580" marR="68580" marT="0" marB="0" anchor="ctr"/>
                </a:tc>
                <a:tc>
                  <a:txBody>
                    <a:bodyPr/>
                    <a:lstStyle/>
                    <a:p>
                      <a:pPr algn="ctr">
                        <a:lnSpc>
                          <a:spcPct val="115000"/>
                        </a:lnSpc>
                        <a:spcAft>
                          <a:spcPts val="0"/>
                        </a:spcAft>
                      </a:pPr>
                      <a:r>
                        <a:rPr lang="kk-KZ" sz="1200" baseline="0" dirty="0">
                          <a:solidFill>
                            <a:schemeClr val="tx1"/>
                          </a:solidFill>
                          <a:effectLst/>
                          <a:latin typeface="Times New Roman" pitchFamily="18" charset="0"/>
                          <a:cs typeface="Times New Roman" pitchFamily="18" charset="0"/>
                        </a:rPr>
                        <a:t>-</a:t>
                      </a:r>
                    </a:p>
                  </a:txBody>
                  <a:tcPr marL="68580" marR="68580" marT="0" marB="0" anchor="ctr"/>
                </a:tc>
                <a:tc>
                  <a:txBody>
                    <a:bodyPr/>
                    <a:lstStyle/>
                    <a:p>
                      <a:pPr algn="ctr">
                        <a:lnSpc>
                          <a:spcPct val="115000"/>
                        </a:lnSpc>
                        <a:spcAft>
                          <a:spcPts val="0"/>
                        </a:spcAft>
                      </a:pPr>
                      <a:r>
                        <a:rPr lang="kk-KZ" sz="1200" baseline="0" dirty="0">
                          <a:solidFill>
                            <a:schemeClr val="tx1"/>
                          </a:solidFill>
                          <a:effectLst/>
                          <a:latin typeface="Times New Roman" pitchFamily="18" charset="0"/>
                          <a:ea typeface="Times New Roman"/>
                          <a:cs typeface="Times New Roman" pitchFamily="18" charset="0"/>
                        </a:rPr>
                        <a:t>-</a:t>
                      </a:r>
                    </a:p>
                  </a:txBody>
                  <a:tcPr marL="68580" marR="68580" marT="0" marB="0" anchor="ctr"/>
                </a:tc>
                <a:extLst>
                  <a:ext uri="{0D108BD9-81ED-4DB2-BD59-A6C34878D82A}">
                    <a16:rowId xmlns:a16="http://schemas.microsoft.com/office/drawing/2014/main" val="10003"/>
                  </a:ext>
                </a:extLst>
              </a:tr>
              <a:tr h="661545">
                <a:tc>
                  <a:txBody>
                    <a:bodyPr/>
                    <a:lstStyle/>
                    <a:p>
                      <a:pPr algn="ctr">
                        <a:lnSpc>
                          <a:spcPct val="115000"/>
                        </a:lnSpc>
                        <a:spcAft>
                          <a:spcPts val="0"/>
                        </a:spcAft>
                      </a:pPr>
                      <a:r>
                        <a:rPr lang="kk-KZ" sz="1200" dirty="0">
                          <a:solidFill>
                            <a:schemeClr val="tx1"/>
                          </a:solidFill>
                          <a:effectLst/>
                          <a:latin typeface="Times New Roman" pitchFamily="18" charset="0"/>
                          <a:ea typeface="Times New Roman"/>
                          <a:cs typeface="Times New Roman" pitchFamily="18" charset="0"/>
                        </a:rPr>
                        <a:t>Басқалары</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a:solidFill>
                            <a:schemeClr val="tx1"/>
                          </a:solidFill>
                          <a:effectLst/>
                          <a:latin typeface="Times New Roman" pitchFamily="18" charset="0"/>
                          <a:ea typeface="Times New Roman"/>
                          <a:cs typeface="Times New Roman" pitchFamily="18" charset="0"/>
                        </a:rPr>
                        <a:t>90,75</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a:solidFill>
                            <a:schemeClr val="tx1"/>
                          </a:solidFill>
                          <a:effectLst/>
                          <a:latin typeface="Times New Roman" pitchFamily="18" charset="0"/>
                          <a:ea typeface="Times New Roman"/>
                          <a:cs typeface="Times New Roman" pitchFamily="18" charset="0"/>
                        </a:rPr>
                        <a:t>80,25</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200" dirty="0">
                          <a:solidFill>
                            <a:schemeClr val="tx1"/>
                          </a:solidFill>
                          <a:effectLst/>
                          <a:latin typeface="Times New Roman" pitchFamily="18" charset="0"/>
                          <a:ea typeface="Times New Roman"/>
                          <a:cs typeface="Times New Roman" pitchFamily="18" charset="0"/>
                        </a:rPr>
                        <a:t>63</a:t>
                      </a:r>
                    </a:p>
                    <a:p>
                      <a:pPr marL="0" marR="0" indent="0" algn="ctr" defTabSz="914400" rtl="0" eaLnBrk="1" fontAlgn="auto" latinLnBrk="0" hangingPunct="1">
                        <a:lnSpc>
                          <a:spcPct val="115000"/>
                        </a:lnSpc>
                        <a:spcBef>
                          <a:spcPts val="0"/>
                        </a:spcBef>
                        <a:spcAft>
                          <a:spcPts val="0"/>
                        </a:spcAft>
                        <a:buClrTx/>
                        <a:buSzTx/>
                        <a:buFontTx/>
                        <a:buNone/>
                        <a:tabLst/>
                        <a:defRPr/>
                      </a:pPr>
                      <a:r>
                        <a:rPr lang="ru-RU" sz="1200" dirty="0">
                          <a:solidFill>
                            <a:schemeClr val="tx1"/>
                          </a:solidFill>
                          <a:effectLst/>
                          <a:latin typeface="Times New Roman" pitchFamily="18" charset="0"/>
                          <a:ea typeface="Times New Roman"/>
                          <a:cs typeface="Times New Roman" pitchFamily="18" charset="0"/>
                        </a:rPr>
                        <a:t>(1</a:t>
                      </a:r>
                      <a:r>
                        <a:rPr lang="ru-RU" sz="1200" baseline="0" dirty="0">
                          <a:solidFill>
                            <a:schemeClr val="tx1"/>
                          </a:solidFill>
                          <a:effectLst/>
                          <a:latin typeface="Times New Roman" pitchFamily="18" charset="0"/>
                          <a:ea typeface="Times New Roman"/>
                          <a:cs typeface="Times New Roman" pitchFamily="18" charset="0"/>
                        </a:rPr>
                        <a:t> </a:t>
                      </a:r>
                      <a:r>
                        <a:rPr lang="ru-RU" sz="1200" dirty="0">
                          <a:solidFill>
                            <a:schemeClr val="tx1"/>
                          </a:solidFill>
                          <a:effectLst/>
                          <a:latin typeface="Times New Roman" pitchFamily="18" charset="0"/>
                          <a:ea typeface="Times New Roman"/>
                          <a:cs typeface="Times New Roman" pitchFamily="18" charset="0"/>
                        </a:rPr>
                        <a:t>б/к)</a:t>
                      </a:r>
                    </a:p>
                    <a:p>
                      <a:pPr algn="ctr">
                        <a:lnSpc>
                          <a:spcPct val="115000"/>
                        </a:lnSpc>
                        <a:spcAft>
                          <a:spcPts val="0"/>
                        </a:spcAft>
                      </a:pPr>
                      <a:r>
                        <a:rPr lang="ru-RU" sz="1200" dirty="0">
                          <a:solidFill>
                            <a:schemeClr val="tx1"/>
                          </a:solidFill>
                          <a:effectLst/>
                          <a:latin typeface="Times New Roman" pitchFamily="18" charset="0"/>
                          <a:ea typeface="Times New Roman"/>
                          <a:cs typeface="Times New Roman" pitchFamily="18" charset="0"/>
                        </a:rPr>
                        <a:t> </a:t>
                      </a:r>
                    </a:p>
                  </a:txBody>
                  <a:tcPr marL="68580" marR="68580" marT="0" marB="0" anchor="ctr"/>
                </a:tc>
                <a:tc>
                  <a:txBody>
                    <a:bodyPr/>
                    <a:lstStyle/>
                    <a:p>
                      <a:pPr algn="ctr">
                        <a:lnSpc>
                          <a:spcPct val="115000"/>
                        </a:lnSpc>
                        <a:spcAft>
                          <a:spcPts val="0"/>
                        </a:spcAft>
                      </a:pPr>
                      <a:r>
                        <a:rPr lang="ru-RU" sz="1200" dirty="0">
                          <a:solidFill>
                            <a:schemeClr val="tx1"/>
                          </a:solidFill>
                          <a:effectLst/>
                          <a:latin typeface="Times New Roman" pitchFamily="18" charset="0"/>
                          <a:ea typeface="Times New Roman"/>
                          <a:cs typeface="Times New Roman" pitchFamily="18" charset="0"/>
                        </a:rPr>
                        <a:t>-</a:t>
                      </a:r>
                    </a:p>
                  </a:txBody>
                  <a:tcPr marL="68580" marR="68580" marT="0" marB="0" anchor="ctr"/>
                </a:tc>
                <a:tc>
                  <a:txBody>
                    <a:bodyPr/>
                    <a:lstStyle/>
                    <a:p>
                      <a:pPr algn="ctr">
                        <a:lnSpc>
                          <a:spcPct val="115000"/>
                        </a:lnSpc>
                        <a:spcAft>
                          <a:spcPts val="0"/>
                        </a:spcAft>
                      </a:pPr>
                      <a:r>
                        <a:rPr lang="ru-RU" sz="1200" dirty="0">
                          <a:solidFill>
                            <a:schemeClr val="tx1"/>
                          </a:solidFill>
                          <a:effectLst/>
                          <a:latin typeface="Times New Roman" pitchFamily="18" charset="0"/>
                          <a:ea typeface="Times New Roman"/>
                          <a:cs typeface="Times New Roman" pitchFamily="18" charset="0"/>
                        </a:rPr>
                        <a:t>-</a:t>
                      </a:r>
                    </a:p>
                  </a:txBody>
                  <a:tcPr marL="68580" marR="68580" marT="0" marB="0" anchor="ctr"/>
                </a:tc>
                <a:tc>
                  <a:txBody>
                    <a:bodyPr/>
                    <a:lstStyle/>
                    <a:p>
                      <a:pPr algn="ctr">
                        <a:lnSpc>
                          <a:spcPct val="115000"/>
                        </a:lnSpc>
                        <a:spcAft>
                          <a:spcPts val="0"/>
                        </a:spcAft>
                      </a:pPr>
                      <a:r>
                        <a:rPr lang="ru-RU" sz="1200" dirty="0">
                          <a:solidFill>
                            <a:schemeClr val="tx1"/>
                          </a:solidFill>
                          <a:effectLst/>
                          <a:latin typeface="Times New Roman" pitchFamily="18" charset="0"/>
                          <a:ea typeface="Times New Roman"/>
                          <a:cs typeface="Times New Roman" pitchFamily="18" charset="0"/>
                        </a:rPr>
                        <a:t>-</a:t>
                      </a:r>
                    </a:p>
                  </a:txBody>
                  <a:tcPr marL="68580" marR="68580" marT="0" marB="0" anchor="ctr"/>
                </a:tc>
                <a:tc>
                  <a:txBody>
                    <a:bodyPr/>
                    <a:lstStyle/>
                    <a:p>
                      <a:pPr algn="ctr">
                        <a:lnSpc>
                          <a:spcPct val="115000"/>
                        </a:lnSpc>
                        <a:spcAft>
                          <a:spcPts val="0"/>
                        </a:spcAft>
                      </a:pPr>
                      <a:r>
                        <a:rPr lang="kk-KZ" sz="1200" baseline="0" dirty="0">
                          <a:solidFill>
                            <a:schemeClr val="tx1"/>
                          </a:solidFill>
                          <a:effectLst/>
                          <a:latin typeface="Times New Roman" pitchFamily="18" charset="0"/>
                          <a:cs typeface="Times New Roman" pitchFamily="18" charset="0"/>
                        </a:rPr>
                        <a:t>-</a:t>
                      </a:r>
                    </a:p>
                  </a:txBody>
                  <a:tcPr marL="68580" marR="68580" marT="0" marB="0" anchor="ctr"/>
                </a:tc>
                <a:tc>
                  <a:txBody>
                    <a:bodyPr/>
                    <a:lstStyle/>
                    <a:p>
                      <a:pPr algn="ctr">
                        <a:lnSpc>
                          <a:spcPct val="115000"/>
                        </a:lnSpc>
                        <a:spcAft>
                          <a:spcPts val="0"/>
                        </a:spcAft>
                      </a:pPr>
                      <a:r>
                        <a:rPr lang="kk-KZ" sz="1200" baseline="0" dirty="0">
                          <a:solidFill>
                            <a:schemeClr val="tx1"/>
                          </a:solidFill>
                          <a:effectLst/>
                          <a:latin typeface="Times New Roman" pitchFamily="18" charset="0"/>
                          <a:ea typeface="Times New Roman"/>
                          <a:cs typeface="Times New Roman" pitchFamily="18" charset="0"/>
                        </a:rPr>
                        <a:t>-</a:t>
                      </a:r>
                    </a:p>
                  </a:txBody>
                  <a:tcPr marL="68580" marR="68580" marT="0" marB="0"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3688" y="404664"/>
            <a:ext cx="6048672" cy="1442424"/>
          </a:xfrm>
        </p:spPr>
        <p:txBody>
          <a:bodyPr>
            <a:noAutofit/>
          </a:bodyPr>
          <a:lstStyle/>
          <a:p>
            <a:r>
              <a:rPr lang="ru-RU" sz="2800" dirty="0"/>
              <a:t>АДАМИ  РЕСУРСТАРДЫ ДАМЫТУ</a:t>
            </a:r>
            <a:br>
              <a:rPr lang="ru-RU" sz="2800" dirty="0"/>
            </a:br>
            <a:endParaRPr lang="en-US" sz="2800" dirty="0"/>
          </a:p>
        </p:txBody>
      </p:sp>
      <p:sp>
        <p:nvSpPr>
          <p:cNvPr id="3" name="Объект 2"/>
          <p:cNvSpPr>
            <a:spLocks noGrp="1"/>
          </p:cNvSpPr>
          <p:nvPr>
            <p:ph idx="1"/>
          </p:nvPr>
        </p:nvSpPr>
        <p:spPr/>
        <p:txBody>
          <a:bodyPr>
            <a:normAutofit fontScale="92500" lnSpcReduction="10000"/>
          </a:bodyPr>
          <a:lstStyle/>
          <a:p>
            <a:r>
              <a:rPr lang="ru-RU" dirty="0"/>
              <a:t>2 педиатр </a:t>
            </a:r>
            <a:r>
              <a:rPr lang="ru-RU" dirty="0" err="1"/>
              <a:t>дәрігер</a:t>
            </a:r>
            <a:r>
              <a:rPr lang="ru-RU" dirty="0"/>
              <a:t> «Казахстанский медицинский университет «ВШОЗ» ЖШС-</a:t>
            </a:r>
            <a:r>
              <a:rPr lang="ru-RU" dirty="0" err="1"/>
              <a:t>нің</a:t>
            </a:r>
            <a:r>
              <a:rPr lang="ru-RU" dirty="0"/>
              <a:t> Шымкент </a:t>
            </a:r>
            <a:r>
              <a:rPr lang="ru-RU" dirty="0" err="1"/>
              <a:t>қалалық</a:t>
            </a:r>
            <a:r>
              <a:rPr lang="ru-RU" dirty="0"/>
              <a:t> </a:t>
            </a:r>
            <a:r>
              <a:rPr lang="ru-RU" dirty="0" err="1"/>
              <a:t>филиалында</a:t>
            </a:r>
            <a:r>
              <a:rPr lang="ru-RU" dirty="0"/>
              <a:t> «</a:t>
            </a:r>
            <a:r>
              <a:rPr lang="ru-RU" dirty="0" err="1"/>
              <a:t>Педиатрияның</a:t>
            </a:r>
            <a:r>
              <a:rPr lang="ru-RU" dirty="0"/>
              <a:t> </a:t>
            </a:r>
            <a:r>
              <a:rPr lang="ru-RU" dirty="0" err="1"/>
              <a:t>өзекті</a:t>
            </a:r>
            <a:r>
              <a:rPr lang="ru-RU" dirty="0"/>
              <a:t> </a:t>
            </a:r>
            <a:r>
              <a:rPr lang="ru-RU" dirty="0" err="1"/>
              <a:t>сұрақтары</a:t>
            </a:r>
            <a:r>
              <a:rPr lang="ru-RU" dirty="0"/>
              <a:t>» </a:t>
            </a:r>
            <a:r>
              <a:rPr lang="ru-RU" dirty="0" err="1"/>
              <a:t>тақырыбында</a:t>
            </a:r>
            <a:r>
              <a:rPr lang="ru-RU" dirty="0"/>
              <a:t> </a:t>
            </a:r>
            <a:r>
              <a:rPr lang="ru-RU" dirty="0" err="1"/>
              <a:t>біліктілігін</a:t>
            </a:r>
            <a:r>
              <a:rPr lang="ru-RU" dirty="0"/>
              <a:t> </a:t>
            </a:r>
            <a:r>
              <a:rPr lang="ru-RU" dirty="0" err="1"/>
              <a:t>арттырды</a:t>
            </a:r>
            <a:r>
              <a:rPr lang="ru-RU" dirty="0"/>
              <a:t>.</a:t>
            </a:r>
          </a:p>
          <a:p>
            <a:r>
              <a:rPr lang="ru-RU" dirty="0"/>
              <a:t>1 реаниматолог </a:t>
            </a:r>
            <a:r>
              <a:rPr lang="ru-RU" dirty="0" err="1"/>
              <a:t>дәрігер</a:t>
            </a:r>
            <a:r>
              <a:rPr lang="ru-RU" dirty="0"/>
              <a:t> Алматы </a:t>
            </a:r>
            <a:r>
              <a:rPr lang="ru-RU" dirty="0" err="1"/>
              <a:t>қаласы</a:t>
            </a:r>
            <a:r>
              <a:rPr lang="ru-RU" dirty="0"/>
              <a:t>, «Научно – исследовательский Международный институт последипломного образования» ЖШС-де «Скорая неотложная медицинская помощь. Сердечно – легочная реанимация (</a:t>
            </a:r>
            <a:r>
              <a:rPr lang="en-US" dirty="0"/>
              <a:t>BLS,ACLS,PALS,PHALS</a:t>
            </a:r>
            <a:r>
              <a:rPr lang="ru-RU" dirty="0"/>
              <a:t>)» </a:t>
            </a:r>
            <a:r>
              <a:rPr lang="ru-RU" dirty="0" err="1"/>
              <a:t>тақырыбында</a:t>
            </a:r>
            <a:r>
              <a:rPr lang="ru-RU" dirty="0"/>
              <a:t> </a:t>
            </a:r>
            <a:r>
              <a:rPr lang="ru-RU" dirty="0" err="1"/>
              <a:t>біліктілігін</a:t>
            </a:r>
            <a:r>
              <a:rPr lang="ru-RU" dirty="0"/>
              <a:t> </a:t>
            </a:r>
            <a:r>
              <a:rPr lang="ru-RU" dirty="0" err="1"/>
              <a:t>арттырды</a:t>
            </a:r>
            <a:r>
              <a:rPr lang="ru-RU" dirty="0"/>
              <a:t>.</a:t>
            </a:r>
          </a:p>
          <a:p>
            <a:r>
              <a:rPr lang="en-US" dirty="0"/>
              <a:t>1</a:t>
            </a:r>
            <a:r>
              <a:rPr lang="ru-RU" dirty="0"/>
              <a:t> акушер, </a:t>
            </a:r>
            <a:r>
              <a:rPr lang="en-US" dirty="0"/>
              <a:t>26</a:t>
            </a:r>
            <a:r>
              <a:rPr lang="ru-RU" dirty="0"/>
              <a:t> </a:t>
            </a:r>
            <a:r>
              <a:rPr lang="ru-RU" dirty="0" err="1"/>
              <a:t>мейіргер</a:t>
            </a:r>
            <a:r>
              <a:rPr lang="ru-RU" dirty="0"/>
              <a:t> – </a:t>
            </a:r>
            <a:r>
              <a:rPr lang="ru-RU" dirty="0" err="1"/>
              <a:t>өз</a:t>
            </a:r>
            <a:r>
              <a:rPr lang="ru-RU" dirty="0"/>
              <a:t> </a:t>
            </a:r>
            <a:r>
              <a:rPr lang="ru-RU" dirty="0" err="1"/>
              <a:t>есептерінен</a:t>
            </a:r>
            <a:r>
              <a:rPr lang="ru-RU" dirty="0"/>
              <a:t> </a:t>
            </a:r>
            <a:r>
              <a:rPr lang="ru-RU" dirty="0" err="1"/>
              <a:t>біліктіліктерін</a:t>
            </a:r>
            <a:r>
              <a:rPr lang="ru-RU" dirty="0"/>
              <a:t> </a:t>
            </a:r>
            <a:r>
              <a:rPr lang="ru-RU" dirty="0" err="1"/>
              <a:t>арттырды</a:t>
            </a:r>
            <a:r>
              <a:rPr lang="ru-RU" dirty="0"/>
              <a:t>.</a:t>
            </a:r>
          </a:p>
          <a:p>
            <a:endParaRPr lang="ru-RU" dirty="0"/>
          </a:p>
          <a:p>
            <a:endParaRPr lang="en-US" dirty="0"/>
          </a:p>
        </p:txBody>
      </p:sp>
    </p:spTree>
    <p:extLst>
      <p:ext uri="{BB962C8B-B14F-4D97-AF65-F5344CB8AC3E}">
        <p14:creationId xmlns:p14="http://schemas.microsoft.com/office/powerpoint/2010/main" val="2506011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pPr>
              <a:defRPr/>
            </a:pPr>
            <a:fld id="{AF4B25A6-D037-47DE-A1F1-94310E773C7D}" type="slidenum">
              <a:rPr lang="ru-RU"/>
              <a:pPr>
                <a:defRPr/>
              </a:pPr>
              <a:t>10</a:t>
            </a:fld>
            <a:endParaRPr lang="ru-RU"/>
          </a:p>
        </p:txBody>
      </p:sp>
      <p:sp>
        <p:nvSpPr>
          <p:cNvPr id="2" name="Заголовок 1"/>
          <p:cNvSpPr>
            <a:spLocks noGrp="1"/>
          </p:cNvSpPr>
          <p:nvPr>
            <p:ph type="title" idx="4294967295"/>
          </p:nvPr>
        </p:nvSpPr>
        <p:spPr>
          <a:xfrm>
            <a:off x="0" y="620713"/>
            <a:ext cx="8820150" cy="1439862"/>
          </a:xfrm>
        </p:spPr>
        <p:txBody>
          <a:bodyPr rtlCol="0">
            <a:normAutofit fontScale="90000"/>
          </a:bodyPr>
          <a:lstStyle/>
          <a:p>
            <a:pPr algn="ctr">
              <a:defRPr/>
            </a:pPr>
            <a:br>
              <a:rPr lang="ru-RU" sz="3100" b="1" dirty="0">
                <a:latin typeface="Times New Roman" pitchFamily="18" charset="0"/>
                <a:cs typeface="Times New Roman" pitchFamily="18" charset="0"/>
              </a:rPr>
            </a:br>
            <a:br>
              <a:rPr lang="ru-RU" sz="3100" b="1" dirty="0">
                <a:latin typeface="Times New Roman" pitchFamily="18" charset="0"/>
                <a:cs typeface="Times New Roman" pitchFamily="18" charset="0"/>
              </a:rPr>
            </a:br>
            <a:br>
              <a:rPr lang="ru-RU" sz="3100" b="1" dirty="0">
                <a:latin typeface="Times New Roman" pitchFamily="18" charset="0"/>
                <a:cs typeface="Times New Roman" pitchFamily="18" charset="0"/>
              </a:rPr>
            </a:br>
            <a:br>
              <a:rPr lang="ru-RU" sz="3100" b="1" dirty="0">
                <a:latin typeface="Times New Roman" pitchFamily="18" charset="0"/>
                <a:cs typeface="Times New Roman" pitchFamily="18" charset="0"/>
              </a:rPr>
            </a:br>
            <a:br>
              <a:rPr lang="ru-RU" sz="3100" b="1" dirty="0">
                <a:latin typeface="Times New Roman" pitchFamily="18" charset="0"/>
                <a:cs typeface="Times New Roman" pitchFamily="18" charset="0"/>
              </a:rPr>
            </a:br>
            <a:r>
              <a:rPr lang="ru-RU" sz="4000" b="1" dirty="0" err="1">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Материалдық- техникалық </a:t>
            </a:r>
            <a:r>
              <a:rPr lang="ru-RU" sz="40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база</a:t>
            </a:r>
            <a:br>
              <a:rPr lang="ru-RU" sz="40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br>
            <a:br>
              <a:rPr lang="ru-RU" sz="3100" b="1" dirty="0">
                <a:solidFill>
                  <a:schemeClr val="tx1"/>
                </a:solidFill>
                <a:latin typeface="Times New Roman" pitchFamily="18" charset="0"/>
                <a:cs typeface="Times New Roman" pitchFamily="18" charset="0"/>
              </a:rPr>
            </a:br>
            <a:r>
              <a:rPr lang="ru-RU" sz="2700" b="1" dirty="0">
                <a:solidFill>
                  <a:schemeClr val="tx1"/>
                </a:solidFill>
                <a:latin typeface="+mn-lt"/>
                <a:cs typeface="Times New Roman" pitchFamily="18" charset="0"/>
              </a:rPr>
              <a:t> </a:t>
            </a:r>
            <a:r>
              <a:rPr lang="kk-KZ" sz="2400" b="1" dirty="0">
                <a:solidFill>
                  <a:schemeClr val="tx1"/>
                </a:solidFill>
                <a:latin typeface="+mn-lt"/>
              </a:rPr>
              <a:t>Негізгі қаржыны пайдалану тиімділігін бағалау </a:t>
            </a:r>
            <a:br>
              <a:rPr lang="ru-RU" b="1" dirty="0">
                <a:solidFill>
                  <a:schemeClr val="tx1"/>
                </a:solidFill>
                <a:latin typeface="Times New Roman" pitchFamily="18" charset="0"/>
                <a:cs typeface="Times New Roman" pitchFamily="18" charset="0"/>
              </a:rPr>
            </a:br>
            <a:r>
              <a:rPr lang="kk-KZ" sz="2000" dirty="0"/>
              <a:t> </a:t>
            </a:r>
            <a:r>
              <a:rPr lang="kk-KZ" sz="2000" b="1" dirty="0">
                <a:solidFill>
                  <a:schemeClr val="tx1"/>
                </a:solidFill>
                <a:latin typeface="+mn-lt"/>
              </a:rPr>
              <a:t>Медициналық жабдықтармен жабдықтауды талдау </a:t>
            </a:r>
            <a:br>
              <a:rPr lang="ru-RU" sz="2200" dirty="0">
                <a:solidFill>
                  <a:srgbClr val="FF0000"/>
                </a:solidFill>
              </a:rPr>
            </a:br>
            <a:endParaRPr lang="ru-RU" sz="2200" dirty="0">
              <a:solidFill>
                <a:srgbClr val="FF0000"/>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959802159"/>
              </p:ext>
            </p:extLst>
          </p:nvPr>
        </p:nvGraphicFramePr>
        <p:xfrm>
          <a:off x="323850" y="2776538"/>
          <a:ext cx="6336100" cy="1081161"/>
        </p:xfrm>
        <a:graphic>
          <a:graphicData uri="http://schemas.openxmlformats.org/drawingml/2006/table">
            <a:tbl>
              <a:tblPr firstRow="1" bandRow="1">
                <a:tableStyleId>{8799B23B-EC83-4686-B30A-512413B5E67A}</a:tableStyleId>
              </a:tblPr>
              <a:tblGrid>
                <a:gridCol w="1923346">
                  <a:extLst>
                    <a:ext uri="{9D8B030D-6E8A-4147-A177-3AD203B41FA5}">
                      <a16:colId xmlns:a16="http://schemas.microsoft.com/office/drawing/2014/main" val="20000"/>
                    </a:ext>
                  </a:extLst>
                </a:gridCol>
                <a:gridCol w="2180224">
                  <a:extLst>
                    <a:ext uri="{9D8B030D-6E8A-4147-A177-3AD203B41FA5}">
                      <a16:colId xmlns:a16="http://schemas.microsoft.com/office/drawing/2014/main" val="20001"/>
                    </a:ext>
                  </a:extLst>
                </a:gridCol>
                <a:gridCol w="2232530">
                  <a:extLst>
                    <a:ext uri="{9D8B030D-6E8A-4147-A177-3AD203B41FA5}">
                      <a16:colId xmlns:a16="http://schemas.microsoft.com/office/drawing/2014/main" val="20002"/>
                    </a:ext>
                  </a:extLst>
                </a:gridCol>
              </a:tblGrid>
              <a:tr h="684921">
                <a:tc>
                  <a:txBody>
                    <a:bodyPr/>
                    <a:lstStyle/>
                    <a:p>
                      <a:endParaRPr lang="ru-RU" sz="2000" b="0" dirty="0">
                        <a:latin typeface="Times New Roman" pitchFamily="18" charset="0"/>
                        <a:cs typeface="Times New Roman" pitchFamily="18" charset="0"/>
                      </a:endParaRPr>
                    </a:p>
                  </a:txBody>
                  <a:tcPr/>
                </a:tc>
                <a:tc>
                  <a:txBody>
                    <a:bodyPr/>
                    <a:lstStyle/>
                    <a:p>
                      <a:pPr algn="ctr"/>
                      <a:r>
                        <a:rPr lang="en-US" sz="2000" dirty="0">
                          <a:latin typeface="Times New Roman" pitchFamily="18" charset="0"/>
                          <a:cs typeface="Times New Roman" pitchFamily="18" charset="0"/>
                        </a:rPr>
                        <a:t>20</a:t>
                      </a:r>
                      <a:r>
                        <a:rPr lang="ru-RU" sz="2000" dirty="0">
                          <a:latin typeface="Times New Roman" pitchFamily="18" charset="0"/>
                          <a:cs typeface="Times New Roman" pitchFamily="18" charset="0"/>
                        </a:rPr>
                        <a:t>25</a:t>
                      </a:r>
                      <a:r>
                        <a:rPr lang="kk-KZ" sz="2000" dirty="0">
                          <a:latin typeface="Times New Roman" pitchFamily="18" charset="0"/>
                          <a:cs typeface="Times New Roman" pitchFamily="18" charset="0"/>
                        </a:rPr>
                        <a:t>г</a:t>
                      </a:r>
                      <a:endParaRPr lang="ru-RU" sz="2000" b="1" dirty="0">
                        <a:solidFill>
                          <a:schemeClr val="tx1"/>
                        </a:solidFill>
                        <a:latin typeface="Times New Roman" pitchFamily="18" charset="0"/>
                        <a:cs typeface="Times New Roman" pitchFamily="18" charset="0"/>
                      </a:endParaRPr>
                    </a:p>
                  </a:txBody>
                  <a:tcPr/>
                </a:tc>
                <a:tc>
                  <a:txBody>
                    <a:bodyPr/>
                    <a:lstStyle/>
                    <a:p>
                      <a:pPr algn="ctr"/>
                      <a:r>
                        <a:rPr lang="en-US" sz="2000" dirty="0">
                          <a:latin typeface="Times New Roman" pitchFamily="18" charset="0"/>
                          <a:cs typeface="Times New Roman" pitchFamily="18" charset="0"/>
                        </a:rPr>
                        <a:t>20</a:t>
                      </a:r>
                      <a:r>
                        <a:rPr lang="ru-RU" sz="2000" dirty="0">
                          <a:latin typeface="Times New Roman" pitchFamily="18" charset="0"/>
                          <a:cs typeface="Times New Roman" pitchFamily="18" charset="0"/>
                        </a:rPr>
                        <a:t>26</a:t>
                      </a:r>
                      <a:r>
                        <a:rPr lang="kk-KZ" sz="2000" dirty="0">
                          <a:latin typeface="Times New Roman" pitchFamily="18" charset="0"/>
                          <a:cs typeface="Times New Roman" pitchFamily="18" charset="0"/>
                        </a:rPr>
                        <a:t>г</a:t>
                      </a:r>
                      <a:endParaRPr lang="ru-RU" sz="2000" b="1"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386649">
                <a:tc>
                  <a:txBody>
                    <a:bodyPr/>
                    <a:lstStyle/>
                    <a:p>
                      <a:r>
                        <a:rPr lang="kk-KZ" sz="2000" b="1" dirty="0">
                          <a:latin typeface="Times New Roman" pitchFamily="18" charset="0"/>
                          <a:cs typeface="Times New Roman" pitchFamily="18" charset="0"/>
                        </a:rPr>
                        <a:t>Барлығы</a:t>
                      </a:r>
                      <a:endParaRPr lang="ru-RU" sz="2000" b="1" dirty="0">
                        <a:latin typeface="Times New Roman" pitchFamily="18" charset="0"/>
                        <a:cs typeface="Times New Roman" pitchFamily="18" charset="0"/>
                      </a:endParaRPr>
                    </a:p>
                  </a:txBody>
                  <a:tcPr/>
                </a:tc>
                <a:tc>
                  <a:txBody>
                    <a:bodyPr/>
                    <a:lstStyle/>
                    <a:p>
                      <a:pPr algn="ctr"/>
                      <a:r>
                        <a:rPr lang="kk-KZ" sz="2000" dirty="0">
                          <a:latin typeface="Times New Roman" pitchFamily="18" charset="0"/>
                          <a:cs typeface="Times New Roman" pitchFamily="18" charset="0"/>
                        </a:rPr>
                        <a:t>82,84%</a:t>
                      </a:r>
                      <a:endParaRPr lang="ru-RU" sz="2000" b="1" dirty="0">
                        <a:solidFill>
                          <a:srgbClr val="00B0F0"/>
                        </a:solidFill>
                        <a:latin typeface="Times New Roman" pitchFamily="18" charset="0"/>
                        <a:cs typeface="Times New Roman" pitchFamily="18" charset="0"/>
                      </a:endParaRPr>
                    </a:p>
                  </a:txBody>
                  <a:tcPr/>
                </a:tc>
                <a:tc>
                  <a:txBody>
                    <a:bodyPr/>
                    <a:lstStyle/>
                    <a:p>
                      <a:pPr algn="ctr"/>
                      <a:r>
                        <a:rPr lang="kk-KZ" sz="2000" dirty="0">
                          <a:latin typeface="Times New Roman" pitchFamily="18" charset="0"/>
                          <a:cs typeface="Times New Roman" pitchFamily="18" charset="0"/>
                        </a:rPr>
                        <a:t>84,41%</a:t>
                      </a:r>
                      <a:endParaRPr lang="ru-RU" sz="2000" b="1" dirty="0">
                        <a:solidFill>
                          <a:srgbClr val="00B0F0"/>
                        </a:solidFill>
                        <a:latin typeface="Times New Roman" pitchFamily="18" charset="0"/>
                        <a:cs typeface="Times New Roman" pitchFamily="18" charset="0"/>
                      </a:endParaRPr>
                    </a:p>
                  </a:txBody>
                  <a:tcPr/>
                </a:tc>
                <a:extLst>
                  <a:ext uri="{0D108BD9-81ED-4DB2-BD59-A6C34878D82A}">
                    <a16:rowId xmlns:a16="http://schemas.microsoft.com/office/drawing/2014/main" val="10001"/>
                  </a:ext>
                </a:extLst>
              </a:tr>
            </a:tbl>
          </a:graphicData>
        </a:graphic>
      </p:graphicFrame>
      <p:sp>
        <p:nvSpPr>
          <p:cNvPr id="6" name="Прямоугольник 5"/>
          <p:cNvSpPr/>
          <p:nvPr/>
        </p:nvSpPr>
        <p:spPr>
          <a:xfrm rot="10800000" flipV="1">
            <a:off x="395536" y="4860160"/>
            <a:ext cx="8280920" cy="646331"/>
          </a:xfrm>
          <a:prstGeom prst="rect">
            <a:avLst/>
          </a:prstGeom>
        </p:spPr>
        <p:txBody>
          <a:bodyPr wrap="square">
            <a:spAutoFit/>
          </a:bodyPr>
          <a:lstStyle/>
          <a:p>
            <a:pPr algn="l"/>
            <a:r>
              <a:rPr lang="ru-RU" b="1" dirty="0">
                <a:latin typeface="Times New Roman" pitchFamily="18" charset="0"/>
                <a:cs typeface="Times New Roman" pitchFamily="18" charset="0"/>
              </a:rPr>
              <a:t>Предусмотрено по плану на 2026г приобретение оборудования –24 655,0 </a:t>
            </a:r>
            <a:r>
              <a:rPr lang="ru-RU" b="1" dirty="0" err="1">
                <a:latin typeface="Times New Roman" pitchFamily="18" charset="0"/>
                <a:cs typeface="Times New Roman" pitchFamily="18" charset="0"/>
              </a:rPr>
              <a:t>тыс</a:t>
            </a:r>
            <a:r>
              <a:rPr lang="ru-RU" b="1" dirty="0">
                <a:latin typeface="Times New Roman" pitchFamily="18" charset="0"/>
                <a:cs typeface="Times New Roman" pitchFamily="18" charset="0"/>
              </a:rPr>
              <a:t> тенге,</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5888"/>
            <a:ext cx="9036050" cy="360362"/>
          </a:xfrm>
          <a:ln>
            <a:noFill/>
          </a:ln>
        </p:spPr>
        <p:style>
          <a:lnRef idx="2">
            <a:schemeClr val="accent6"/>
          </a:lnRef>
          <a:fillRef idx="1">
            <a:schemeClr val="lt1"/>
          </a:fillRef>
          <a:effectRef idx="0">
            <a:schemeClr val="accent6"/>
          </a:effectRef>
          <a:fontRef idx="minor">
            <a:schemeClr val="dk1"/>
          </a:fontRef>
        </p:style>
        <p:txBody>
          <a:bodyPr rtlCol="0">
            <a:noAutofit/>
          </a:bodyPr>
          <a:lstStyle/>
          <a:p>
            <a:pPr algn="ctr" eaLnBrk="1" fontAlgn="auto" hangingPunct="1">
              <a:spcAft>
                <a:spcPts val="0"/>
              </a:spcAft>
              <a:defRPr/>
            </a:pPr>
            <a:r>
              <a:rPr lang="ru-RU" sz="2400" b="1" dirty="0" err="1">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Аурухананың бюджеттік</a:t>
            </a:r>
            <a:r>
              <a:rPr lang="ru-RU" sz="24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2400" b="1" dirty="0" err="1">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қаражатын пайдалануды</a:t>
            </a:r>
            <a:r>
              <a:rPr lang="ru-RU" sz="24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2400" b="1" dirty="0" err="1">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талдау</a:t>
            </a:r>
            <a:endParaRPr lang="ru-RU" sz="2400" b="1" dirty="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endParaRPr>
          </a:p>
        </p:txBody>
      </p:sp>
      <p:graphicFrame>
        <p:nvGraphicFramePr>
          <p:cNvPr id="6" name="Объект 5"/>
          <p:cNvGraphicFramePr>
            <a:graphicFrameLocks noGrp="1"/>
          </p:cNvGraphicFramePr>
          <p:nvPr>
            <p:ph idx="1"/>
            <p:extLst>
              <p:ext uri="{D42A27DB-BD31-4B8C-83A1-F6EECF244321}">
                <p14:modId xmlns:p14="http://schemas.microsoft.com/office/powerpoint/2010/main" val="698264856"/>
              </p:ext>
            </p:extLst>
          </p:nvPr>
        </p:nvGraphicFramePr>
        <p:xfrm>
          <a:off x="179511" y="620687"/>
          <a:ext cx="8784977" cy="6111649"/>
        </p:xfrm>
        <a:graphic>
          <a:graphicData uri="http://schemas.openxmlformats.org/drawingml/2006/table">
            <a:tbl>
              <a:tblPr firstRow="1" bandRow="1">
                <a:tableStyleId>{8799B23B-EC83-4686-B30A-512413B5E67A}</a:tableStyleId>
              </a:tblPr>
              <a:tblGrid>
                <a:gridCol w="2242120">
                  <a:extLst>
                    <a:ext uri="{9D8B030D-6E8A-4147-A177-3AD203B41FA5}">
                      <a16:colId xmlns:a16="http://schemas.microsoft.com/office/drawing/2014/main" val="20000"/>
                    </a:ext>
                  </a:extLst>
                </a:gridCol>
                <a:gridCol w="1063329">
                  <a:extLst>
                    <a:ext uri="{9D8B030D-6E8A-4147-A177-3AD203B41FA5}">
                      <a16:colId xmlns:a16="http://schemas.microsoft.com/office/drawing/2014/main" val="20001"/>
                    </a:ext>
                  </a:extLst>
                </a:gridCol>
                <a:gridCol w="1015602">
                  <a:extLst>
                    <a:ext uri="{9D8B030D-6E8A-4147-A177-3AD203B41FA5}">
                      <a16:colId xmlns:a16="http://schemas.microsoft.com/office/drawing/2014/main" val="20002"/>
                    </a:ext>
                  </a:extLst>
                </a:gridCol>
                <a:gridCol w="1785950">
                  <a:extLst>
                    <a:ext uri="{9D8B030D-6E8A-4147-A177-3AD203B41FA5}">
                      <a16:colId xmlns:a16="http://schemas.microsoft.com/office/drawing/2014/main" val="20003"/>
                    </a:ext>
                  </a:extLst>
                </a:gridCol>
                <a:gridCol w="1285884">
                  <a:extLst>
                    <a:ext uri="{9D8B030D-6E8A-4147-A177-3AD203B41FA5}">
                      <a16:colId xmlns:a16="http://schemas.microsoft.com/office/drawing/2014/main" val="20004"/>
                    </a:ext>
                  </a:extLst>
                </a:gridCol>
                <a:gridCol w="1392092">
                  <a:extLst>
                    <a:ext uri="{9D8B030D-6E8A-4147-A177-3AD203B41FA5}">
                      <a16:colId xmlns:a16="http://schemas.microsoft.com/office/drawing/2014/main" val="20005"/>
                    </a:ext>
                  </a:extLst>
                </a:gridCol>
              </a:tblGrid>
              <a:tr h="925216">
                <a:tc>
                  <a:txBody>
                    <a:bodyPr/>
                    <a:lstStyle/>
                    <a:p>
                      <a:pPr algn="ctr" rtl="0" fontAlgn="ctr"/>
                      <a:r>
                        <a:rPr lang="ru-RU" sz="1400" u="none" strike="noStrike" dirty="0">
                          <a:effectLst/>
                          <a:latin typeface="Times New Roman" pitchFamily="18" charset="0"/>
                          <a:cs typeface="Times New Roman" pitchFamily="18" charset="0"/>
                        </a:rPr>
                        <a:t>Специфика </a:t>
                      </a:r>
                      <a:r>
                        <a:rPr lang="ru-RU" sz="1400" u="none" strike="noStrike" dirty="0" err="1">
                          <a:effectLst/>
                          <a:latin typeface="Times New Roman" pitchFamily="18" charset="0"/>
                          <a:cs typeface="Times New Roman" pitchFamily="18" charset="0"/>
                        </a:rPr>
                        <a:t>бойынша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a:effectLst/>
                          <a:latin typeface="Times New Roman" pitchFamily="18" charset="0"/>
                          <a:cs typeface="Times New Roman" pitchFamily="18" charset="0"/>
                        </a:rPr>
                        <a:t>20</a:t>
                      </a:r>
                      <a:r>
                        <a:rPr lang="en-US" sz="1400" u="none" strike="noStrike" dirty="0">
                          <a:effectLst/>
                          <a:latin typeface="Times New Roman" pitchFamily="18" charset="0"/>
                          <a:cs typeface="Times New Roman" pitchFamily="18" charset="0"/>
                        </a:rPr>
                        <a:t>2</a:t>
                      </a:r>
                      <a:r>
                        <a:rPr lang="kk-KZ" sz="1400" u="none" strike="noStrike" dirty="0">
                          <a:effectLst/>
                          <a:latin typeface="Times New Roman" pitchFamily="18" charset="0"/>
                          <a:cs typeface="Times New Roman" pitchFamily="18" charset="0"/>
                        </a:rPr>
                        <a:t>4</a:t>
                      </a:r>
                      <a:r>
                        <a:rPr lang="ru-RU" sz="1400" u="none" strike="noStrike" dirty="0">
                          <a:effectLst/>
                          <a:latin typeface="Times New Roman" pitchFamily="18" charset="0"/>
                          <a:cs typeface="Times New Roman" pitchFamily="18" charset="0"/>
                        </a:rPr>
                        <a:t> </a:t>
                      </a:r>
                      <a:r>
                        <a:rPr lang="ru-RU" sz="1400" u="none" strike="noStrike" dirty="0" err="1">
                          <a:effectLst/>
                          <a:latin typeface="Times New Roman" pitchFamily="18" charset="0"/>
                          <a:cs typeface="Times New Roman" pitchFamily="18" charset="0"/>
                        </a:rPr>
                        <a:t>жыл</a:t>
                      </a:r>
                      <a:r>
                        <a:rPr lang="ru-RU" sz="1400" u="none" strike="noStrike" dirty="0">
                          <a:effectLst/>
                          <a:latin typeface="Times New Roman" pitchFamily="18" charset="0"/>
                          <a:cs typeface="Times New Roman" pitchFamily="18" charset="0"/>
                        </a:rPr>
                        <a:t> </a:t>
                      </a:r>
                    </a:p>
                    <a:p>
                      <a:pPr algn="ctr" rtl="0" fontAlgn="ctr"/>
                      <a:r>
                        <a:rPr lang="ru-RU" sz="1400" b="1" i="0" u="none" strike="noStrike" dirty="0" err="1">
                          <a:solidFill>
                            <a:schemeClr val="tx1"/>
                          </a:solidFill>
                          <a:effectLst/>
                          <a:latin typeface="Times New Roman" pitchFamily="18" charset="0"/>
                          <a:cs typeface="Times New Roman" pitchFamily="18" charset="0"/>
                        </a:rPr>
                        <a:t>(мың.тенге</a:t>
                      </a:r>
                      <a:r>
                        <a:rPr lang="ru-RU" sz="1400" b="1" i="0" u="none" strike="noStrike" dirty="0">
                          <a:solidFill>
                            <a:schemeClr val="tx1"/>
                          </a:solidFill>
                          <a:effectLst/>
                          <a:latin typeface="Times New Roman" pitchFamily="18" charset="0"/>
                          <a:cs typeface="Times New Roman" pitchFamily="18" charset="0"/>
                        </a:rPr>
                        <a:t>)</a:t>
                      </a:r>
                    </a:p>
                  </a:txBody>
                  <a:tcPr marL="9525" marR="9525" marT="9525" marB="0" anchor="ctr"/>
                </a:tc>
                <a:tc>
                  <a:txBody>
                    <a:bodyPr/>
                    <a:lstStyle/>
                    <a:p>
                      <a:pPr algn="ctr" rtl="0" fontAlgn="ctr"/>
                      <a:r>
                        <a:rPr lang="ru-RU" sz="1400" u="none" strike="noStrike" dirty="0">
                          <a:effectLst/>
                          <a:latin typeface="Times New Roman" pitchFamily="18" charset="0"/>
                          <a:cs typeface="Times New Roman" pitchFamily="18" charset="0"/>
                        </a:rPr>
                        <a:t>20</a:t>
                      </a:r>
                      <a:r>
                        <a:rPr lang="en-US" sz="1400" u="none" strike="noStrike" dirty="0">
                          <a:effectLst/>
                          <a:latin typeface="Times New Roman" pitchFamily="18" charset="0"/>
                          <a:cs typeface="Times New Roman" pitchFamily="18" charset="0"/>
                        </a:rPr>
                        <a:t>2</a:t>
                      </a:r>
                      <a:r>
                        <a:rPr lang="ru-RU" sz="1400" u="none" strike="noStrike" dirty="0">
                          <a:effectLst/>
                          <a:latin typeface="Times New Roman" pitchFamily="18" charset="0"/>
                          <a:cs typeface="Times New Roman" pitchFamily="18" charset="0"/>
                        </a:rPr>
                        <a:t>5</a:t>
                      </a:r>
                      <a:endParaRPr lang="kk-KZ" sz="1400" u="none" strike="noStrike" dirty="0">
                        <a:effectLst/>
                        <a:latin typeface="Times New Roman" pitchFamily="18" charset="0"/>
                        <a:cs typeface="Times New Roman" pitchFamily="18" charset="0"/>
                      </a:endParaRPr>
                    </a:p>
                    <a:p>
                      <a:pPr algn="ctr" rtl="0" fontAlgn="ctr"/>
                      <a:r>
                        <a:rPr lang="ru-RU" sz="1400" u="none" strike="noStrike" dirty="0">
                          <a:effectLst/>
                          <a:latin typeface="Times New Roman" pitchFamily="18" charset="0"/>
                          <a:cs typeface="Times New Roman" pitchFamily="18" charset="0"/>
                        </a:rPr>
                        <a:t> </a:t>
                      </a:r>
                      <a:r>
                        <a:rPr lang="ru-RU" sz="1400" u="none" strike="noStrike" dirty="0" err="1">
                          <a:effectLst/>
                          <a:latin typeface="Times New Roman" pitchFamily="18" charset="0"/>
                          <a:cs typeface="Times New Roman" pitchFamily="18" charset="0"/>
                        </a:rPr>
                        <a:t>жыл</a:t>
                      </a:r>
                      <a:r>
                        <a:rPr lang="ru-RU" sz="1400" u="none" strike="noStrike" dirty="0">
                          <a:effectLst/>
                          <a:latin typeface="Times New Roman" pitchFamily="18" charset="0"/>
                          <a:cs typeface="Times New Roman" pitchFamily="18" charset="0"/>
                        </a:rPr>
                        <a:t> </a:t>
                      </a:r>
                    </a:p>
                    <a:p>
                      <a:pPr algn="ctr" rtl="0" fontAlgn="ctr"/>
                      <a:r>
                        <a:rPr lang="ru-RU" sz="1400" b="1" i="0" u="none" strike="noStrike" dirty="0" err="1">
                          <a:solidFill>
                            <a:schemeClr val="tx1"/>
                          </a:solidFill>
                          <a:effectLst/>
                          <a:latin typeface="Times New Roman" pitchFamily="18" charset="0"/>
                          <a:cs typeface="Times New Roman" pitchFamily="18" charset="0"/>
                        </a:rPr>
                        <a:t>(мың.тенге</a:t>
                      </a:r>
                      <a:r>
                        <a:rPr lang="ru-RU" sz="1400" b="1" i="0" u="none" strike="noStrike" dirty="0">
                          <a:solidFill>
                            <a:schemeClr val="tx1"/>
                          </a:solidFill>
                          <a:effectLst/>
                          <a:latin typeface="Times New Roman" pitchFamily="18" charset="0"/>
                          <a:cs typeface="Times New Roman" pitchFamily="18" charset="0"/>
                        </a:rPr>
                        <a:t>)</a:t>
                      </a:r>
                    </a:p>
                  </a:txBody>
                  <a:tcPr marL="9525" marR="9525" marT="9525" marB="0" anchor="ctr"/>
                </a:tc>
                <a:tc>
                  <a:txBody>
                    <a:bodyPr/>
                    <a:lstStyle/>
                    <a:p>
                      <a:pPr algn="ctr" rtl="0" fontAlgn="ctr"/>
                      <a:r>
                        <a:rPr lang="ru-RU" sz="1400" u="none" strike="noStrike" dirty="0">
                          <a:effectLst/>
                          <a:latin typeface="Times New Roman" pitchFamily="18" charset="0"/>
                          <a:cs typeface="Times New Roman" pitchFamily="18" charset="0"/>
                        </a:rPr>
                        <a:t>20</a:t>
                      </a:r>
                      <a:r>
                        <a:rPr lang="en-US" sz="1400" u="none" strike="noStrike" dirty="0">
                          <a:effectLst/>
                          <a:latin typeface="Times New Roman" pitchFamily="18" charset="0"/>
                          <a:cs typeface="Times New Roman" pitchFamily="18" charset="0"/>
                        </a:rPr>
                        <a:t>2</a:t>
                      </a:r>
                      <a:r>
                        <a:rPr lang="kk-KZ" sz="1400" u="none" strike="noStrike" dirty="0">
                          <a:effectLst/>
                          <a:latin typeface="Times New Roman" pitchFamily="18" charset="0"/>
                          <a:cs typeface="Times New Roman" pitchFamily="18" charset="0"/>
                        </a:rPr>
                        <a:t>6</a:t>
                      </a:r>
                    </a:p>
                    <a:p>
                      <a:pPr algn="ctr" rtl="0" fontAlgn="ctr"/>
                      <a:r>
                        <a:rPr lang="ru-RU" sz="1400" u="none" strike="noStrike" dirty="0">
                          <a:effectLst/>
                          <a:latin typeface="Times New Roman" pitchFamily="18" charset="0"/>
                          <a:cs typeface="Times New Roman" pitchFamily="18" charset="0"/>
                        </a:rPr>
                        <a:t> </a:t>
                      </a:r>
                      <a:r>
                        <a:rPr lang="ru-RU" sz="1400" u="none" strike="noStrike" dirty="0" err="1">
                          <a:effectLst/>
                          <a:latin typeface="Times New Roman" pitchFamily="18" charset="0"/>
                          <a:cs typeface="Times New Roman" pitchFamily="18" charset="0"/>
                        </a:rPr>
                        <a:t>жыл</a:t>
                      </a:r>
                      <a:r>
                        <a:rPr lang="ru-RU" sz="1400" u="none" strike="noStrike" dirty="0">
                          <a:effectLst/>
                          <a:latin typeface="Times New Roman" pitchFamily="18" charset="0"/>
                          <a:cs typeface="Times New Roman" pitchFamily="18" charset="0"/>
                        </a:rPr>
                        <a:t> </a:t>
                      </a:r>
                    </a:p>
                    <a:p>
                      <a:pPr algn="ctr" rtl="0" fontAlgn="ctr"/>
                      <a:r>
                        <a:rPr lang="ru-RU" sz="1400" b="1" i="0" u="none" strike="noStrike" dirty="0" err="1">
                          <a:solidFill>
                            <a:schemeClr val="tx1"/>
                          </a:solidFill>
                          <a:effectLst/>
                          <a:latin typeface="Times New Roman" pitchFamily="18" charset="0"/>
                          <a:cs typeface="Times New Roman" pitchFamily="18" charset="0"/>
                        </a:rPr>
                        <a:t>(мың.тенге</a:t>
                      </a:r>
                      <a:r>
                        <a:rPr lang="ru-RU" sz="1400" b="1" i="0" u="none" strike="noStrike" dirty="0">
                          <a:solidFill>
                            <a:schemeClr val="tx1"/>
                          </a:solidFill>
                          <a:effectLst/>
                          <a:latin typeface="Times New Roman" pitchFamily="18" charset="0"/>
                          <a:cs typeface="Times New Roman" pitchFamily="18" charset="0"/>
                        </a:rPr>
                        <a:t>)</a:t>
                      </a:r>
                    </a:p>
                  </a:txBody>
                  <a:tcPr marL="9525" marR="9525" marT="9525" marB="0" anchor="ctr"/>
                </a:tc>
                <a:tc>
                  <a:txBody>
                    <a:bodyPr/>
                    <a:lstStyle/>
                    <a:p>
                      <a:pPr algn="ctr" rtl="0" fontAlgn="ctr"/>
                      <a:r>
                        <a:rPr lang="ru-RU" sz="1400" u="none" strike="noStrike" dirty="0">
                          <a:effectLst/>
                          <a:latin typeface="Times New Roman" pitchFamily="18" charset="0"/>
                          <a:cs typeface="Times New Roman" pitchFamily="18" charset="0"/>
                        </a:rPr>
                        <a:t>202</a:t>
                      </a:r>
                      <a:r>
                        <a:rPr lang="kk-KZ" sz="1400" u="none" strike="noStrike" dirty="0">
                          <a:effectLst/>
                          <a:latin typeface="Times New Roman" pitchFamily="18" charset="0"/>
                          <a:cs typeface="Times New Roman" pitchFamily="18" charset="0"/>
                        </a:rPr>
                        <a:t>6</a:t>
                      </a:r>
                      <a:endParaRPr lang="ru-RU" sz="1400" u="none" strike="noStrike" dirty="0">
                        <a:effectLst/>
                        <a:latin typeface="Times New Roman" pitchFamily="18" charset="0"/>
                        <a:cs typeface="Times New Roman" pitchFamily="18" charset="0"/>
                      </a:endParaRPr>
                    </a:p>
                    <a:p>
                      <a:pPr algn="ctr" rtl="0" fontAlgn="ctr"/>
                      <a:r>
                        <a:rPr lang="ru-RU" sz="1400" u="none" strike="noStrike" dirty="0">
                          <a:effectLst/>
                          <a:latin typeface="Times New Roman" pitchFamily="18" charset="0"/>
                          <a:cs typeface="Times New Roman" pitchFamily="18" charset="0"/>
                        </a:rPr>
                        <a:t> </a:t>
                      </a:r>
                      <a:r>
                        <a:rPr lang="ru-RU" sz="1400" u="none" strike="noStrike" dirty="0" err="1">
                          <a:effectLst/>
                          <a:latin typeface="Times New Roman" pitchFamily="18" charset="0"/>
                          <a:cs typeface="Times New Roman" pitchFamily="18" charset="0"/>
                        </a:rPr>
                        <a:t>жылғы қаржыландырудың жалпы</a:t>
                      </a:r>
                      <a:r>
                        <a:rPr lang="ru-RU" sz="1400" u="none" strike="noStrike" baseline="0" dirty="0">
                          <a:effectLst/>
                          <a:latin typeface="Times New Roman" pitchFamily="18" charset="0"/>
                          <a:cs typeface="Times New Roman" pitchFamily="18" charset="0"/>
                        </a:rPr>
                        <a:t> </a:t>
                      </a:r>
                      <a:r>
                        <a:rPr lang="ru-RU" sz="1400" u="none" strike="noStrike" baseline="0" dirty="0" err="1">
                          <a:effectLst/>
                          <a:latin typeface="Times New Roman" pitchFamily="18" charset="0"/>
                          <a:cs typeface="Times New Roman" pitchFamily="18" charset="0"/>
                        </a:rPr>
                        <a:t>санынан</a:t>
                      </a:r>
                      <a:r>
                        <a:rPr lang="ru-RU" sz="1400" u="none" strike="noStrike" baseline="0" dirty="0">
                          <a:effectLst/>
                          <a:latin typeface="Times New Roman" pitchFamily="18" charset="0"/>
                          <a:cs typeface="Times New Roman" pitchFamily="18" charset="0"/>
                        </a:rPr>
                        <a:t> </a:t>
                      </a:r>
                      <a:r>
                        <a:rPr lang="ru-RU" sz="1400" u="none" strike="noStrike" baseline="0" dirty="0" err="1">
                          <a:effectLst/>
                          <a:latin typeface="Times New Roman" pitchFamily="18" charset="0"/>
                          <a:cs typeface="Times New Roman" pitchFamily="18" charset="0"/>
                        </a:rPr>
                        <a:t>пайызы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err="1">
                          <a:effectLst/>
                          <a:latin typeface="Times New Roman" pitchFamily="18" charset="0"/>
                          <a:cs typeface="Times New Roman" pitchFamily="18" charset="0"/>
                        </a:rPr>
                        <a:t>Шығындар құрылымы бойынша</a:t>
                      </a:r>
                      <a:r>
                        <a:rPr lang="ru-RU" sz="1400" u="none" strike="noStrike" dirty="0">
                          <a:effectLst/>
                          <a:latin typeface="Times New Roman" pitchFamily="18" charset="0"/>
                          <a:cs typeface="Times New Roman" pitchFamily="18" charset="0"/>
                        </a:rPr>
                        <a:t> </a:t>
                      </a:r>
                      <a:r>
                        <a:rPr lang="ru-RU" sz="1400" u="none" strike="noStrike" dirty="0" err="1">
                          <a:effectLst/>
                          <a:latin typeface="Times New Roman" pitchFamily="18" charset="0"/>
                          <a:cs typeface="Times New Roman" pitchFamily="18" charset="0"/>
                        </a:rPr>
                        <a:t>шығын шегі</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0"/>
                  </a:ext>
                </a:extLst>
              </a:tr>
              <a:tr h="523433">
                <a:tc>
                  <a:txBody>
                    <a:bodyPr/>
                    <a:lstStyle/>
                    <a:p>
                      <a:pPr algn="l" rtl="0" fontAlgn="ctr"/>
                      <a:r>
                        <a:rPr lang="kk-KZ" sz="1400" u="none" strike="noStrike" dirty="0">
                          <a:effectLst/>
                          <a:latin typeface="Times New Roman" pitchFamily="18" charset="0"/>
                          <a:cs typeface="Times New Roman" pitchFamily="18" charset="0"/>
                        </a:rPr>
                        <a:t>еңбекақы</a:t>
                      </a:r>
                      <a:r>
                        <a:rPr lang="ru-RU" sz="1400" u="none" strike="noStrike" dirty="0">
                          <a:effectLst/>
                          <a:latin typeface="Times New Roman" pitchFamily="18" charset="0"/>
                          <a:cs typeface="Times New Roman" pitchFamily="18" charset="0"/>
                        </a:rPr>
                        <a:t>, </a:t>
                      </a:r>
                      <a:r>
                        <a:rPr lang="ru-RU" sz="1400" u="none" strike="noStrike" dirty="0" err="1">
                          <a:effectLst/>
                          <a:latin typeface="Times New Roman" pitchFamily="18" charset="0"/>
                          <a:cs typeface="Times New Roman" pitchFamily="18" charset="0"/>
                        </a:rPr>
                        <a:t>салық және</a:t>
                      </a:r>
                      <a:r>
                        <a:rPr lang="ru-RU" sz="1400" u="none" strike="noStrike" baseline="0" dirty="0" err="1">
                          <a:effectLst/>
                          <a:latin typeface="Times New Roman" pitchFamily="18" charset="0"/>
                          <a:cs typeface="Times New Roman" pitchFamily="18" charset="0"/>
                        </a:rPr>
                        <a:t> басқа төлемдер</a:t>
                      </a:r>
                      <a:r>
                        <a:rPr lang="ru-RU" sz="1400" u="none" strike="noStrike" baseline="0" dirty="0">
                          <a:effectLst/>
                          <a:latin typeface="Times New Roman" pitchFamily="18" charset="0"/>
                          <a:cs typeface="Times New Roman" pitchFamily="18" charset="0"/>
                        </a:rPr>
                        <a:t>  </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kumimoji="0" lang="ru-RU" sz="1400" b="0" i="0" u="none" strike="noStrike" kern="1200" dirty="0">
                          <a:solidFill>
                            <a:schemeClr val="tx1"/>
                          </a:solidFill>
                          <a:latin typeface="Times New Roman" pitchFamily="18" charset="0"/>
                          <a:ea typeface="+mn-ea"/>
                          <a:cs typeface="Times New Roman" pitchFamily="18" charset="0"/>
                        </a:rPr>
                        <a:t>1</a:t>
                      </a:r>
                      <a:r>
                        <a:rPr kumimoji="0" lang="ru-RU" sz="1400" b="0" i="0" u="none" strike="noStrike" kern="1200" baseline="0" dirty="0">
                          <a:solidFill>
                            <a:schemeClr val="tx1"/>
                          </a:solidFill>
                          <a:latin typeface="Times New Roman" pitchFamily="18" charset="0"/>
                          <a:ea typeface="+mn-ea"/>
                          <a:cs typeface="Times New Roman" pitchFamily="18" charset="0"/>
                        </a:rPr>
                        <a:t> 693 963</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kumimoji="0" lang="kk-KZ" sz="1400" b="0" i="0" u="none" strike="noStrike" kern="1200" dirty="0">
                          <a:solidFill>
                            <a:schemeClr val="tx1"/>
                          </a:solidFill>
                          <a:latin typeface="Times New Roman" pitchFamily="18" charset="0"/>
                          <a:ea typeface="+mn-ea"/>
                          <a:cs typeface="Times New Roman" pitchFamily="18" charset="0"/>
                        </a:rPr>
                        <a:t>1 978076,3</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kumimoji="0" lang="ru-RU" sz="1400" b="0" i="0" u="none" strike="noStrike" kern="1200" dirty="0">
                          <a:solidFill>
                            <a:schemeClr val="tx1"/>
                          </a:solidFill>
                          <a:latin typeface="Times New Roman" pitchFamily="18" charset="0"/>
                          <a:ea typeface="+mn-ea"/>
                          <a:cs typeface="Times New Roman" pitchFamily="18" charset="0"/>
                        </a:rPr>
                        <a:t>2 562</a:t>
                      </a:r>
                      <a:r>
                        <a:rPr kumimoji="0" lang="ru-RU" sz="1400" b="0" i="0" u="none" strike="noStrike" kern="1200" baseline="0" dirty="0">
                          <a:solidFill>
                            <a:schemeClr val="tx1"/>
                          </a:solidFill>
                          <a:latin typeface="Times New Roman" pitchFamily="18" charset="0"/>
                          <a:ea typeface="+mn-ea"/>
                          <a:cs typeface="Times New Roman" pitchFamily="18" charset="0"/>
                        </a:rPr>
                        <a:t> 046,025</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a:solidFill>
                            <a:schemeClr val="tx1"/>
                          </a:solidFill>
                          <a:latin typeface="Times New Roman" pitchFamily="18" charset="0"/>
                          <a:cs typeface="Times New Roman" pitchFamily="18" charset="0"/>
                        </a:rPr>
                        <a:t>65,3%</a:t>
                      </a:r>
                    </a:p>
                  </a:txBody>
                  <a:tcPr marL="9525" marR="9525" marT="9525" marB="0" anchor="ctr"/>
                </a:tc>
                <a:tc>
                  <a:txBody>
                    <a:bodyPr/>
                    <a:lstStyle/>
                    <a:p>
                      <a:pPr algn="ctr" rtl="0" fontAlgn="ctr"/>
                      <a:r>
                        <a:rPr lang="ru-RU" sz="1400" b="0" i="0" u="none" strike="noStrike" dirty="0">
                          <a:solidFill>
                            <a:schemeClr val="tx1"/>
                          </a:solidFill>
                          <a:latin typeface="Times New Roman" pitchFamily="18" charset="0"/>
                          <a:cs typeface="Times New Roman" pitchFamily="18" charset="0"/>
                        </a:rPr>
                        <a:t>60%-65%</a:t>
                      </a:r>
                    </a:p>
                  </a:txBody>
                  <a:tcPr marL="9525" marR="9525" marT="9525" marB="0" anchor="ctr"/>
                </a:tc>
                <a:extLst>
                  <a:ext uri="{0D108BD9-81ED-4DB2-BD59-A6C34878D82A}">
                    <a16:rowId xmlns:a16="http://schemas.microsoft.com/office/drawing/2014/main" val="10001"/>
                  </a:ext>
                </a:extLst>
              </a:tr>
              <a:tr h="347123">
                <a:tc>
                  <a:txBody>
                    <a:bodyPr/>
                    <a:lstStyle/>
                    <a:p>
                      <a:pPr algn="l" rtl="0" fontAlgn="ctr"/>
                      <a:r>
                        <a:rPr lang="ru-RU" sz="1400" u="none" strike="noStrike" dirty="0" err="1">
                          <a:effectLst/>
                          <a:latin typeface="Times New Roman" pitchFamily="18" charset="0"/>
                          <a:cs typeface="Times New Roman" pitchFamily="18" charset="0"/>
                        </a:rPr>
                        <a:t>Азық-түлік сатып</a:t>
                      </a:r>
                      <a:r>
                        <a:rPr lang="ru-RU" sz="1400" u="none" strike="noStrike" dirty="0">
                          <a:effectLst/>
                          <a:latin typeface="Times New Roman" pitchFamily="18" charset="0"/>
                          <a:cs typeface="Times New Roman" pitchFamily="18" charset="0"/>
                        </a:rPr>
                        <a:t> </a:t>
                      </a:r>
                      <a:r>
                        <a:rPr lang="ru-RU" sz="1400" u="none" strike="noStrike" dirty="0" err="1">
                          <a:effectLst/>
                          <a:latin typeface="Times New Roman" pitchFamily="18" charset="0"/>
                          <a:cs typeface="Times New Roman" pitchFamily="18" charset="0"/>
                        </a:rPr>
                        <a:t>алу</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a:solidFill>
                            <a:schemeClr val="tx1"/>
                          </a:solidFill>
                          <a:latin typeface="Times New Roman" pitchFamily="18" charset="0"/>
                          <a:ea typeface="+mn-ea"/>
                          <a:cs typeface="Times New Roman" pitchFamily="18" charset="0"/>
                        </a:rPr>
                        <a:t>70</a:t>
                      </a:r>
                      <a:r>
                        <a:rPr kumimoji="0" lang="ru-RU" sz="1400" b="0" i="0" u="none" strike="noStrike" kern="1200" baseline="0" dirty="0">
                          <a:solidFill>
                            <a:schemeClr val="tx1"/>
                          </a:solidFill>
                          <a:latin typeface="Times New Roman" pitchFamily="18" charset="0"/>
                          <a:ea typeface="+mn-ea"/>
                          <a:cs typeface="Times New Roman" pitchFamily="18" charset="0"/>
                        </a:rPr>
                        <a:t> 248</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a:solidFill>
                            <a:schemeClr val="tx1"/>
                          </a:solidFill>
                          <a:latin typeface="Times New Roman" pitchFamily="18" charset="0"/>
                          <a:ea typeface="+mn-ea"/>
                          <a:cs typeface="Times New Roman" pitchFamily="18" charset="0"/>
                        </a:rPr>
                        <a:t>75144,3</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a:solidFill>
                            <a:schemeClr val="tx1"/>
                          </a:solidFill>
                          <a:latin typeface="Times New Roman" pitchFamily="18" charset="0"/>
                          <a:ea typeface="+mn-ea"/>
                          <a:cs typeface="Times New Roman" pitchFamily="18" charset="0"/>
                        </a:rPr>
                        <a:t>112 374</a:t>
                      </a:r>
                    </a:p>
                  </a:txBody>
                  <a:tcPr marL="9525" marR="9525" marT="9525" marB="0" anchor="ctr"/>
                </a:tc>
                <a:tc>
                  <a:txBody>
                    <a:bodyPr/>
                    <a:lstStyle/>
                    <a:p>
                      <a:pPr algn="ctr" rtl="0" fontAlgn="ctr"/>
                      <a:r>
                        <a:rPr lang="ru-RU" sz="1400" b="0" i="0" u="none" strike="noStrike" dirty="0">
                          <a:solidFill>
                            <a:schemeClr val="tx1"/>
                          </a:solidFill>
                          <a:effectLst/>
                          <a:latin typeface="Times New Roman" pitchFamily="18" charset="0"/>
                          <a:cs typeface="Times New Roman" pitchFamily="18" charset="0"/>
                        </a:rPr>
                        <a:t>2,86%</a:t>
                      </a:r>
                    </a:p>
                  </a:txBody>
                  <a:tcPr marL="9525" marR="9525" marT="9525" marB="0" anchor="ctr"/>
                </a:tc>
                <a:tc>
                  <a:txBody>
                    <a:bodyPr/>
                    <a:lstStyle/>
                    <a:p>
                      <a:pPr algn="ctr" rtl="0" fontAlgn="ctr"/>
                      <a:r>
                        <a:rPr lang="ru-RU" sz="1400" b="0" i="0" u="none" strike="noStrike" dirty="0">
                          <a:solidFill>
                            <a:schemeClr val="tx1"/>
                          </a:solidFill>
                          <a:effectLst/>
                          <a:latin typeface="Times New Roman" pitchFamily="18" charset="0"/>
                          <a:cs typeface="Times New Roman" pitchFamily="18" charset="0"/>
                        </a:rPr>
                        <a:t>1%-5%</a:t>
                      </a:r>
                    </a:p>
                  </a:txBody>
                  <a:tcPr marL="9525" marR="9525" marT="9525" marB="0" anchor="ctr"/>
                </a:tc>
                <a:extLst>
                  <a:ext uri="{0D108BD9-81ED-4DB2-BD59-A6C34878D82A}">
                    <a16:rowId xmlns:a16="http://schemas.microsoft.com/office/drawing/2014/main" val="10002"/>
                  </a:ext>
                </a:extLst>
              </a:tr>
              <a:tr h="733343">
                <a:tc>
                  <a:txBody>
                    <a:bodyPr/>
                    <a:lstStyle/>
                    <a:p>
                      <a:pPr algn="l" rtl="0" fontAlgn="ctr"/>
                      <a:r>
                        <a:rPr lang="kk-KZ" sz="1400" dirty="0"/>
                        <a:t>Дәрілік заттарды және басқа медициналық құралдарды сатып алу</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a:solidFill>
                            <a:schemeClr val="tx1"/>
                          </a:solidFill>
                          <a:latin typeface="Times New Roman" pitchFamily="18" charset="0"/>
                          <a:ea typeface="+mn-ea"/>
                          <a:cs typeface="Times New Roman" pitchFamily="18" charset="0"/>
                        </a:rPr>
                        <a:t>594</a:t>
                      </a:r>
                      <a:r>
                        <a:rPr kumimoji="0" lang="ru-RU" sz="1400" b="0" i="0" u="none" strike="noStrike" kern="1200" baseline="0" dirty="0">
                          <a:solidFill>
                            <a:schemeClr val="tx1"/>
                          </a:solidFill>
                          <a:latin typeface="Times New Roman" pitchFamily="18" charset="0"/>
                          <a:ea typeface="+mn-ea"/>
                          <a:cs typeface="Times New Roman" pitchFamily="18" charset="0"/>
                        </a:rPr>
                        <a:t> 200,8</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a:solidFill>
                            <a:schemeClr val="tx1"/>
                          </a:solidFill>
                          <a:latin typeface="Times New Roman" pitchFamily="18" charset="0"/>
                          <a:ea typeface="+mn-ea"/>
                          <a:cs typeface="Times New Roman" pitchFamily="18" charset="0"/>
                        </a:rPr>
                        <a:t>555 292,6</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a:solidFill>
                            <a:schemeClr val="tx1"/>
                          </a:solidFill>
                          <a:latin typeface="Times New Roman" pitchFamily="18" charset="0"/>
                          <a:ea typeface="+mn-ea"/>
                          <a:cs typeface="Times New Roman" pitchFamily="18" charset="0"/>
                        </a:rPr>
                        <a:t>620 808</a:t>
                      </a:r>
                    </a:p>
                  </a:txBody>
                  <a:tcPr marL="9525" marR="9525" marT="9525" marB="0" anchor="ctr"/>
                </a:tc>
                <a:tc>
                  <a:txBody>
                    <a:bodyPr/>
                    <a:lstStyle/>
                    <a:p>
                      <a:pPr algn="ctr" rtl="0" fontAlgn="ctr"/>
                      <a:r>
                        <a:rPr lang="en-US" sz="1400" b="0" i="0" u="none" strike="noStrike" dirty="0">
                          <a:solidFill>
                            <a:schemeClr val="tx1"/>
                          </a:solidFill>
                          <a:effectLst/>
                          <a:latin typeface="Times New Roman" pitchFamily="18" charset="0"/>
                          <a:cs typeface="Times New Roman" pitchFamily="18" charset="0"/>
                        </a:rPr>
                        <a:t>15</a:t>
                      </a:r>
                      <a:r>
                        <a:rPr lang="ru-RU" sz="1400" b="0" i="0" u="none" strike="noStrike" dirty="0">
                          <a:solidFill>
                            <a:schemeClr val="tx1"/>
                          </a:solidFill>
                          <a:effectLst/>
                          <a:latin typeface="Times New Roman" pitchFamily="18" charset="0"/>
                          <a:cs typeface="Times New Roman" pitchFamily="18" charset="0"/>
                        </a:rPr>
                        <a:t>,8%</a:t>
                      </a:r>
                    </a:p>
                  </a:txBody>
                  <a:tcPr marL="9525" marR="9525" marT="9525" marB="0" anchor="ctr"/>
                </a:tc>
                <a:tc>
                  <a:txBody>
                    <a:bodyPr/>
                    <a:lstStyle/>
                    <a:p>
                      <a:pPr algn="ctr" rtl="0" fontAlgn="ctr"/>
                      <a:r>
                        <a:rPr lang="ru-RU" sz="1400" b="0" i="0" u="none" strike="noStrike" dirty="0">
                          <a:solidFill>
                            <a:schemeClr val="tx1"/>
                          </a:solidFill>
                          <a:effectLst/>
                          <a:latin typeface="Times New Roman" pitchFamily="18" charset="0"/>
                          <a:cs typeface="Times New Roman" pitchFamily="18" charset="0"/>
                        </a:rPr>
                        <a:t>25%-45%</a:t>
                      </a:r>
                    </a:p>
                  </a:txBody>
                  <a:tcPr marL="9525" marR="9525" marT="9525" marB="0" anchor="ctr"/>
                </a:tc>
                <a:extLst>
                  <a:ext uri="{0D108BD9-81ED-4DB2-BD59-A6C34878D82A}">
                    <a16:rowId xmlns:a16="http://schemas.microsoft.com/office/drawing/2014/main" val="10003"/>
                  </a:ext>
                </a:extLst>
              </a:tr>
              <a:tr h="477371">
                <a:tc>
                  <a:txBody>
                    <a:bodyPr/>
                    <a:lstStyle/>
                    <a:p>
                      <a:pPr algn="l" rtl="0" fontAlgn="ctr"/>
                      <a:r>
                        <a:rPr lang="kk-KZ" sz="1400" dirty="0"/>
                        <a:t>Басқа тауарлар мен жанар-жағармай материалдарын сатып алу</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a:solidFill>
                            <a:schemeClr val="tx1"/>
                          </a:solidFill>
                          <a:latin typeface="Times New Roman" pitchFamily="18" charset="0"/>
                          <a:ea typeface="+mn-ea"/>
                          <a:cs typeface="Times New Roman" pitchFamily="18" charset="0"/>
                        </a:rPr>
                        <a:t>67</a:t>
                      </a:r>
                      <a:r>
                        <a:rPr kumimoji="0" lang="ru-RU" sz="1400" b="0" i="0" u="none" strike="noStrike" kern="1200" baseline="0" dirty="0">
                          <a:solidFill>
                            <a:schemeClr val="tx1"/>
                          </a:solidFill>
                          <a:latin typeface="Times New Roman" pitchFamily="18" charset="0"/>
                          <a:ea typeface="+mn-ea"/>
                          <a:cs typeface="Times New Roman" pitchFamily="18" charset="0"/>
                        </a:rPr>
                        <a:t> 244,7</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a:solidFill>
                            <a:schemeClr val="tx1"/>
                          </a:solidFill>
                          <a:latin typeface="Times New Roman" pitchFamily="18" charset="0"/>
                          <a:ea typeface="+mn-ea"/>
                          <a:cs typeface="Times New Roman" pitchFamily="18" charset="0"/>
                        </a:rPr>
                        <a:t>72711,6</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a:solidFill>
                            <a:schemeClr val="tx1"/>
                          </a:solidFill>
                          <a:latin typeface="Times New Roman" pitchFamily="18" charset="0"/>
                          <a:ea typeface="+mn-ea"/>
                          <a:cs typeface="Times New Roman" pitchFamily="18" charset="0"/>
                        </a:rPr>
                        <a:t>105 090,66</a:t>
                      </a:r>
                    </a:p>
                  </a:txBody>
                  <a:tcPr marL="9525" marR="9525" marT="9525" marB="0" anchor="ctr"/>
                </a:tc>
                <a:tc>
                  <a:txBody>
                    <a:bodyPr/>
                    <a:lstStyle/>
                    <a:p>
                      <a:pPr algn="ctr" rtl="0" fontAlgn="ctr"/>
                      <a:r>
                        <a:rPr lang="ru-RU" sz="1400" b="0" i="0" u="none" strike="noStrike" dirty="0">
                          <a:solidFill>
                            <a:schemeClr val="tx1"/>
                          </a:solidFill>
                          <a:effectLst/>
                          <a:latin typeface="Times New Roman" pitchFamily="18" charset="0"/>
                          <a:cs typeface="Times New Roman" pitchFamily="18" charset="0"/>
                        </a:rPr>
                        <a:t>2</a:t>
                      </a:r>
                      <a:r>
                        <a:rPr lang="en-US" sz="1400" b="0" i="0" u="none" strike="noStrike" dirty="0">
                          <a:solidFill>
                            <a:schemeClr val="tx1"/>
                          </a:solidFill>
                          <a:effectLst/>
                          <a:latin typeface="Times New Roman" pitchFamily="18" charset="0"/>
                          <a:cs typeface="Times New Roman" pitchFamily="18" charset="0"/>
                        </a:rPr>
                        <a:t>,</a:t>
                      </a:r>
                      <a:r>
                        <a:rPr lang="ru-RU" sz="1400" b="0" i="0" u="none" strike="noStrike" dirty="0">
                          <a:solidFill>
                            <a:schemeClr val="tx1"/>
                          </a:solidFill>
                          <a:effectLst/>
                          <a:latin typeface="Times New Roman" pitchFamily="18" charset="0"/>
                          <a:cs typeface="Times New Roman" pitchFamily="18" charset="0"/>
                        </a:rPr>
                        <a:t>6%</a:t>
                      </a:r>
                    </a:p>
                  </a:txBody>
                  <a:tcPr marL="9525" marR="9525" marT="9525" marB="0" anchor="ctr"/>
                </a:tc>
                <a:tc>
                  <a:txBody>
                    <a:bodyPr/>
                    <a:lstStyle/>
                    <a:p>
                      <a:pPr algn="ctr" rtl="0" fontAlgn="ctr"/>
                      <a:r>
                        <a:rPr lang="ru-RU" sz="1400" b="0" i="0" u="none" strike="noStrike" dirty="0">
                          <a:solidFill>
                            <a:schemeClr val="tx1"/>
                          </a:solidFill>
                          <a:effectLst/>
                          <a:latin typeface="Times New Roman" pitchFamily="18" charset="0"/>
                          <a:cs typeface="Times New Roman" pitchFamily="18" charset="0"/>
                        </a:rPr>
                        <a:t>1%-5%</a:t>
                      </a:r>
                    </a:p>
                  </a:txBody>
                  <a:tcPr marL="9525" marR="9525" marT="9525" marB="0" anchor="ctr"/>
                </a:tc>
                <a:extLst>
                  <a:ext uri="{0D108BD9-81ED-4DB2-BD59-A6C34878D82A}">
                    <a16:rowId xmlns:a16="http://schemas.microsoft.com/office/drawing/2014/main" val="10004"/>
                  </a:ext>
                </a:extLst>
              </a:tr>
              <a:tr h="357190">
                <a:tc>
                  <a:txBody>
                    <a:bodyPr/>
                    <a:lstStyle/>
                    <a:p>
                      <a:pPr algn="l" rtl="0" fontAlgn="ctr"/>
                      <a:r>
                        <a:rPr lang="ru-RU" sz="1400" u="none" strike="noStrike" dirty="0" err="1">
                          <a:effectLst/>
                          <a:latin typeface="Times New Roman" pitchFamily="18" charset="0"/>
                          <a:cs typeface="Times New Roman" pitchFamily="18" charset="0"/>
                        </a:rPr>
                        <a:t>Коммуналдық</a:t>
                      </a:r>
                      <a:r>
                        <a:rPr lang="ru-RU" sz="1400" u="none" strike="noStrike" baseline="0" dirty="0" err="1">
                          <a:effectLst/>
                          <a:latin typeface="Times New Roman" pitchFamily="18" charset="0"/>
                          <a:cs typeface="Times New Roman" pitchFamily="18" charset="0"/>
                        </a:rPr>
                        <a:t> қызмет</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a:solidFill>
                            <a:schemeClr val="tx1"/>
                          </a:solidFill>
                          <a:latin typeface="Times New Roman" pitchFamily="18" charset="0"/>
                          <a:ea typeface="+mn-ea"/>
                          <a:cs typeface="Times New Roman" pitchFamily="18" charset="0"/>
                        </a:rPr>
                        <a:t>80</a:t>
                      </a:r>
                      <a:r>
                        <a:rPr kumimoji="0" lang="ru-RU" sz="1400" b="0" i="0" u="none" strike="noStrike" kern="1200" baseline="0" dirty="0">
                          <a:solidFill>
                            <a:schemeClr val="tx1"/>
                          </a:solidFill>
                          <a:latin typeface="Times New Roman" pitchFamily="18" charset="0"/>
                          <a:ea typeface="+mn-ea"/>
                          <a:cs typeface="Times New Roman" pitchFamily="18" charset="0"/>
                        </a:rPr>
                        <a:t> 540,0</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a:solidFill>
                            <a:schemeClr val="tx1"/>
                          </a:solidFill>
                          <a:latin typeface="Times New Roman" pitchFamily="18" charset="0"/>
                          <a:ea typeface="+mn-ea"/>
                          <a:cs typeface="Times New Roman" pitchFamily="18" charset="0"/>
                        </a:rPr>
                        <a:t>131425,8</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a:solidFill>
                            <a:schemeClr val="tx1"/>
                          </a:solidFill>
                          <a:latin typeface="Times New Roman" pitchFamily="18" charset="0"/>
                          <a:ea typeface="+mn-ea"/>
                          <a:cs typeface="Times New Roman" pitchFamily="18" charset="0"/>
                        </a:rPr>
                        <a:t>111 085,3</a:t>
                      </a:r>
                    </a:p>
                  </a:txBody>
                  <a:tcPr marL="9525" marR="9525" marT="9525" marB="0" anchor="ctr"/>
                </a:tc>
                <a:tc>
                  <a:txBody>
                    <a:bodyPr/>
                    <a:lstStyle/>
                    <a:p>
                      <a:pPr algn="ctr" rtl="0" fontAlgn="ctr"/>
                      <a:r>
                        <a:rPr lang="ru-RU" sz="1400" b="0" i="0" u="none" strike="noStrike" dirty="0">
                          <a:solidFill>
                            <a:schemeClr val="tx1"/>
                          </a:solidFill>
                          <a:effectLst/>
                          <a:latin typeface="Times New Roman" pitchFamily="18" charset="0"/>
                          <a:cs typeface="Times New Roman" pitchFamily="18" charset="0"/>
                        </a:rPr>
                        <a:t>2,8%</a:t>
                      </a:r>
                    </a:p>
                  </a:txBody>
                  <a:tcPr marL="9525" marR="9525" marT="9525" marB="0" anchor="ctr"/>
                </a:tc>
                <a:tc>
                  <a:txBody>
                    <a:bodyPr/>
                    <a:lstStyle/>
                    <a:p>
                      <a:pPr algn="ctr" rtl="0" fontAlgn="ctr"/>
                      <a:r>
                        <a:rPr lang="ru-RU" sz="1400" b="0" i="0" u="none" strike="noStrike" dirty="0">
                          <a:solidFill>
                            <a:schemeClr val="tx1"/>
                          </a:solidFill>
                          <a:effectLst/>
                          <a:latin typeface="Times New Roman" pitchFamily="18" charset="0"/>
                          <a:cs typeface="Times New Roman" pitchFamily="18" charset="0"/>
                        </a:rPr>
                        <a:t>5%-10%</a:t>
                      </a:r>
                    </a:p>
                  </a:txBody>
                  <a:tcPr marL="9525" marR="9525" marT="9525" marB="0" anchor="ctr"/>
                </a:tc>
                <a:extLst>
                  <a:ext uri="{0D108BD9-81ED-4DB2-BD59-A6C34878D82A}">
                    <a16:rowId xmlns:a16="http://schemas.microsoft.com/office/drawing/2014/main" val="10005"/>
                  </a:ext>
                </a:extLst>
              </a:tr>
              <a:tr h="320044">
                <a:tc>
                  <a:txBody>
                    <a:bodyPr/>
                    <a:lstStyle/>
                    <a:p>
                      <a:pPr algn="l" rtl="0" fontAlgn="ctr"/>
                      <a:r>
                        <a:rPr lang="kk-KZ" sz="1400" dirty="0"/>
                        <a:t>Байланыс қызметтері үшін төлем</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a:solidFill>
                            <a:schemeClr val="tx1"/>
                          </a:solidFill>
                          <a:latin typeface="Times New Roman" pitchFamily="18" charset="0"/>
                          <a:ea typeface="+mn-ea"/>
                          <a:cs typeface="Times New Roman" pitchFamily="18" charset="0"/>
                        </a:rPr>
                        <a:t>440,0</a:t>
                      </a:r>
                    </a:p>
                  </a:txBody>
                  <a:tcPr marL="9525" marR="9525" marT="9525" marB="0" anchor="ctr"/>
                </a:tc>
                <a:tc>
                  <a:txBody>
                    <a:bodyPr/>
                    <a:lstStyle/>
                    <a:p>
                      <a:pPr marL="0" algn="ctr" rtl="0" eaLnBrk="1" fontAlgn="ctr" latinLnBrk="0" hangingPunct="1"/>
                      <a:r>
                        <a:rPr kumimoji="0" lang="kk-KZ" sz="1400" b="0" i="0" u="none" strike="noStrike" kern="1200" dirty="0">
                          <a:solidFill>
                            <a:schemeClr val="tx1"/>
                          </a:solidFill>
                          <a:latin typeface="Times New Roman" pitchFamily="18" charset="0"/>
                          <a:ea typeface="+mn-ea"/>
                          <a:cs typeface="Times New Roman" pitchFamily="18" charset="0"/>
                        </a:rPr>
                        <a:t>72,8</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a:solidFill>
                            <a:schemeClr val="tx1"/>
                          </a:solidFill>
                          <a:latin typeface="Times New Roman" pitchFamily="18" charset="0"/>
                          <a:ea typeface="+mn-ea"/>
                          <a:cs typeface="Times New Roman" pitchFamily="18" charset="0"/>
                        </a:rPr>
                        <a:t>245,0</a:t>
                      </a:r>
                    </a:p>
                  </a:txBody>
                  <a:tcPr marL="9525" marR="9525" marT="9525" marB="0" anchor="ctr"/>
                </a:tc>
                <a:tc>
                  <a:txBody>
                    <a:bodyPr/>
                    <a:lstStyle/>
                    <a:p>
                      <a:pPr algn="ctr" rtl="0" fontAlgn="ctr"/>
                      <a:r>
                        <a:rPr lang="ru-RU" sz="1400" b="0" i="0" u="none" strike="noStrike" dirty="0">
                          <a:solidFill>
                            <a:schemeClr val="tx1"/>
                          </a:solidFill>
                          <a:effectLst/>
                          <a:latin typeface="Times New Roman" pitchFamily="18" charset="0"/>
                          <a:cs typeface="Times New Roman" pitchFamily="18" charset="0"/>
                        </a:rPr>
                        <a:t>0,0</a:t>
                      </a:r>
                      <a:r>
                        <a:rPr lang="en-US" sz="1400" b="0" i="0" u="none" strike="noStrike" dirty="0">
                          <a:solidFill>
                            <a:schemeClr val="tx1"/>
                          </a:solidFill>
                          <a:effectLst/>
                          <a:latin typeface="Times New Roman" pitchFamily="18" charset="0"/>
                          <a:cs typeface="Times New Roman" pitchFamily="18" charset="0"/>
                        </a:rPr>
                        <a:t>2</a:t>
                      </a:r>
                      <a:r>
                        <a:rPr lang="ru-RU" sz="1400" b="0" i="0" u="none" strike="noStrike" dirty="0">
                          <a:solidFill>
                            <a:schemeClr val="tx1"/>
                          </a:solidFill>
                          <a:effectLst/>
                          <a:latin typeface="Times New Roman" pitchFamily="18" charset="0"/>
                          <a:cs typeface="Times New Roman" pitchFamily="18" charset="0"/>
                        </a:rPr>
                        <a:t>%</a:t>
                      </a:r>
                    </a:p>
                  </a:txBody>
                  <a:tcPr marL="9525" marR="9525" marT="9525" marB="0" anchor="ctr"/>
                </a:tc>
                <a:tc>
                  <a:txBody>
                    <a:bodyPr/>
                    <a:lstStyle/>
                    <a:p>
                      <a:pPr algn="ctr" rtl="0" fontAlgn="ctr"/>
                      <a:r>
                        <a:rPr lang="ru-RU" sz="1400" b="0" i="0" u="none" strike="noStrike" dirty="0">
                          <a:solidFill>
                            <a:schemeClr val="tx1"/>
                          </a:solidFill>
                          <a:effectLst/>
                          <a:latin typeface="Times New Roman" pitchFamily="18" charset="0"/>
                          <a:cs typeface="Times New Roman" pitchFamily="18" charset="0"/>
                        </a:rPr>
                        <a:t>0,5%-1%</a:t>
                      </a:r>
                    </a:p>
                  </a:txBody>
                  <a:tcPr marL="9525" marR="9525" marT="9525" marB="0" anchor="ctr"/>
                </a:tc>
                <a:extLst>
                  <a:ext uri="{0D108BD9-81ED-4DB2-BD59-A6C34878D82A}">
                    <a16:rowId xmlns:a16="http://schemas.microsoft.com/office/drawing/2014/main" val="10006"/>
                  </a:ext>
                </a:extLst>
              </a:tr>
              <a:tr h="680088">
                <a:tc>
                  <a:txBody>
                    <a:bodyPr/>
                    <a:lstStyle/>
                    <a:p>
                      <a:pPr algn="l" rtl="0" fontAlgn="ctr"/>
                      <a:r>
                        <a:rPr lang="kk-KZ" sz="1400" dirty="0"/>
                        <a:t>Басқа қызметтер мен жұмыстар</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a:solidFill>
                            <a:schemeClr val="tx1"/>
                          </a:solidFill>
                          <a:latin typeface="Times New Roman" pitchFamily="18" charset="0"/>
                          <a:ea typeface="+mn-ea"/>
                          <a:cs typeface="Times New Roman" pitchFamily="18" charset="0"/>
                        </a:rPr>
                        <a:t>163</a:t>
                      </a:r>
                      <a:r>
                        <a:rPr kumimoji="0" lang="ru-RU" sz="1400" b="0" i="0" u="none" strike="noStrike" kern="1200" baseline="0" dirty="0">
                          <a:solidFill>
                            <a:schemeClr val="tx1"/>
                          </a:solidFill>
                          <a:latin typeface="Times New Roman" pitchFamily="18" charset="0"/>
                          <a:ea typeface="+mn-ea"/>
                          <a:cs typeface="Times New Roman" pitchFamily="18" charset="0"/>
                        </a:rPr>
                        <a:t> 767,0</a:t>
                      </a:r>
                    </a:p>
                  </a:txBody>
                  <a:tcPr marL="9525" marR="9525" marT="9525" marB="0" anchor="ctr"/>
                </a:tc>
                <a:tc>
                  <a:txBody>
                    <a:bodyPr/>
                    <a:lstStyle/>
                    <a:p>
                      <a:pPr marL="0" algn="ctr" rtl="0" eaLnBrk="1" fontAlgn="ctr" latinLnBrk="0" hangingPunct="1"/>
                      <a:r>
                        <a:rPr kumimoji="0" lang="kk-KZ" sz="1400" b="0" i="0" u="none" strike="noStrike" kern="1200" baseline="0">
                          <a:solidFill>
                            <a:schemeClr val="tx1"/>
                          </a:solidFill>
                          <a:latin typeface="Times New Roman" pitchFamily="18" charset="0"/>
                          <a:ea typeface="+mn-ea"/>
                          <a:cs typeface="Times New Roman" pitchFamily="18" charset="0"/>
                        </a:rPr>
                        <a:t>238243,9</a:t>
                      </a:r>
                      <a:endParaRPr kumimoji="0" lang="ru-RU" sz="1400" b="0" i="0" u="none" strike="noStrike" kern="1200" baseline="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baseline="0" dirty="0">
                          <a:solidFill>
                            <a:schemeClr val="tx1"/>
                          </a:solidFill>
                          <a:latin typeface="Times New Roman" pitchFamily="18" charset="0"/>
                          <a:ea typeface="+mn-ea"/>
                          <a:cs typeface="Times New Roman" pitchFamily="18" charset="0"/>
                        </a:rPr>
                        <a:t>392 993</a:t>
                      </a:r>
                    </a:p>
                  </a:txBody>
                  <a:tcPr marL="9525" marR="9525" marT="9525" marB="0" anchor="ctr"/>
                </a:tc>
                <a:tc>
                  <a:txBody>
                    <a:bodyPr/>
                    <a:lstStyle/>
                    <a:p>
                      <a:pPr algn="ctr" rtl="0" fontAlgn="ctr"/>
                      <a:r>
                        <a:rPr lang="ru-RU" sz="1400" b="0" i="0" u="none" strike="noStrike" dirty="0">
                          <a:solidFill>
                            <a:schemeClr val="tx1"/>
                          </a:solidFill>
                          <a:latin typeface="Times New Roman" pitchFamily="18" charset="0"/>
                          <a:cs typeface="Times New Roman" pitchFamily="18" charset="0"/>
                        </a:rPr>
                        <a:t>10,0%</a:t>
                      </a:r>
                    </a:p>
                  </a:txBody>
                  <a:tcPr marL="9525" marR="9525" marT="9525" marB="0" anchor="ctr"/>
                </a:tc>
                <a:tc>
                  <a:txBody>
                    <a:bodyPr/>
                    <a:lstStyle/>
                    <a:p>
                      <a:pPr algn="ctr" rtl="0" fontAlgn="ctr"/>
                      <a:r>
                        <a:rPr lang="ru-RU" sz="1400" b="0" i="0" u="none" strike="noStrike" dirty="0">
                          <a:solidFill>
                            <a:schemeClr val="tx1"/>
                          </a:solidFill>
                          <a:latin typeface="Times New Roman" pitchFamily="18" charset="0"/>
                          <a:cs typeface="Times New Roman" pitchFamily="18" charset="0"/>
                        </a:rPr>
                        <a:t>5%-15%</a:t>
                      </a:r>
                    </a:p>
                  </a:txBody>
                  <a:tcPr marL="9525" marR="9525" marT="9525" marB="0" anchor="ctr"/>
                </a:tc>
                <a:extLst>
                  <a:ext uri="{0D108BD9-81ED-4DB2-BD59-A6C34878D82A}">
                    <a16:rowId xmlns:a16="http://schemas.microsoft.com/office/drawing/2014/main" val="10007"/>
                  </a:ext>
                </a:extLst>
              </a:tr>
              <a:tr h="571504">
                <a:tc>
                  <a:txBody>
                    <a:bodyPr/>
                    <a:lstStyle/>
                    <a:p>
                      <a:pPr algn="l" rtl="0" fontAlgn="ctr"/>
                      <a:r>
                        <a:rPr lang="kk-KZ" sz="1400" dirty="0"/>
                        <a:t>Басқа ағымдағы шығындар</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a:solidFill>
                            <a:schemeClr val="tx1"/>
                          </a:solidFill>
                          <a:latin typeface="Times New Roman" pitchFamily="18" charset="0"/>
                          <a:ea typeface="+mn-ea"/>
                          <a:cs typeface="Times New Roman" pitchFamily="18" charset="0"/>
                        </a:rPr>
                        <a:t>10 461,7</a:t>
                      </a:r>
                    </a:p>
                  </a:txBody>
                  <a:tcPr marL="9525" marR="9525" marT="9525" marB="0" anchor="ctr"/>
                </a:tc>
                <a:tc>
                  <a:txBody>
                    <a:bodyPr/>
                    <a:lstStyle/>
                    <a:p>
                      <a:pPr marL="0" algn="ctr" rtl="0" eaLnBrk="1" fontAlgn="ctr" latinLnBrk="0" hangingPunct="1"/>
                      <a:r>
                        <a:rPr kumimoji="0" lang="kk-KZ" sz="1400" b="0" i="0" u="none" strike="noStrike" kern="1200">
                          <a:solidFill>
                            <a:schemeClr val="tx1"/>
                          </a:solidFill>
                          <a:latin typeface="Times New Roman" pitchFamily="18" charset="0"/>
                          <a:ea typeface="+mn-ea"/>
                          <a:cs typeface="Times New Roman" pitchFamily="18" charset="0"/>
                        </a:rPr>
                        <a:t>8817,3</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a:solidFill>
                            <a:schemeClr val="tx1"/>
                          </a:solidFill>
                          <a:latin typeface="Times New Roman" pitchFamily="18" charset="0"/>
                          <a:ea typeface="+mn-ea"/>
                          <a:cs typeface="Times New Roman" pitchFamily="18" charset="0"/>
                        </a:rPr>
                        <a:t>15 389</a:t>
                      </a:r>
                    </a:p>
                  </a:txBody>
                  <a:tcPr marL="9525" marR="9525" marT="9525" marB="0" anchor="ctr"/>
                </a:tc>
                <a:tc>
                  <a:txBody>
                    <a:bodyPr/>
                    <a:lstStyle/>
                    <a:p>
                      <a:pPr algn="ctr" rtl="0" fontAlgn="ctr"/>
                      <a:r>
                        <a:rPr lang="ru-RU" sz="1400" b="0" i="0" u="none" strike="noStrike" dirty="0">
                          <a:solidFill>
                            <a:schemeClr val="tx1"/>
                          </a:solidFill>
                          <a:latin typeface="Times New Roman" pitchFamily="18" charset="0"/>
                          <a:cs typeface="Times New Roman" pitchFamily="18" charset="0"/>
                        </a:rPr>
                        <a:t>0,39%</a:t>
                      </a:r>
                    </a:p>
                  </a:txBody>
                  <a:tcPr marL="9525" marR="9525" marT="9525" marB="0" anchor="ctr"/>
                </a:tc>
                <a:tc>
                  <a:txBody>
                    <a:bodyPr/>
                    <a:lstStyle/>
                    <a:p>
                      <a:pPr algn="ctr" rtl="0" fontAlgn="ctr"/>
                      <a:r>
                        <a:rPr lang="ru-RU" sz="1400" b="0" i="0" u="none" strike="noStrike" dirty="0">
                          <a:solidFill>
                            <a:schemeClr val="tx1"/>
                          </a:solidFill>
                          <a:latin typeface="Times New Roman" pitchFamily="18" charset="0"/>
                          <a:cs typeface="Times New Roman" pitchFamily="18" charset="0"/>
                        </a:rPr>
                        <a:t>0%-5%</a:t>
                      </a:r>
                    </a:p>
                  </a:txBody>
                  <a:tcPr marL="9525" marR="9525" marT="9525" marB="0" anchor="ctr"/>
                </a:tc>
                <a:extLst>
                  <a:ext uri="{0D108BD9-81ED-4DB2-BD59-A6C34878D82A}">
                    <a16:rowId xmlns:a16="http://schemas.microsoft.com/office/drawing/2014/main" val="10008"/>
                  </a:ext>
                </a:extLst>
              </a:tr>
              <a:tr h="523433">
                <a:tc>
                  <a:txBody>
                    <a:bodyPr/>
                    <a:lstStyle/>
                    <a:p>
                      <a:pPr algn="ctr" rtl="0" fontAlgn="ctr"/>
                      <a:r>
                        <a:rPr lang="ru-RU" sz="1400" b="1" u="none" strike="noStrike" dirty="0" err="1">
                          <a:effectLst/>
                          <a:latin typeface="Times New Roman" pitchFamily="18" charset="0"/>
                          <a:cs typeface="Times New Roman" pitchFamily="18" charset="0"/>
                        </a:rPr>
                        <a:t>Барлығы</a:t>
                      </a:r>
                      <a:r>
                        <a:rPr lang="ru-RU" sz="1400" b="1" u="none" strike="noStrike" dirty="0">
                          <a:effectLst/>
                          <a:latin typeface="Times New Roman" pitchFamily="18" charset="0"/>
                          <a:cs typeface="Times New Roman" pitchFamily="18" charset="0"/>
                        </a:rPr>
                        <a:t> </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ru-RU" sz="1400" b="1" i="0" u="none" strike="noStrike" kern="1200" dirty="0">
                          <a:solidFill>
                            <a:schemeClr val="tx1"/>
                          </a:solidFill>
                          <a:latin typeface="Times New Roman" pitchFamily="18" charset="0"/>
                          <a:ea typeface="+mn-ea"/>
                          <a:cs typeface="Times New Roman" pitchFamily="18" charset="0"/>
                        </a:rPr>
                        <a:t>2</a:t>
                      </a:r>
                      <a:r>
                        <a:rPr kumimoji="0" lang="ru-RU" sz="1400" b="1" i="0" u="none" strike="noStrike" kern="1200" baseline="0" dirty="0">
                          <a:solidFill>
                            <a:schemeClr val="tx1"/>
                          </a:solidFill>
                          <a:latin typeface="Times New Roman" pitchFamily="18" charset="0"/>
                          <a:ea typeface="+mn-ea"/>
                          <a:cs typeface="Times New Roman" pitchFamily="18" charset="0"/>
                        </a:rPr>
                        <a:t> 680 865,2</a:t>
                      </a:r>
                      <a:endParaRPr kumimoji="0" lang="en-US" sz="1400" b="1"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kk-KZ" sz="1400" b="1" i="0" u="none" strike="noStrike" kern="1200">
                          <a:solidFill>
                            <a:schemeClr val="tx1"/>
                          </a:solidFill>
                          <a:latin typeface="Times New Roman" pitchFamily="18" charset="0"/>
                          <a:ea typeface="+mn-ea"/>
                          <a:cs typeface="Times New Roman" pitchFamily="18" charset="0"/>
                        </a:rPr>
                        <a:t>3 059 784,69</a:t>
                      </a:r>
                      <a:endParaRPr kumimoji="0" lang="en-US" sz="1400" b="1"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ru-RU" sz="1400" b="1" i="0" u="none" strike="noStrike" kern="1200" dirty="0">
                          <a:solidFill>
                            <a:schemeClr val="tx1"/>
                          </a:solidFill>
                          <a:latin typeface="Times New Roman" pitchFamily="18" charset="0"/>
                          <a:ea typeface="+mn-ea"/>
                          <a:cs typeface="Times New Roman" pitchFamily="18" charset="0"/>
                        </a:rPr>
                        <a:t>3 920 029,895</a:t>
                      </a:r>
                      <a:endParaRPr kumimoji="0" lang="en-US" sz="1400" b="1"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i="0" u="none" strike="noStrike" dirty="0">
                          <a:solidFill>
                            <a:schemeClr val="tx1"/>
                          </a:solidFill>
                          <a:effectLst/>
                          <a:latin typeface="Times New Roman" pitchFamily="18" charset="0"/>
                          <a:cs typeface="Times New Roman" pitchFamily="18" charset="0"/>
                        </a:rPr>
                        <a:t>100%</a:t>
                      </a:r>
                      <a:endParaRPr lang="en-US"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i="0" u="none" strike="noStrike" dirty="0">
                          <a:solidFill>
                            <a:schemeClr val="tx1"/>
                          </a:solidFill>
                          <a:effectLst/>
                          <a:latin typeface="Times New Roman" pitchFamily="18" charset="0"/>
                          <a:cs typeface="Times New Roman" pitchFamily="18" charset="0"/>
                        </a:rPr>
                        <a:t>-</a:t>
                      </a:r>
                      <a:endParaRPr lang="en-US" sz="1400" b="1"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9"/>
                  </a:ext>
                </a:extLst>
              </a:tr>
            </a:tbl>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a:xfrm>
            <a:off x="500063" y="142875"/>
            <a:ext cx="8229600" cy="642938"/>
          </a:xfrm>
        </p:spPr>
        <p:txBody>
          <a:bodyPr>
            <a:normAutofit/>
          </a:bodyPr>
          <a:lstStyle/>
          <a:p>
            <a:pPr algn="ctr"/>
            <a:r>
              <a:rPr lang="kk-KZ" sz="3600" b="1" dirty="0">
                <a:solidFill>
                  <a:srgbClr val="FF0000"/>
                </a:solidFill>
              </a:rPr>
              <a:t>Бір науқасқа шығындар</a:t>
            </a:r>
            <a:endParaRPr lang="ru-RU" sz="36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95807090"/>
              </p:ext>
            </p:extLst>
          </p:nvPr>
        </p:nvGraphicFramePr>
        <p:xfrm>
          <a:off x="539551" y="928688"/>
          <a:ext cx="8280923" cy="3759772"/>
        </p:xfrm>
        <a:graphic>
          <a:graphicData uri="http://schemas.openxmlformats.org/drawingml/2006/table">
            <a:tbl>
              <a:tblPr firstRow="1" bandRow="1">
                <a:tableStyleId>{8799B23B-EC83-4686-B30A-512413B5E67A}</a:tableStyleId>
              </a:tblPr>
              <a:tblGrid>
                <a:gridCol w="360041">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2016225">
                  <a:extLst>
                    <a:ext uri="{9D8B030D-6E8A-4147-A177-3AD203B41FA5}">
                      <a16:colId xmlns:a16="http://schemas.microsoft.com/office/drawing/2014/main" val="20002"/>
                    </a:ext>
                  </a:extLst>
                </a:gridCol>
                <a:gridCol w="1728192">
                  <a:extLst>
                    <a:ext uri="{9D8B030D-6E8A-4147-A177-3AD203B41FA5}">
                      <a16:colId xmlns:a16="http://schemas.microsoft.com/office/drawing/2014/main" val="20003"/>
                    </a:ext>
                  </a:extLst>
                </a:gridCol>
                <a:gridCol w="1872209">
                  <a:extLst>
                    <a:ext uri="{9D8B030D-6E8A-4147-A177-3AD203B41FA5}">
                      <a16:colId xmlns:a16="http://schemas.microsoft.com/office/drawing/2014/main" val="20004"/>
                    </a:ext>
                  </a:extLst>
                </a:gridCol>
              </a:tblGrid>
              <a:tr h="500009">
                <a:tc>
                  <a:txBody>
                    <a:bodyPr/>
                    <a:lstStyle/>
                    <a:p>
                      <a:r>
                        <a:rPr lang="kk-KZ" sz="1600" dirty="0">
                          <a:latin typeface="Times New Roman" pitchFamily="18" charset="0"/>
                          <a:cs typeface="Times New Roman" pitchFamily="18" charset="0"/>
                        </a:rPr>
                        <a:t>№</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a:latin typeface="Times New Roman" pitchFamily="18" charset="0"/>
                          <a:cs typeface="Times New Roman" pitchFamily="18" charset="0"/>
                        </a:rPr>
                        <a:t>Атауы</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a:latin typeface="Times New Roman" pitchFamily="18" charset="0"/>
                          <a:cs typeface="Times New Roman" pitchFamily="18" charset="0"/>
                        </a:rPr>
                        <a:t>2024 г.</a:t>
                      </a:r>
                      <a:r>
                        <a:rPr lang="en-US" sz="1600" dirty="0">
                          <a:latin typeface="Times New Roman" pitchFamily="18" charset="0"/>
                          <a:cs typeface="Times New Roman" pitchFamily="18" charset="0"/>
                        </a:rPr>
                        <a:t> </a:t>
                      </a:r>
                      <a:r>
                        <a:rPr lang="ru-RU" sz="1600" dirty="0">
                          <a:latin typeface="Times New Roman" pitchFamily="18" charset="0"/>
                          <a:cs typeface="Times New Roman" pitchFamily="18" charset="0"/>
                        </a:rPr>
                        <a:t>1</a:t>
                      </a:r>
                      <a:r>
                        <a:rPr lang="kk-KZ" sz="1600" dirty="0">
                          <a:latin typeface="Times New Roman" pitchFamily="18" charset="0"/>
                          <a:cs typeface="Times New Roman" pitchFamily="18" charset="0"/>
                        </a:rPr>
                        <a:t> </a:t>
                      </a:r>
                      <a:r>
                        <a:rPr lang="kk-KZ" sz="1600" dirty="0">
                          <a:solidFill>
                            <a:srgbClr val="FF0000"/>
                          </a:solidFill>
                          <a:latin typeface="Times New Roman" pitchFamily="18" charset="0"/>
                          <a:cs typeface="Times New Roman" pitchFamily="18" charset="0"/>
                        </a:rPr>
                        <a:t>тоқсан</a:t>
                      </a:r>
                      <a:endParaRPr lang="ru-RU" sz="1600" dirty="0">
                        <a:solidFill>
                          <a:srgbClr val="FF0000"/>
                        </a:solidFill>
                        <a:latin typeface="Times New Roman" pitchFamily="18" charset="0"/>
                        <a:cs typeface="Times New Roman" pitchFamily="18" charset="0"/>
                      </a:endParaRPr>
                    </a:p>
                  </a:txBody>
                  <a:tcPr/>
                </a:tc>
                <a:tc>
                  <a:txBody>
                    <a:bodyPr/>
                    <a:lstStyle/>
                    <a:p>
                      <a:r>
                        <a:rPr lang="ru-RU" sz="1600" dirty="0">
                          <a:latin typeface="Times New Roman" pitchFamily="18" charset="0"/>
                          <a:cs typeface="Times New Roman" pitchFamily="18" charset="0"/>
                        </a:rPr>
                        <a:t>2025 г.</a:t>
                      </a:r>
                      <a:r>
                        <a:rPr lang="en-US" sz="1600" dirty="0">
                          <a:latin typeface="Times New Roman" pitchFamily="18" charset="0"/>
                          <a:cs typeface="Times New Roman" pitchFamily="18" charset="0"/>
                        </a:rPr>
                        <a:t> </a:t>
                      </a:r>
                      <a:r>
                        <a:rPr lang="ru-RU" sz="1600" dirty="0">
                          <a:latin typeface="Times New Roman" pitchFamily="18" charset="0"/>
                          <a:cs typeface="Times New Roman" pitchFamily="18" charset="0"/>
                        </a:rPr>
                        <a:t>1</a:t>
                      </a:r>
                      <a:r>
                        <a:rPr lang="kk-KZ" sz="1600" dirty="0">
                          <a:latin typeface="Times New Roman" pitchFamily="18" charset="0"/>
                          <a:cs typeface="Times New Roman" pitchFamily="18" charset="0"/>
                        </a:rPr>
                        <a:t> </a:t>
                      </a:r>
                      <a:r>
                        <a:rPr lang="kk-KZ" sz="1600" dirty="0">
                          <a:solidFill>
                            <a:srgbClr val="FF0000"/>
                          </a:solidFill>
                          <a:latin typeface="Times New Roman" pitchFamily="18" charset="0"/>
                          <a:cs typeface="Times New Roman" pitchFamily="18" charset="0"/>
                        </a:rPr>
                        <a:t>тоқсан</a:t>
                      </a:r>
                      <a:endParaRPr lang="ru-RU" sz="1600" dirty="0">
                        <a:solidFill>
                          <a:srgbClr val="FF0000"/>
                        </a:solidFill>
                        <a:latin typeface="Times New Roman" pitchFamily="18" charset="0"/>
                        <a:cs typeface="Times New Roman" pitchFamily="18" charset="0"/>
                      </a:endParaRPr>
                    </a:p>
                  </a:txBody>
                  <a:tcPr/>
                </a:tc>
                <a:tc>
                  <a:txBody>
                    <a:bodyPr/>
                    <a:lstStyle/>
                    <a:p>
                      <a:r>
                        <a:rPr lang="ru-RU" sz="1600" dirty="0">
                          <a:latin typeface="Times New Roman" pitchFamily="18" charset="0"/>
                          <a:cs typeface="Times New Roman" pitchFamily="18" charset="0"/>
                        </a:rPr>
                        <a:t>2026 г.</a:t>
                      </a:r>
                      <a:r>
                        <a:rPr lang="en-US" sz="1600" dirty="0">
                          <a:latin typeface="Times New Roman" pitchFamily="18" charset="0"/>
                          <a:cs typeface="Times New Roman" pitchFamily="18" charset="0"/>
                        </a:rPr>
                        <a:t> </a:t>
                      </a:r>
                      <a:r>
                        <a:rPr lang="ru-RU" sz="1600" dirty="0">
                          <a:latin typeface="Times New Roman" pitchFamily="18" charset="0"/>
                          <a:cs typeface="Times New Roman" pitchFamily="18" charset="0"/>
                        </a:rPr>
                        <a:t>1</a:t>
                      </a:r>
                      <a:r>
                        <a:rPr lang="kk-KZ" sz="1600" dirty="0">
                          <a:latin typeface="Times New Roman" pitchFamily="18" charset="0"/>
                          <a:cs typeface="Times New Roman" pitchFamily="18" charset="0"/>
                        </a:rPr>
                        <a:t> </a:t>
                      </a:r>
                      <a:r>
                        <a:rPr lang="kk-KZ" sz="1600" dirty="0">
                          <a:solidFill>
                            <a:srgbClr val="FF0000"/>
                          </a:solidFill>
                          <a:latin typeface="Times New Roman" pitchFamily="18" charset="0"/>
                          <a:cs typeface="Times New Roman" pitchFamily="18" charset="0"/>
                        </a:rPr>
                        <a:t>тоқсан</a:t>
                      </a:r>
                      <a:endParaRPr lang="ru-RU" sz="1600" dirty="0">
                        <a:solidFill>
                          <a:srgbClr val="FF0000"/>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1136207">
                <a:tc>
                  <a:txBody>
                    <a:bodyPr/>
                    <a:lstStyle/>
                    <a:p>
                      <a:r>
                        <a:rPr lang="kk-KZ" sz="1600" dirty="0">
                          <a:latin typeface="Times New Roman" pitchFamily="18" charset="0"/>
                          <a:cs typeface="Times New Roman" pitchFamily="18" charset="0"/>
                        </a:rPr>
                        <a:t>1.</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a:latin typeface="Times New Roman" pitchFamily="18" charset="0"/>
                          <a:cs typeface="Times New Roman" pitchFamily="18" charset="0"/>
                        </a:rPr>
                        <a:t>1 төсек/күніне арналған дәрілер құны,тг.</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a:solidFill>
                            <a:schemeClr val="tx1"/>
                          </a:solidFill>
                          <a:latin typeface="Times New Roman" pitchFamily="18" charset="0"/>
                          <a:cs typeface="Times New Roman" pitchFamily="18" charset="0"/>
                        </a:rPr>
                        <a:t>        2 625,0</a:t>
                      </a:r>
                    </a:p>
                  </a:txBody>
                  <a:tcPr/>
                </a:tc>
                <a:tc>
                  <a:txBody>
                    <a:bodyPr/>
                    <a:lstStyle/>
                    <a:p>
                      <a:r>
                        <a:rPr lang="ru-RU" sz="1600" dirty="0">
                          <a:solidFill>
                            <a:schemeClr val="tx1"/>
                          </a:solidFill>
                          <a:latin typeface="Times New Roman" pitchFamily="18" charset="0"/>
                          <a:cs typeface="Times New Roman" pitchFamily="18" charset="0"/>
                        </a:rPr>
                        <a:t>        2 641,7</a:t>
                      </a:r>
                    </a:p>
                  </a:txBody>
                  <a:tcPr/>
                </a:tc>
                <a:tc>
                  <a:txBody>
                    <a:bodyPr/>
                    <a:lstStyle/>
                    <a:p>
                      <a:r>
                        <a:rPr lang="ru-RU" sz="1600" dirty="0">
                          <a:solidFill>
                            <a:schemeClr val="tx1"/>
                          </a:solidFill>
                          <a:latin typeface="Times New Roman" pitchFamily="18" charset="0"/>
                          <a:cs typeface="Times New Roman" pitchFamily="18" charset="0"/>
                        </a:rPr>
                        <a:t>             </a:t>
                      </a:r>
                      <a:r>
                        <a:rPr lang="kk-KZ" sz="1600" dirty="0">
                          <a:solidFill>
                            <a:schemeClr val="tx1"/>
                          </a:solidFill>
                          <a:latin typeface="Times New Roman" pitchFamily="18" charset="0"/>
                          <a:cs typeface="Times New Roman" pitchFamily="18" charset="0"/>
                        </a:rPr>
                        <a:t>2654,3</a:t>
                      </a: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944462">
                <a:tc>
                  <a:txBody>
                    <a:bodyPr/>
                    <a:lstStyle/>
                    <a:p>
                      <a:r>
                        <a:rPr lang="kk-KZ" sz="1600" dirty="0">
                          <a:latin typeface="Times New Roman" pitchFamily="18" charset="0"/>
                          <a:cs typeface="Times New Roman" pitchFamily="18" charset="0"/>
                        </a:rPr>
                        <a:t>2.</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a:t>Тамақтану үшін күніне 1 төсек құны, тг.</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a:solidFill>
                            <a:schemeClr val="tx1"/>
                          </a:solidFill>
                          <a:latin typeface="Times New Roman" pitchFamily="18" charset="0"/>
                          <a:cs typeface="Times New Roman" pitchFamily="18" charset="0"/>
                        </a:rPr>
                        <a:t>         462,8</a:t>
                      </a:r>
                    </a:p>
                  </a:txBody>
                  <a:tcPr/>
                </a:tc>
                <a:tc>
                  <a:txBody>
                    <a:bodyPr/>
                    <a:lstStyle/>
                    <a:p>
                      <a:r>
                        <a:rPr lang="ru-RU" sz="1600" dirty="0">
                          <a:solidFill>
                            <a:schemeClr val="tx1"/>
                          </a:solidFill>
                          <a:latin typeface="Times New Roman" pitchFamily="18" charset="0"/>
                          <a:cs typeface="Times New Roman" pitchFamily="18" charset="0"/>
                        </a:rPr>
                        <a:t>         570</a:t>
                      </a:r>
                    </a:p>
                  </a:txBody>
                  <a:tcPr/>
                </a:tc>
                <a:tc>
                  <a:txBody>
                    <a:bodyPr/>
                    <a:lstStyle/>
                    <a:p>
                      <a:r>
                        <a:rPr lang="kk-KZ" sz="1600" dirty="0">
                          <a:solidFill>
                            <a:schemeClr val="tx1"/>
                          </a:solidFill>
                          <a:latin typeface="Times New Roman" pitchFamily="18" charset="0"/>
                          <a:cs typeface="Times New Roman" pitchFamily="18" charset="0"/>
                        </a:rPr>
                        <a:t>              616,54</a:t>
                      </a: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179094">
                <a:tc>
                  <a:txBody>
                    <a:bodyPr/>
                    <a:lstStyle/>
                    <a:p>
                      <a:r>
                        <a:rPr lang="kk-KZ" sz="1600" dirty="0">
                          <a:latin typeface="Times New Roman" pitchFamily="18" charset="0"/>
                          <a:cs typeface="Times New Roman" pitchFamily="18" charset="0"/>
                        </a:rPr>
                        <a:t>3.</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a:t>1 емделген науқастың орташа құны, тг.</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a:solidFill>
                            <a:schemeClr val="tx1"/>
                          </a:solidFill>
                          <a:latin typeface="Times New Roman" pitchFamily="18" charset="0"/>
                          <a:cs typeface="Times New Roman" pitchFamily="18" charset="0"/>
                        </a:rPr>
                        <a:t>         160 551,9</a:t>
                      </a:r>
                    </a:p>
                  </a:txBody>
                  <a:tcPr/>
                </a:tc>
                <a:tc>
                  <a:txBody>
                    <a:bodyPr/>
                    <a:lstStyle/>
                    <a:p>
                      <a:r>
                        <a:rPr lang="ru-RU" sz="1600" dirty="0">
                          <a:solidFill>
                            <a:schemeClr val="tx1"/>
                          </a:solidFill>
                          <a:latin typeface="Times New Roman" pitchFamily="18" charset="0"/>
                          <a:cs typeface="Times New Roman" pitchFamily="18" charset="0"/>
                        </a:rPr>
                        <a:t>         155601</a:t>
                      </a:r>
                    </a:p>
                  </a:txBody>
                  <a:tcPr/>
                </a:tc>
                <a:tc>
                  <a:txBody>
                    <a:bodyPr/>
                    <a:lstStyle/>
                    <a:p>
                      <a:r>
                        <a:rPr lang="kk-KZ" sz="1600" dirty="0">
                          <a:solidFill>
                            <a:schemeClr val="tx1"/>
                          </a:solidFill>
                          <a:latin typeface="Times New Roman" pitchFamily="18" charset="0"/>
                          <a:cs typeface="Times New Roman" pitchFamily="18" charset="0"/>
                        </a:rPr>
                        <a:t>          196838,8</a:t>
                      </a: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a:xfrm>
            <a:off x="755576" y="214313"/>
            <a:ext cx="8064895" cy="910431"/>
          </a:xfrm>
        </p:spPr>
        <p:txBody>
          <a:bodyPr>
            <a:normAutofit fontScale="90000"/>
          </a:bodyPr>
          <a:lstStyle/>
          <a:p>
            <a:pPr algn="ctr"/>
            <a:r>
              <a:rPr lang="kk-KZ" sz="3200" b="1" dirty="0">
                <a:solidFill>
                  <a:srgbClr val="FF0000"/>
                </a:solidFill>
              </a:rPr>
              <a:t>Ақылы қызметтер туралы есеп (ш.есеп) </a:t>
            </a:r>
            <a:r>
              <a:rPr lang="ru-RU" sz="32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2652285399"/>
              </p:ext>
            </p:extLst>
          </p:nvPr>
        </p:nvGraphicFramePr>
        <p:xfrm>
          <a:off x="457200" y="836713"/>
          <a:ext cx="8186766" cy="5574547"/>
        </p:xfrm>
        <a:graphic>
          <a:graphicData uri="http://schemas.openxmlformats.org/drawingml/2006/table">
            <a:tbl>
              <a:tblPr firstRow="1" bandRow="1">
                <a:tableStyleId>{8799B23B-EC83-4686-B30A-512413B5E67A}</a:tableStyleId>
              </a:tblPr>
              <a:tblGrid>
                <a:gridCol w="2201079">
                  <a:extLst>
                    <a:ext uri="{9D8B030D-6E8A-4147-A177-3AD203B41FA5}">
                      <a16:colId xmlns:a16="http://schemas.microsoft.com/office/drawing/2014/main" val="20000"/>
                    </a:ext>
                  </a:extLst>
                </a:gridCol>
                <a:gridCol w="1995229">
                  <a:extLst>
                    <a:ext uri="{9D8B030D-6E8A-4147-A177-3AD203B41FA5}">
                      <a16:colId xmlns:a16="http://schemas.microsoft.com/office/drawing/2014/main" val="20001"/>
                    </a:ext>
                  </a:extLst>
                </a:gridCol>
                <a:gridCol w="1934716">
                  <a:extLst>
                    <a:ext uri="{9D8B030D-6E8A-4147-A177-3AD203B41FA5}">
                      <a16:colId xmlns:a16="http://schemas.microsoft.com/office/drawing/2014/main" val="20002"/>
                    </a:ext>
                  </a:extLst>
                </a:gridCol>
                <a:gridCol w="2055742">
                  <a:extLst>
                    <a:ext uri="{9D8B030D-6E8A-4147-A177-3AD203B41FA5}">
                      <a16:colId xmlns:a16="http://schemas.microsoft.com/office/drawing/2014/main" val="20003"/>
                    </a:ext>
                  </a:extLst>
                </a:gridCol>
              </a:tblGrid>
              <a:tr h="1344512">
                <a:tc>
                  <a:txBody>
                    <a:bodyPr/>
                    <a:lstStyle/>
                    <a:p>
                      <a:r>
                        <a:rPr lang="kk-KZ" sz="1600" dirty="0"/>
                        <a:t>Шығындардың ерекшеліктерінің атауы</a:t>
                      </a:r>
                      <a:endParaRPr lang="ru-RU" sz="16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latin typeface="Times New Roman" pitchFamily="18" charset="0"/>
                          <a:cs typeface="Times New Roman" pitchFamily="18" charset="0"/>
                        </a:rPr>
                        <a:t> </a:t>
                      </a:r>
                      <a:r>
                        <a:rPr lang="ru-RU" sz="1600" baseline="0" dirty="0">
                          <a:solidFill>
                            <a:schemeClr val="tx1"/>
                          </a:solidFill>
                          <a:latin typeface="Times New Roman" pitchFamily="18" charset="0"/>
                          <a:cs typeface="Times New Roman" pitchFamily="18" charset="0"/>
                        </a:rPr>
                        <a:t>2024 </a:t>
                      </a:r>
                      <a:r>
                        <a:rPr lang="ru-RU" sz="1600" baseline="0" dirty="0" err="1">
                          <a:solidFill>
                            <a:schemeClr val="tx1"/>
                          </a:solidFill>
                          <a:latin typeface="Times New Roman" pitchFamily="18" charset="0"/>
                          <a:cs typeface="Times New Roman" pitchFamily="18" charset="0"/>
                        </a:rPr>
                        <a:t>жыл</a:t>
                      </a:r>
                      <a:endParaRPr lang="ru-RU" sz="1600" baseline="0" dirty="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600" baseline="0" dirty="0">
                          <a:solidFill>
                            <a:schemeClr val="tx1"/>
                          </a:solidFill>
                          <a:latin typeface="Times New Roman" pitchFamily="18" charset="0"/>
                          <a:cs typeface="Times New Roman" pitchFamily="18" charset="0"/>
                        </a:rPr>
                        <a:t>( </a:t>
                      </a:r>
                      <a:r>
                        <a:rPr lang="ru-RU" sz="1600" baseline="0" dirty="0" err="1">
                          <a:solidFill>
                            <a:schemeClr val="tx1"/>
                          </a:solidFill>
                          <a:latin typeface="Times New Roman" pitchFamily="18" charset="0"/>
                          <a:cs typeface="Times New Roman" pitchFamily="18" charset="0"/>
                        </a:rPr>
                        <a:t>тыс</a:t>
                      </a:r>
                      <a:r>
                        <a:rPr lang="ru-RU" sz="1600" baseline="0" dirty="0">
                          <a:solidFill>
                            <a:schemeClr val="tx1"/>
                          </a:solidFill>
                          <a:latin typeface="Times New Roman" pitchFamily="18" charset="0"/>
                          <a:cs typeface="Times New Roman" pitchFamily="18" charset="0"/>
                        </a:rPr>
                        <a:t> тенге)</a:t>
                      </a:r>
                      <a:endParaRPr lang="ru-RU" sz="16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latin typeface="Times New Roman" pitchFamily="18" charset="0"/>
                          <a:cs typeface="Times New Roman" pitchFamily="18" charset="0"/>
                        </a:rPr>
                        <a:t> </a:t>
                      </a:r>
                      <a:r>
                        <a:rPr lang="ru-RU" sz="1600" baseline="0" dirty="0">
                          <a:solidFill>
                            <a:schemeClr val="tx1"/>
                          </a:solidFill>
                          <a:latin typeface="Times New Roman" pitchFamily="18" charset="0"/>
                          <a:cs typeface="Times New Roman" pitchFamily="18" charset="0"/>
                        </a:rPr>
                        <a:t>202</a:t>
                      </a:r>
                      <a:r>
                        <a:rPr lang="en-US" sz="1600" baseline="0" dirty="0">
                          <a:solidFill>
                            <a:schemeClr val="tx1"/>
                          </a:solidFill>
                          <a:latin typeface="Times New Roman" pitchFamily="18" charset="0"/>
                          <a:cs typeface="Times New Roman" pitchFamily="18" charset="0"/>
                        </a:rPr>
                        <a:t>5</a:t>
                      </a:r>
                      <a:r>
                        <a:rPr lang="ru-RU" sz="1600" baseline="0" dirty="0">
                          <a:solidFill>
                            <a:schemeClr val="tx1"/>
                          </a:solidFill>
                          <a:latin typeface="Times New Roman" pitchFamily="18" charset="0"/>
                          <a:cs typeface="Times New Roman" pitchFamily="18" charset="0"/>
                        </a:rPr>
                        <a:t> </a:t>
                      </a:r>
                      <a:r>
                        <a:rPr lang="ru-RU" sz="1600" baseline="0" dirty="0" err="1">
                          <a:solidFill>
                            <a:schemeClr val="tx1"/>
                          </a:solidFill>
                          <a:latin typeface="Times New Roman" pitchFamily="18" charset="0"/>
                          <a:cs typeface="Times New Roman" pitchFamily="18" charset="0"/>
                        </a:rPr>
                        <a:t>жыл</a:t>
                      </a:r>
                      <a:endParaRPr lang="ru-RU" sz="1600" baseline="0" dirty="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600" baseline="0" dirty="0">
                          <a:solidFill>
                            <a:schemeClr val="tx1"/>
                          </a:solidFill>
                          <a:latin typeface="Times New Roman" pitchFamily="18" charset="0"/>
                          <a:cs typeface="Times New Roman" pitchFamily="18" charset="0"/>
                        </a:rPr>
                        <a:t>( </a:t>
                      </a:r>
                      <a:r>
                        <a:rPr lang="ru-RU" sz="1600" baseline="0" dirty="0" err="1">
                          <a:solidFill>
                            <a:schemeClr val="tx1"/>
                          </a:solidFill>
                          <a:latin typeface="Times New Roman" pitchFamily="18" charset="0"/>
                          <a:cs typeface="Times New Roman" pitchFamily="18" charset="0"/>
                        </a:rPr>
                        <a:t>тыс</a:t>
                      </a:r>
                      <a:r>
                        <a:rPr lang="ru-RU" sz="1600" baseline="0" dirty="0">
                          <a:solidFill>
                            <a:schemeClr val="tx1"/>
                          </a:solidFill>
                          <a:latin typeface="Times New Roman" pitchFamily="18" charset="0"/>
                          <a:cs typeface="Times New Roman" pitchFamily="18" charset="0"/>
                        </a:rPr>
                        <a:t> тенге)</a:t>
                      </a:r>
                      <a:endParaRPr lang="ru-RU" sz="1600" dirty="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latin typeface="Times New Roman" pitchFamily="18" charset="0"/>
                          <a:cs typeface="Times New Roman" pitchFamily="18" charset="0"/>
                        </a:rPr>
                        <a:t> </a:t>
                      </a:r>
                      <a:r>
                        <a:rPr lang="ru-RU" sz="1600" baseline="0" dirty="0">
                          <a:solidFill>
                            <a:schemeClr val="tx1"/>
                          </a:solidFill>
                          <a:latin typeface="Times New Roman" pitchFamily="18" charset="0"/>
                          <a:cs typeface="Times New Roman" pitchFamily="18" charset="0"/>
                        </a:rPr>
                        <a:t>2026 </a:t>
                      </a:r>
                      <a:r>
                        <a:rPr lang="ru-RU" sz="1600" baseline="0" dirty="0" err="1">
                          <a:solidFill>
                            <a:schemeClr val="tx1"/>
                          </a:solidFill>
                          <a:latin typeface="Times New Roman" pitchFamily="18" charset="0"/>
                          <a:cs typeface="Times New Roman" pitchFamily="18" charset="0"/>
                        </a:rPr>
                        <a:t>жыл</a:t>
                      </a:r>
                      <a:endParaRPr lang="ru-RU" sz="1600" baseline="0" dirty="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600" baseline="0" dirty="0">
                          <a:solidFill>
                            <a:schemeClr val="tx1"/>
                          </a:solidFill>
                          <a:latin typeface="Times New Roman" pitchFamily="18" charset="0"/>
                          <a:cs typeface="Times New Roman" pitchFamily="18" charset="0"/>
                        </a:rPr>
                        <a:t>( </a:t>
                      </a:r>
                      <a:r>
                        <a:rPr lang="ru-RU" sz="1600" baseline="0" dirty="0" err="1">
                          <a:solidFill>
                            <a:schemeClr val="tx1"/>
                          </a:solidFill>
                          <a:latin typeface="Times New Roman" pitchFamily="18" charset="0"/>
                          <a:cs typeface="Times New Roman" pitchFamily="18" charset="0"/>
                        </a:rPr>
                        <a:t>тыс</a:t>
                      </a:r>
                      <a:r>
                        <a:rPr lang="ru-RU" sz="1600" baseline="0" dirty="0">
                          <a:solidFill>
                            <a:schemeClr val="tx1"/>
                          </a:solidFill>
                          <a:latin typeface="Times New Roman" pitchFamily="18" charset="0"/>
                          <a:cs typeface="Times New Roman" pitchFamily="18" charset="0"/>
                        </a:rPr>
                        <a:t> тенге)</a:t>
                      </a:r>
                      <a:endParaRPr lang="ru-RU" sz="1600" dirty="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dirty="0">
                        <a:solidFill>
                          <a:schemeClr val="tx1"/>
                        </a:solidFill>
                        <a:latin typeface="Times New Roman" pitchFamily="18" charset="0"/>
                        <a:cs typeface="Times New Roman" pitchFamily="18" charset="0"/>
                      </a:endParaRPr>
                    </a:p>
                    <a:p>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803027">
                <a:tc>
                  <a:txBody>
                    <a:bodyPr/>
                    <a:lstStyle/>
                    <a:p>
                      <a:r>
                        <a:rPr lang="kk-KZ" sz="1600" dirty="0"/>
                        <a:t>Шаруашылық есеп жүргізу бойынша ақылы қызметтерден алынған кірістер</a:t>
                      </a:r>
                      <a:endParaRPr lang="ru-RU" sz="1600" dirty="0">
                        <a:solidFill>
                          <a:schemeClr val="tx1"/>
                        </a:solidFill>
                        <a:latin typeface="Times New Roman" pitchFamily="18" charset="0"/>
                        <a:cs typeface="Times New Roman" pitchFamily="18" charset="0"/>
                      </a:endParaRPr>
                    </a:p>
                  </a:txBody>
                  <a:tcPr/>
                </a:tc>
                <a:tc>
                  <a:txBody>
                    <a:bodyPr/>
                    <a:lstStyle/>
                    <a:p>
                      <a:pPr marL="0" algn="ctr" rtl="0" eaLnBrk="1" fontAlgn="ctr" latinLnBrk="0" hangingPunct="1"/>
                      <a:r>
                        <a:rPr kumimoji="0" lang="ru-RU" sz="1600" b="1" kern="1200" dirty="0">
                          <a:solidFill>
                            <a:schemeClr val="tx1"/>
                          </a:solidFill>
                          <a:latin typeface="Times New Roman" pitchFamily="18" charset="0"/>
                          <a:ea typeface="+mn-ea"/>
                          <a:cs typeface="Times New Roman" pitchFamily="18" charset="0"/>
                        </a:rPr>
                        <a:t>40 000,0</a:t>
                      </a:r>
                    </a:p>
                  </a:txBody>
                  <a:tcPr marL="9525" marR="9525" marT="9525" marB="0" anchor="ctr"/>
                </a:tc>
                <a:tc>
                  <a:txBody>
                    <a:bodyPr/>
                    <a:lstStyle/>
                    <a:p>
                      <a:pPr marL="0" algn="ctr" rtl="0" eaLnBrk="1" fontAlgn="ctr" latinLnBrk="0" hangingPunct="1"/>
                      <a:r>
                        <a:rPr kumimoji="0" lang="ru-RU" sz="1600" b="1" kern="1200" dirty="0">
                          <a:solidFill>
                            <a:schemeClr val="tx1"/>
                          </a:solidFill>
                          <a:latin typeface="Times New Roman" pitchFamily="18" charset="0"/>
                          <a:ea typeface="+mn-ea"/>
                          <a:cs typeface="Times New Roman" pitchFamily="18" charset="0"/>
                        </a:rPr>
                        <a:t>46</a:t>
                      </a:r>
                      <a:r>
                        <a:rPr kumimoji="0" lang="ru-RU" sz="1600" b="1" kern="1200" baseline="0" dirty="0">
                          <a:solidFill>
                            <a:schemeClr val="tx1"/>
                          </a:solidFill>
                          <a:latin typeface="Times New Roman" pitchFamily="18" charset="0"/>
                          <a:ea typeface="+mn-ea"/>
                          <a:cs typeface="Times New Roman" pitchFamily="18" charset="0"/>
                        </a:rPr>
                        <a:t> 700</a:t>
                      </a:r>
                      <a:endParaRPr kumimoji="0" lang="ru-RU" sz="1600" b="1"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600" b="1" kern="1200" dirty="0">
                          <a:solidFill>
                            <a:schemeClr val="tx1"/>
                          </a:solidFill>
                          <a:latin typeface="Times New Roman" pitchFamily="18" charset="0"/>
                          <a:ea typeface="+mn-ea"/>
                          <a:cs typeface="Times New Roman" pitchFamily="18" charset="0"/>
                        </a:rPr>
                        <a:t>50 000,0</a:t>
                      </a:r>
                    </a:p>
                  </a:txBody>
                  <a:tcPr marL="9525" marR="9525" marT="9525" marB="0" anchor="ctr"/>
                </a:tc>
                <a:extLst>
                  <a:ext uri="{0D108BD9-81ED-4DB2-BD59-A6C34878D82A}">
                    <a16:rowId xmlns:a16="http://schemas.microsoft.com/office/drawing/2014/main" val="10001"/>
                  </a:ext>
                </a:extLst>
              </a:tr>
              <a:tr h="966793">
                <a:tc>
                  <a:txBody>
                    <a:bodyPr/>
                    <a:lstStyle/>
                    <a:p>
                      <a:r>
                        <a:rPr lang="kk-KZ" sz="1600" dirty="0"/>
                        <a:t>Жалақы және салықтар</a:t>
                      </a:r>
                      <a:endParaRPr lang="ru-RU" sz="1600" dirty="0">
                        <a:solidFill>
                          <a:schemeClr val="tx1"/>
                        </a:solidFill>
                        <a:latin typeface="Times New Roman" pitchFamily="18" charset="0"/>
                        <a:cs typeface="Times New Roman" pitchFamily="18" charset="0"/>
                      </a:endParaRPr>
                    </a:p>
                  </a:txBody>
                  <a:tcPr/>
                </a:tc>
                <a:tc>
                  <a:txBody>
                    <a:bodyPr/>
                    <a:lstStyle/>
                    <a:p>
                      <a:pPr algn="ctr"/>
                      <a:endParaRPr lang="ru-RU" sz="1600" dirty="0">
                        <a:latin typeface="Times New Roman" pitchFamily="18" charset="0"/>
                        <a:cs typeface="Times New Roman" pitchFamily="18" charset="0"/>
                      </a:endParaRPr>
                    </a:p>
                    <a:p>
                      <a:pPr algn="ctr"/>
                      <a:r>
                        <a:rPr lang="ru-RU" sz="1600" dirty="0">
                          <a:latin typeface="Times New Roman" pitchFamily="18" charset="0"/>
                          <a:cs typeface="Times New Roman" pitchFamily="18" charset="0"/>
                        </a:rPr>
                        <a:t>19</a:t>
                      </a:r>
                      <a:r>
                        <a:rPr lang="ru-RU" sz="1600" baseline="0" dirty="0">
                          <a:latin typeface="Times New Roman" pitchFamily="18" charset="0"/>
                          <a:cs typeface="Times New Roman" pitchFamily="18" charset="0"/>
                        </a:rPr>
                        <a:t> 269</a:t>
                      </a:r>
                      <a:r>
                        <a:rPr lang="ru-RU" sz="1600" dirty="0">
                          <a:latin typeface="Times New Roman" pitchFamily="18" charset="0"/>
                          <a:cs typeface="Times New Roman" pitchFamily="18" charset="0"/>
                        </a:rPr>
                        <a:t>,7</a:t>
                      </a:r>
                    </a:p>
                  </a:txBody>
                  <a:tcPr/>
                </a:tc>
                <a:tc>
                  <a:txBody>
                    <a:bodyPr/>
                    <a:lstStyle/>
                    <a:p>
                      <a:pPr algn="ctr"/>
                      <a:endParaRPr lang="kk-KZ" sz="1600" dirty="0">
                        <a:latin typeface="Times New Roman" pitchFamily="18" charset="0"/>
                        <a:cs typeface="Times New Roman" pitchFamily="18" charset="0"/>
                      </a:endParaRPr>
                    </a:p>
                    <a:p>
                      <a:pPr algn="ctr"/>
                      <a:r>
                        <a:rPr lang="kk-KZ" sz="1600" dirty="0">
                          <a:latin typeface="Times New Roman" pitchFamily="18" charset="0"/>
                          <a:cs typeface="Times New Roman" pitchFamily="18" charset="0"/>
                        </a:rPr>
                        <a:t>28152,67</a:t>
                      </a:r>
                      <a:endParaRPr lang="ru-RU" sz="1600" dirty="0">
                        <a:latin typeface="Times New Roman" pitchFamily="18" charset="0"/>
                        <a:cs typeface="Times New Roman" pitchFamily="18" charset="0"/>
                      </a:endParaRPr>
                    </a:p>
                  </a:txBody>
                  <a:tcPr/>
                </a:tc>
                <a:tc>
                  <a:txBody>
                    <a:bodyPr/>
                    <a:lstStyle/>
                    <a:p>
                      <a:pPr algn="ctr"/>
                      <a:endParaRPr lang="ru-RU" sz="1600" dirty="0">
                        <a:latin typeface="Times New Roman" pitchFamily="18" charset="0"/>
                        <a:cs typeface="Times New Roman" pitchFamily="18" charset="0"/>
                      </a:endParaRPr>
                    </a:p>
                    <a:p>
                      <a:pPr algn="ctr"/>
                      <a:r>
                        <a:rPr lang="kk-KZ" sz="1600" dirty="0">
                          <a:latin typeface="Times New Roman" pitchFamily="18" charset="0"/>
                          <a:cs typeface="Times New Roman" pitchFamily="18" charset="0"/>
                        </a:rPr>
                        <a:t>30 000</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265432">
                <a:tc>
                  <a:txBody>
                    <a:bodyPr/>
                    <a:lstStyle/>
                    <a:p>
                      <a:r>
                        <a:rPr lang="kk-KZ" sz="1600" dirty="0"/>
                        <a:t>Дәрілік заттарды және басқа тауарларды, жанар-жағармай материалдарын сатып алу</a:t>
                      </a:r>
                      <a:endParaRPr lang="ru-RU" sz="1600" dirty="0">
                        <a:solidFill>
                          <a:schemeClr val="tx1"/>
                        </a:solidFill>
                        <a:latin typeface="Times New Roman" pitchFamily="18" charset="0"/>
                        <a:cs typeface="Times New Roman" pitchFamily="18" charset="0"/>
                      </a:endParaRPr>
                    </a:p>
                  </a:txBody>
                  <a:tcPr/>
                </a:tc>
                <a:tc>
                  <a:txBody>
                    <a:bodyPr/>
                    <a:lstStyle/>
                    <a:p>
                      <a:pPr algn="ctr"/>
                      <a:endParaRPr lang="ru-RU" sz="1600" dirty="0">
                        <a:latin typeface="Times New Roman" pitchFamily="18" charset="0"/>
                        <a:cs typeface="Times New Roman" pitchFamily="18" charset="0"/>
                      </a:endParaRPr>
                    </a:p>
                    <a:p>
                      <a:pPr algn="ctr"/>
                      <a:r>
                        <a:rPr lang="ru-RU" sz="1600" dirty="0">
                          <a:latin typeface="Times New Roman" pitchFamily="18" charset="0"/>
                          <a:cs typeface="Times New Roman" pitchFamily="18" charset="0"/>
                        </a:rPr>
                        <a:t>7</a:t>
                      </a:r>
                      <a:r>
                        <a:rPr lang="ru-RU" sz="1600" baseline="0" dirty="0">
                          <a:latin typeface="Times New Roman" pitchFamily="18" charset="0"/>
                          <a:cs typeface="Times New Roman" pitchFamily="18" charset="0"/>
                        </a:rPr>
                        <a:t> 912</a:t>
                      </a:r>
                      <a:r>
                        <a:rPr lang="ru-RU" sz="1600" dirty="0">
                          <a:latin typeface="Times New Roman" pitchFamily="18" charset="0"/>
                          <a:cs typeface="Times New Roman" pitchFamily="18" charset="0"/>
                        </a:rPr>
                        <a:t>,0</a:t>
                      </a:r>
                    </a:p>
                  </a:txBody>
                  <a:tcPr/>
                </a:tc>
                <a:tc>
                  <a:txBody>
                    <a:bodyPr/>
                    <a:lstStyle/>
                    <a:p>
                      <a:pPr algn="ctr"/>
                      <a:endParaRPr lang="kk-KZ" sz="1600" dirty="0">
                        <a:latin typeface="Times New Roman" pitchFamily="18" charset="0"/>
                        <a:cs typeface="Times New Roman" pitchFamily="18" charset="0"/>
                      </a:endParaRPr>
                    </a:p>
                    <a:p>
                      <a:pPr algn="ctr"/>
                      <a:r>
                        <a:rPr lang="kk-KZ" sz="1600" dirty="0">
                          <a:latin typeface="Times New Roman" pitchFamily="18" charset="0"/>
                          <a:cs typeface="Times New Roman" pitchFamily="18" charset="0"/>
                        </a:rPr>
                        <a:t>7016,86</a:t>
                      </a:r>
                      <a:endParaRPr lang="ru-RU" sz="1600" dirty="0">
                        <a:latin typeface="Times New Roman" pitchFamily="18" charset="0"/>
                        <a:cs typeface="Times New Roman" pitchFamily="18" charset="0"/>
                      </a:endParaRPr>
                    </a:p>
                  </a:txBody>
                  <a:tcPr/>
                </a:tc>
                <a:tc>
                  <a:txBody>
                    <a:bodyPr/>
                    <a:lstStyle/>
                    <a:p>
                      <a:pPr algn="ctr"/>
                      <a:endParaRPr lang="ru-RU" sz="1600" dirty="0">
                        <a:latin typeface="Times New Roman" pitchFamily="18" charset="0"/>
                        <a:cs typeface="Times New Roman" pitchFamily="18" charset="0"/>
                      </a:endParaRPr>
                    </a:p>
                    <a:p>
                      <a:pPr algn="ctr"/>
                      <a:r>
                        <a:rPr lang="kk-KZ" sz="1600" dirty="0">
                          <a:latin typeface="Times New Roman" pitchFamily="18" charset="0"/>
                          <a:cs typeface="Times New Roman" pitchFamily="18" charset="0"/>
                        </a:rPr>
                        <a:t>10 000</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885802">
                <a:tc>
                  <a:txBody>
                    <a:bodyPr/>
                    <a:lstStyle/>
                    <a:p>
                      <a:r>
                        <a:rPr lang="kk-KZ" sz="1600" dirty="0"/>
                        <a:t>Коммуналдық қызметтер және басқа сатып алулар</a:t>
                      </a:r>
                      <a:endParaRPr lang="ru-RU" sz="1600" dirty="0">
                        <a:solidFill>
                          <a:schemeClr val="tx1"/>
                        </a:solidFill>
                        <a:latin typeface="Times New Roman" pitchFamily="18" charset="0"/>
                        <a:cs typeface="Times New Roman" pitchFamily="18" charset="0"/>
                      </a:endParaRPr>
                    </a:p>
                  </a:txBody>
                  <a:tcPr/>
                </a:tc>
                <a:tc>
                  <a:txBody>
                    <a:bodyPr/>
                    <a:lstStyle/>
                    <a:p>
                      <a:pPr algn="ctr"/>
                      <a:r>
                        <a:rPr lang="ru-RU" sz="1600" dirty="0">
                          <a:latin typeface="Times New Roman" pitchFamily="18" charset="0"/>
                          <a:cs typeface="Times New Roman" pitchFamily="18" charset="0"/>
                        </a:rPr>
                        <a:t>12</a:t>
                      </a:r>
                      <a:r>
                        <a:rPr lang="ru-RU" sz="1600" baseline="0" dirty="0">
                          <a:latin typeface="Times New Roman" pitchFamily="18" charset="0"/>
                          <a:cs typeface="Times New Roman" pitchFamily="18" charset="0"/>
                        </a:rPr>
                        <a:t> 818,3</a:t>
                      </a:r>
                      <a:endParaRPr lang="ru-RU" sz="1600" dirty="0">
                        <a:latin typeface="Times New Roman" pitchFamily="18" charset="0"/>
                        <a:cs typeface="Times New Roman" pitchFamily="18" charset="0"/>
                      </a:endParaRPr>
                    </a:p>
                  </a:txBody>
                  <a:tcPr/>
                </a:tc>
                <a:tc>
                  <a:txBody>
                    <a:bodyPr/>
                    <a:lstStyle/>
                    <a:p>
                      <a:pPr algn="ctr"/>
                      <a:r>
                        <a:rPr lang="kk-KZ" sz="1600" dirty="0">
                          <a:latin typeface="Times New Roman" pitchFamily="18" charset="0"/>
                          <a:cs typeface="Times New Roman" pitchFamily="18" charset="0"/>
                        </a:rPr>
                        <a:t>11</a:t>
                      </a:r>
                      <a:r>
                        <a:rPr lang="kk-KZ" sz="1600" baseline="0" dirty="0">
                          <a:latin typeface="Times New Roman" pitchFamily="18" charset="0"/>
                          <a:cs typeface="Times New Roman" pitchFamily="18" charset="0"/>
                        </a:rPr>
                        <a:t> 530,47</a:t>
                      </a:r>
                      <a:endParaRPr lang="kk-KZ" sz="1600" dirty="0">
                        <a:latin typeface="Times New Roman" pitchFamily="18" charset="0"/>
                        <a:cs typeface="Times New Roman" pitchFamily="18" charset="0"/>
                      </a:endParaRPr>
                    </a:p>
                  </a:txBody>
                  <a:tcPr/>
                </a:tc>
                <a:tc>
                  <a:txBody>
                    <a:bodyPr/>
                    <a:lstStyle/>
                    <a:p>
                      <a:pPr algn="ctr"/>
                      <a:r>
                        <a:rPr lang="kk-KZ" sz="1600" dirty="0">
                          <a:latin typeface="Times New Roman" pitchFamily="18" charset="0"/>
                          <a:cs typeface="Times New Roman" pitchFamily="18" charset="0"/>
                        </a:rPr>
                        <a:t>10 000</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4943076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142852"/>
            <a:ext cx="8678198" cy="1285884"/>
          </a:xfrm>
        </p:spPr>
        <p:txBody>
          <a:bodyPr>
            <a:noAutofit/>
          </a:bodyPr>
          <a:lstStyle/>
          <a:p>
            <a:pPr algn="ctr"/>
            <a:r>
              <a:rPr lang="kk-KZ" sz="2800" b="1" dirty="0">
                <a:solidFill>
                  <a:srgbClr val="FF0000"/>
                </a:solidFill>
              </a:rPr>
              <a:t>2026 жылғы 3 айға арналған «аурухана» мемлекеттік тапсырысының жоспарын орындау.</a:t>
            </a:r>
            <a:endParaRPr lang="ru-RU" sz="28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0" y="1500174"/>
            <a:ext cx="9001156" cy="5072098"/>
          </a:xfrm>
        </p:spPr>
        <p:txBody>
          <a:bodyPr/>
          <a:lstStyle/>
          <a:p>
            <a:pPr fontAlgn="ctr"/>
            <a:r>
              <a:rPr lang="kk-KZ" sz="1800" b="1" dirty="0"/>
              <a:t>2026 жылға арналған мемлекеттік тапсырыс </a:t>
            </a:r>
            <a:r>
              <a:rPr lang="en-US" sz="1800" b="1" dirty="0"/>
              <a:t>3</a:t>
            </a:r>
            <a:r>
              <a:rPr lang="ru-RU" sz="1800" b="1" dirty="0">
                <a:latin typeface="Times New Roman" pitchFamily="18" charset="0"/>
                <a:cs typeface="Times New Roman" pitchFamily="18" charset="0"/>
              </a:rPr>
              <a:t> 920 029 </a:t>
            </a:r>
            <a:r>
              <a:rPr lang="en-US" sz="1800" b="1" dirty="0">
                <a:latin typeface="Times New Roman" pitchFamily="18" charset="0"/>
                <a:cs typeface="Times New Roman" pitchFamily="18" charset="0"/>
              </a:rPr>
              <a:t>8</a:t>
            </a:r>
            <a:r>
              <a:rPr lang="kk-KZ" sz="1800" b="1" dirty="0">
                <a:latin typeface="Times New Roman" pitchFamily="18" charset="0"/>
                <a:cs typeface="Times New Roman" pitchFamily="18" charset="0"/>
              </a:rPr>
              <a:t>95</a:t>
            </a:r>
            <a:r>
              <a:rPr lang="ru-RU" sz="1800" b="1" dirty="0">
                <a:latin typeface="Times New Roman" pitchFamily="18" charset="0"/>
                <a:cs typeface="Times New Roman" pitchFamily="18" charset="0"/>
              </a:rPr>
              <a:t>,0 </a:t>
            </a:r>
            <a:r>
              <a:rPr lang="ru-RU" sz="1800" b="1" dirty="0" err="1">
                <a:latin typeface="Times New Roman" pitchFamily="18" charset="0"/>
                <a:cs typeface="Times New Roman" pitchFamily="18" charset="0"/>
              </a:rPr>
              <a:t>тенгені</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құрайды</a:t>
            </a:r>
            <a:endParaRPr lang="ru-RU" sz="1800" b="1" dirty="0">
              <a:latin typeface="Times New Roman" pitchFamily="18" charset="0"/>
              <a:cs typeface="Times New Roman" pitchFamily="18" charset="0"/>
            </a:endParaRPr>
          </a:p>
          <a:p>
            <a:pPr fontAlgn="ctr"/>
            <a:r>
              <a:rPr lang="kk-KZ" sz="1800" dirty="0"/>
              <a:t>  Оның ішінде: МӘМС 3 339 136 027 тенге, ММТМК 580 893 868 тенге. </a:t>
            </a:r>
          </a:p>
          <a:p>
            <a:pPr fontAlgn="ctr"/>
            <a:r>
              <a:rPr lang="kk-KZ" sz="1800" dirty="0"/>
              <a:t> 2026 жылдың 3 айында  </a:t>
            </a:r>
            <a:r>
              <a:rPr lang="en-US" sz="1800" dirty="0"/>
              <a:t>979 076 054,83</a:t>
            </a:r>
            <a:r>
              <a:rPr lang="kk-KZ" sz="1800" dirty="0">
                <a:solidFill>
                  <a:srgbClr val="FF0000"/>
                </a:solidFill>
              </a:rPr>
              <a:t> </a:t>
            </a:r>
            <a:r>
              <a:rPr lang="kk-KZ" sz="1800" dirty="0"/>
              <a:t>теңгені құрайтын </a:t>
            </a:r>
            <a:r>
              <a:rPr lang="ru-RU" sz="1800" dirty="0"/>
              <a:t> </a:t>
            </a:r>
            <a:r>
              <a:rPr lang="en-US" sz="1800" dirty="0"/>
              <a:t>9265</a:t>
            </a:r>
            <a:r>
              <a:rPr lang="ru-RU" sz="1800" dirty="0"/>
              <a:t>  </a:t>
            </a:r>
            <a:r>
              <a:rPr lang="kk-KZ" sz="1800" dirty="0"/>
              <a:t>іс-жағдай ұсынылды  </a:t>
            </a:r>
            <a:r>
              <a:rPr lang="en-US" sz="1800" dirty="0"/>
              <a:t>970 338 701,91</a:t>
            </a:r>
            <a:r>
              <a:rPr lang="kk-KZ" sz="1800" dirty="0">
                <a:solidFill>
                  <a:srgbClr val="FF0000"/>
                </a:solidFill>
              </a:rPr>
              <a:t>  </a:t>
            </a:r>
            <a:r>
              <a:rPr lang="kk-KZ" sz="1800" dirty="0"/>
              <a:t>теңге сомасына  </a:t>
            </a:r>
            <a:r>
              <a:rPr lang="en-US" sz="1800" dirty="0"/>
              <a:t>9036</a:t>
            </a:r>
            <a:r>
              <a:rPr lang="kk-KZ" sz="1800" dirty="0">
                <a:solidFill>
                  <a:srgbClr val="FF0000"/>
                </a:solidFill>
              </a:rPr>
              <a:t>  </a:t>
            </a:r>
            <a:r>
              <a:rPr lang="kk-KZ" sz="1800" dirty="0"/>
              <a:t>іс-жағдай қабылдауға қабылданды</a:t>
            </a:r>
          </a:p>
          <a:p>
            <a:r>
              <a:rPr lang="ru-RU" sz="1800" b="1" dirty="0">
                <a:latin typeface="Times New Roman" pitchFamily="18" charset="0"/>
                <a:cs typeface="Times New Roman" pitchFamily="18" charset="0"/>
              </a:rPr>
              <a:t> </a:t>
            </a:r>
            <a:r>
              <a:rPr lang="kk-KZ" sz="1800" dirty="0"/>
              <a:t>Жоспардың орындалуы –</a:t>
            </a:r>
            <a:r>
              <a:rPr lang="en-US" sz="1800" dirty="0"/>
              <a:t>99,1</a:t>
            </a:r>
            <a:r>
              <a:rPr lang="kk-KZ" sz="1800" dirty="0"/>
              <a:t>%</a:t>
            </a:r>
            <a:endParaRPr lang="ru-RU" sz="1800" b="1" dirty="0">
              <a:latin typeface="Times New Roman" pitchFamily="18" charset="0"/>
              <a:cs typeface="Times New Roman" pitchFamily="18" charset="0"/>
            </a:endParaRPr>
          </a:p>
          <a:p>
            <a:pPr fontAlgn="ctr"/>
            <a:r>
              <a:rPr lang="en-US" sz="1800" b="1" dirty="0"/>
              <a:t> 8 737 352,92</a:t>
            </a:r>
            <a:r>
              <a:rPr lang="kk-KZ" sz="1800" b="1" dirty="0">
                <a:solidFill>
                  <a:srgbClr val="FF0000"/>
                </a:solidFill>
              </a:rPr>
              <a:t>  </a:t>
            </a:r>
            <a:r>
              <a:rPr lang="kk-KZ" sz="1800" dirty="0"/>
              <a:t>теңге сомасындағы ақаулар анықталды - қабылданған соманың  </a:t>
            </a:r>
            <a:r>
              <a:rPr lang="en-US" sz="1800" dirty="0"/>
              <a:t>0,89</a:t>
            </a:r>
            <a:r>
              <a:rPr lang="kk-KZ" sz="1800" dirty="0"/>
              <a:t> % құрайды</a:t>
            </a:r>
            <a:endParaRPr lang="ru-RU" sz="1800" b="1" dirty="0">
              <a:solidFill>
                <a:srgbClr val="FF0000"/>
              </a:solidFill>
            </a:endParaRPr>
          </a:p>
          <a:p>
            <a:pPr fontAlgn="ctr"/>
            <a:endParaRPr lang="ru-RU" sz="1400" b="1" dirty="0">
              <a:solidFill>
                <a:srgbClr val="FF0000"/>
              </a:solidFill>
            </a:endParaRPr>
          </a:p>
          <a:p>
            <a:pPr fontAlgn="ctr"/>
            <a:endParaRPr lang="ru-RU" sz="1800" b="1" dirty="0"/>
          </a:p>
          <a:p>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1352968481"/>
              </p:ext>
            </p:extLst>
          </p:nvPr>
        </p:nvGraphicFramePr>
        <p:xfrm>
          <a:off x="214283" y="4071941"/>
          <a:ext cx="8678198" cy="2070290"/>
        </p:xfrm>
        <a:graphic>
          <a:graphicData uri="http://schemas.openxmlformats.org/drawingml/2006/table">
            <a:tbl>
              <a:tblPr firstRow="1" bandRow="1">
                <a:tableStyleId>{8799B23B-EC83-4686-B30A-512413B5E67A}</a:tableStyleId>
              </a:tblPr>
              <a:tblGrid>
                <a:gridCol w="1224527">
                  <a:extLst>
                    <a:ext uri="{9D8B030D-6E8A-4147-A177-3AD203B41FA5}">
                      <a16:colId xmlns:a16="http://schemas.microsoft.com/office/drawing/2014/main" val="20000"/>
                    </a:ext>
                  </a:extLst>
                </a:gridCol>
                <a:gridCol w="1664467">
                  <a:extLst>
                    <a:ext uri="{9D8B030D-6E8A-4147-A177-3AD203B41FA5}">
                      <a16:colId xmlns:a16="http://schemas.microsoft.com/office/drawing/2014/main" val="20001"/>
                    </a:ext>
                  </a:extLst>
                </a:gridCol>
                <a:gridCol w="1545711">
                  <a:extLst>
                    <a:ext uri="{9D8B030D-6E8A-4147-A177-3AD203B41FA5}">
                      <a16:colId xmlns:a16="http://schemas.microsoft.com/office/drawing/2014/main" val="20002"/>
                    </a:ext>
                  </a:extLst>
                </a:gridCol>
                <a:gridCol w="1433282">
                  <a:extLst>
                    <a:ext uri="{9D8B030D-6E8A-4147-A177-3AD203B41FA5}">
                      <a16:colId xmlns:a16="http://schemas.microsoft.com/office/drawing/2014/main" val="20003"/>
                    </a:ext>
                  </a:extLst>
                </a:gridCol>
                <a:gridCol w="1592537">
                  <a:extLst>
                    <a:ext uri="{9D8B030D-6E8A-4147-A177-3AD203B41FA5}">
                      <a16:colId xmlns:a16="http://schemas.microsoft.com/office/drawing/2014/main" val="20004"/>
                    </a:ext>
                  </a:extLst>
                </a:gridCol>
                <a:gridCol w="1217674">
                  <a:extLst>
                    <a:ext uri="{9D8B030D-6E8A-4147-A177-3AD203B41FA5}">
                      <a16:colId xmlns:a16="http://schemas.microsoft.com/office/drawing/2014/main" val="20005"/>
                    </a:ext>
                  </a:extLst>
                </a:gridCol>
              </a:tblGrid>
              <a:tr h="436245">
                <a:tc rowSpan="2">
                  <a:txBody>
                    <a:bodyPr/>
                    <a:lstStyle/>
                    <a:p>
                      <a:pPr algn="ctr" fontAlgn="b"/>
                      <a:r>
                        <a:rPr lang="ru-RU" sz="1400" u="none" strike="noStrike" dirty="0">
                          <a:effectLst/>
                          <a:latin typeface="Times New Roman" pitchFamily="18" charset="0"/>
                          <a:cs typeface="Times New Roman" pitchFamily="18" charset="0"/>
                        </a:rPr>
                        <a:t>202</a:t>
                      </a:r>
                      <a:r>
                        <a:rPr lang="kk-KZ" sz="1400" u="none" strike="noStrike" dirty="0">
                          <a:effectLst/>
                          <a:latin typeface="Times New Roman" pitchFamily="18" charset="0"/>
                          <a:cs typeface="Times New Roman" pitchFamily="18" charset="0"/>
                        </a:rPr>
                        <a:t>6</a:t>
                      </a:r>
                      <a:endParaRPr lang="ru-RU" sz="1400" u="none" strike="noStrike" baseline="0" dirty="0">
                        <a:effectLst/>
                        <a:latin typeface="Times New Roman" pitchFamily="18" charset="0"/>
                        <a:cs typeface="Times New Roman" pitchFamily="18" charset="0"/>
                      </a:endParaRPr>
                    </a:p>
                    <a:p>
                      <a:pPr algn="ctr" fontAlgn="b"/>
                      <a:r>
                        <a:rPr lang="kk-KZ" sz="1400" b="1" i="0" u="none" strike="noStrike" baseline="0" dirty="0">
                          <a:solidFill>
                            <a:schemeClr val="tx1"/>
                          </a:solidFill>
                          <a:effectLst/>
                          <a:latin typeface="Times New Roman" pitchFamily="18" charset="0"/>
                          <a:cs typeface="Times New Roman" pitchFamily="18" charset="0"/>
                        </a:rPr>
                        <a:t>Жылдың 3 айында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gridSpan="2">
                  <a:txBody>
                    <a:bodyPr/>
                    <a:lstStyle/>
                    <a:p>
                      <a:pPr algn="ctr" fontAlgn="b"/>
                      <a:r>
                        <a:rPr lang="ru-RU" sz="1400" u="none" strike="noStrike" dirty="0">
                          <a:effectLst/>
                          <a:latin typeface="Times New Roman" pitchFamily="18" charset="0"/>
                          <a:cs typeface="Times New Roman" pitchFamily="18" charset="0"/>
                        </a:rPr>
                        <a:t>202</a:t>
                      </a:r>
                      <a:r>
                        <a:rPr lang="kk-KZ" sz="1400" u="none" strike="noStrike" dirty="0">
                          <a:effectLst/>
                          <a:latin typeface="Times New Roman" pitchFamily="18" charset="0"/>
                          <a:cs typeface="Times New Roman" pitchFamily="18" charset="0"/>
                        </a:rPr>
                        <a:t>6</a:t>
                      </a:r>
                      <a:r>
                        <a:rPr lang="ru-RU" sz="1400" u="none" strike="noStrike" dirty="0">
                          <a:effectLst/>
                          <a:latin typeface="Times New Roman" pitchFamily="18" charset="0"/>
                          <a:cs typeface="Times New Roman" pitchFamily="18" charset="0"/>
                        </a:rPr>
                        <a:t> </a:t>
                      </a:r>
                      <a:r>
                        <a:rPr lang="ru-RU" sz="1400" u="none" strike="noStrike" dirty="0" err="1">
                          <a:effectLst/>
                          <a:latin typeface="Times New Roman" pitchFamily="18" charset="0"/>
                          <a:cs typeface="Times New Roman" pitchFamily="18" charset="0"/>
                        </a:rPr>
                        <a:t>жылы</a:t>
                      </a:r>
                      <a:r>
                        <a:rPr lang="ru-RU" sz="1400" u="none" strike="noStrike" dirty="0">
                          <a:effectLst/>
                          <a:latin typeface="Times New Roman" pitchFamily="18" charset="0"/>
                          <a:cs typeface="Times New Roman" pitchFamily="18" charset="0"/>
                        </a:rPr>
                        <a:t> </a:t>
                      </a:r>
                      <a:r>
                        <a:rPr lang="ru-RU" sz="1400" u="none" strike="noStrike" dirty="0" err="1">
                          <a:effectLst/>
                          <a:latin typeface="Times New Roman" pitchFamily="18" charset="0"/>
                          <a:cs typeface="Times New Roman" pitchFamily="18" charset="0"/>
                        </a:rPr>
                        <a:t>төлемге</a:t>
                      </a:r>
                      <a:r>
                        <a:rPr lang="ru-RU" sz="1400" u="none" strike="noStrike" dirty="0">
                          <a:effectLst/>
                          <a:latin typeface="Times New Roman" pitchFamily="18" charset="0"/>
                          <a:cs typeface="Times New Roman" pitchFamily="18" charset="0"/>
                        </a:rPr>
                        <a:t> </a:t>
                      </a:r>
                      <a:r>
                        <a:rPr lang="ru-RU" sz="1400" u="none" strike="noStrike" dirty="0" err="1">
                          <a:effectLst/>
                          <a:latin typeface="Times New Roman" pitchFamily="18" charset="0"/>
                          <a:cs typeface="Times New Roman" pitchFamily="18" charset="0"/>
                        </a:rPr>
                        <a:t>ұсынылған</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hMerge="1">
                  <a:txBody>
                    <a:bodyPr/>
                    <a:lstStyle/>
                    <a:p>
                      <a:endParaRPr lang="ru-RU"/>
                    </a:p>
                  </a:txBody>
                  <a:tcPr/>
                </a:tc>
                <a:tc gridSpan="2">
                  <a:txBody>
                    <a:bodyPr/>
                    <a:lstStyle/>
                    <a:p>
                      <a:pPr algn="ctr" fontAlgn="b"/>
                      <a:r>
                        <a:rPr lang="kk-KZ" sz="1400"/>
                        <a:t>202</a:t>
                      </a:r>
                      <a:r>
                        <a:rPr lang="kk-KZ" sz="1400" dirty="0"/>
                        <a:t>6</a:t>
                      </a:r>
                      <a:r>
                        <a:rPr lang="kk-KZ" sz="1400"/>
                        <a:t> </a:t>
                      </a:r>
                      <a:r>
                        <a:rPr lang="kk-KZ" sz="1400" dirty="0"/>
                        <a:t>жылға аяқтау актілері бойынша төлемге қабылданды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hMerge="1">
                  <a:txBody>
                    <a:bodyPr/>
                    <a:lstStyle/>
                    <a:p>
                      <a:endParaRPr lang="ru-RU"/>
                    </a:p>
                  </a:txBody>
                  <a:tcPr/>
                </a:tc>
                <a:tc>
                  <a:txBody>
                    <a:bodyPr/>
                    <a:lstStyle/>
                    <a:p>
                      <a:pPr algn="ctr" fontAlgn="b"/>
                      <a:r>
                        <a:rPr lang="ru-RU" sz="1400" u="none" strike="noStrike" dirty="0" err="1">
                          <a:effectLst/>
                          <a:latin typeface="Times New Roman" pitchFamily="18" charset="0"/>
                          <a:cs typeface="Times New Roman" pitchFamily="18" charset="0"/>
                        </a:rPr>
                        <a:t>ауытқу</a:t>
                      </a:r>
                      <a:r>
                        <a:rPr lang="ru-RU" sz="1400" u="none" strike="noStrike" dirty="0">
                          <a:effectLst/>
                          <a:latin typeface="Times New Roman" pitchFamily="18" charset="0"/>
                          <a:cs typeface="Times New Roman" pitchFamily="18" charset="0"/>
                        </a:rPr>
                        <a:t>  </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0"/>
                  </a:ext>
                </a:extLst>
              </a:tr>
              <a:tr h="649605">
                <a:tc vMerge="1">
                  <a:txBody>
                    <a:bodyPr/>
                    <a:lstStyle/>
                    <a:p>
                      <a:endParaRPr lang="ru-RU"/>
                    </a:p>
                  </a:txBody>
                  <a:tcPr/>
                </a:tc>
                <a:tc>
                  <a:txBody>
                    <a:bodyPr/>
                    <a:lstStyle/>
                    <a:p>
                      <a:pPr algn="ctr" fontAlgn="t"/>
                      <a:r>
                        <a:rPr lang="kk-KZ" sz="1400" b="1" i="0" u="none" strike="noStrike" dirty="0">
                          <a:solidFill>
                            <a:schemeClr val="tx1"/>
                          </a:solidFill>
                          <a:effectLst/>
                          <a:latin typeface="Times New Roman" pitchFamily="18" charset="0"/>
                          <a:cs typeface="Times New Roman" pitchFamily="18" charset="0"/>
                        </a:rPr>
                        <a:t>Емделіп</a:t>
                      </a:r>
                      <a:r>
                        <a:rPr lang="kk-KZ" sz="1400" b="1" i="0" u="none" strike="noStrike" baseline="0" dirty="0">
                          <a:solidFill>
                            <a:schemeClr val="tx1"/>
                          </a:solidFill>
                          <a:effectLst/>
                          <a:latin typeface="Times New Roman" pitchFamily="18" charset="0"/>
                          <a:cs typeface="Times New Roman" pitchFamily="18" charset="0"/>
                        </a:rPr>
                        <a:t> шыққандар саны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u="none" strike="noStrike" dirty="0" err="1">
                          <a:effectLst/>
                          <a:latin typeface="Times New Roman" pitchFamily="18" charset="0"/>
                          <a:cs typeface="Times New Roman" pitchFamily="18" charset="0"/>
                        </a:rPr>
                        <a:t>Соммасы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kk-KZ" sz="1400" b="1" i="0" u="none" strike="noStrike" dirty="0">
                          <a:solidFill>
                            <a:schemeClr val="tx1"/>
                          </a:solidFill>
                          <a:effectLst/>
                          <a:latin typeface="Times New Roman" pitchFamily="18" charset="0"/>
                          <a:cs typeface="Times New Roman" pitchFamily="18" charset="0"/>
                        </a:rPr>
                        <a:t>Емделіп</a:t>
                      </a:r>
                      <a:r>
                        <a:rPr lang="kk-KZ" sz="1400" b="1" i="0" u="none" strike="noStrike" baseline="0" dirty="0">
                          <a:solidFill>
                            <a:schemeClr val="tx1"/>
                          </a:solidFill>
                          <a:effectLst/>
                          <a:latin typeface="Times New Roman" pitchFamily="18" charset="0"/>
                          <a:cs typeface="Times New Roman" pitchFamily="18" charset="0"/>
                        </a:rPr>
                        <a:t> шыққандар саны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u="none" strike="noStrike" dirty="0" err="1">
                          <a:effectLst/>
                          <a:latin typeface="Times New Roman" pitchFamily="18" charset="0"/>
                          <a:cs typeface="Times New Roman" pitchFamily="18" charset="0"/>
                        </a:rPr>
                        <a:t>сомма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u="none" strike="noStrike" dirty="0" err="1">
                          <a:effectLst/>
                          <a:latin typeface="Times New Roman" pitchFamily="18" charset="0"/>
                          <a:cs typeface="Times New Roman" pitchFamily="18" charset="0"/>
                        </a:rPr>
                        <a:t>сомма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1"/>
                  </a:ext>
                </a:extLst>
              </a:tr>
              <a:tr h="984440">
                <a:tc>
                  <a:txBody>
                    <a:bodyPr/>
                    <a:lstStyle/>
                    <a:p>
                      <a:pPr algn="ctr" fontAlgn="b"/>
                      <a:r>
                        <a:rPr lang="kk-KZ" sz="1400" b="1" i="0" u="none" strike="noStrike" dirty="0">
                          <a:solidFill>
                            <a:schemeClr val="tx1"/>
                          </a:solidFill>
                          <a:effectLst/>
                          <a:latin typeface="Times New Roman" pitchFamily="18" charset="0"/>
                          <a:cs typeface="Times New Roman" pitchFamily="18" charset="0"/>
                        </a:rPr>
                        <a:t>БАРЛЫҒЫ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kk-KZ" sz="1400" b="0" i="0" u="none" strike="noStrike" dirty="0">
                          <a:solidFill>
                            <a:schemeClr val="tx1"/>
                          </a:solidFill>
                          <a:effectLst/>
                          <a:latin typeface="Times New Roman" pitchFamily="18" charset="0"/>
                          <a:cs typeface="Times New Roman" pitchFamily="18" charset="0"/>
                        </a:rPr>
                        <a:t>Гобмп</a:t>
                      </a:r>
                      <a:r>
                        <a:rPr lang="kk-KZ" sz="1400" b="0" i="0" u="none" strike="noStrike" baseline="0" dirty="0">
                          <a:solidFill>
                            <a:schemeClr val="tx1"/>
                          </a:solidFill>
                          <a:effectLst/>
                          <a:latin typeface="Times New Roman" pitchFamily="18" charset="0"/>
                          <a:cs typeface="Times New Roman" pitchFamily="18" charset="0"/>
                        </a:rPr>
                        <a:t> -1086 науқас </a:t>
                      </a:r>
                      <a:r>
                        <a:rPr lang="kk-KZ" sz="800" b="0" i="0" u="none" strike="noStrike" baseline="0" dirty="0">
                          <a:solidFill>
                            <a:schemeClr val="tx1"/>
                          </a:solidFill>
                          <a:effectLst/>
                          <a:latin typeface="Times New Roman" pitchFamily="18" charset="0"/>
                          <a:cs typeface="Times New Roman" pitchFamily="18" charset="0"/>
                        </a:rPr>
                        <a:t>(қабылдау бөлімін қоса)</a:t>
                      </a:r>
                    </a:p>
                    <a:p>
                      <a:pPr algn="ctr" fontAlgn="t"/>
                      <a:r>
                        <a:rPr lang="kk-KZ" sz="1400" b="0" i="0" u="none" strike="noStrike" baseline="0" dirty="0">
                          <a:solidFill>
                            <a:schemeClr val="tx1"/>
                          </a:solidFill>
                          <a:effectLst/>
                          <a:latin typeface="Times New Roman" pitchFamily="18" charset="0"/>
                          <a:cs typeface="Times New Roman" pitchFamily="18" charset="0"/>
                        </a:rPr>
                        <a:t>Осмс  - </a:t>
                      </a:r>
                      <a:r>
                        <a:rPr lang="ru-RU" sz="1400" b="0" i="0" u="none" strike="noStrike" baseline="0" dirty="0">
                          <a:solidFill>
                            <a:schemeClr val="tx1"/>
                          </a:solidFill>
                          <a:effectLst/>
                          <a:latin typeface="Times New Roman" pitchFamily="18" charset="0"/>
                          <a:cs typeface="Times New Roman" pitchFamily="18" charset="0"/>
                        </a:rPr>
                        <a:t>8179</a:t>
                      </a:r>
                      <a:r>
                        <a:rPr lang="kk-KZ" sz="1400" b="0" i="0" u="none" strike="noStrike" baseline="0" dirty="0">
                          <a:solidFill>
                            <a:schemeClr val="tx1"/>
                          </a:solidFill>
                          <a:effectLst/>
                          <a:latin typeface="Times New Roman" pitchFamily="18" charset="0"/>
                          <a:cs typeface="Times New Roman" pitchFamily="18" charset="0"/>
                        </a:rPr>
                        <a:t> науқас</a:t>
                      </a:r>
                      <a:endParaRPr lang="ru-RU" sz="1400" b="1" i="0" u="none" strike="noStrike" dirty="0">
                        <a:solidFill>
                          <a:srgbClr val="000000"/>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b="1" i="0" u="none" strike="noStrike" dirty="0">
                          <a:solidFill>
                            <a:srgbClr val="000000"/>
                          </a:solidFill>
                          <a:effectLst/>
                          <a:latin typeface="Times New Roman" pitchFamily="18" charset="0"/>
                          <a:cs typeface="Times New Roman" pitchFamily="18" charset="0"/>
                        </a:rPr>
                        <a:t>979 076 054,83</a:t>
                      </a:r>
                    </a:p>
                  </a:txBody>
                  <a:tcPr marL="9525" marR="9525" marT="9525" marB="0" anchor="ctr"/>
                </a:tc>
                <a:tc>
                  <a:txBody>
                    <a:bodyPr/>
                    <a:lstStyle/>
                    <a:p>
                      <a:pPr algn="ctr" fontAlgn="t"/>
                      <a:r>
                        <a:rPr lang="ru-RU" sz="1400" b="0" i="0" u="none" strike="noStrike" dirty="0" err="1">
                          <a:solidFill>
                            <a:schemeClr val="tx1">
                              <a:lumMod val="95000"/>
                              <a:lumOff val="5000"/>
                            </a:schemeClr>
                          </a:solidFill>
                          <a:effectLst/>
                          <a:latin typeface="Times New Roman" pitchFamily="18" charset="0"/>
                          <a:cs typeface="Times New Roman" pitchFamily="18" charset="0"/>
                        </a:rPr>
                        <a:t>Гобмп</a:t>
                      </a:r>
                      <a:r>
                        <a:rPr lang="ru-RU" sz="1400" b="0" i="0" u="none" strike="noStrike" dirty="0">
                          <a:solidFill>
                            <a:schemeClr val="tx1">
                              <a:lumMod val="95000"/>
                              <a:lumOff val="5000"/>
                            </a:schemeClr>
                          </a:solidFill>
                          <a:effectLst/>
                          <a:latin typeface="Times New Roman" pitchFamily="18" charset="0"/>
                          <a:cs typeface="Times New Roman" pitchFamily="18" charset="0"/>
                        </a:rPr>
                        <a:t> -1043</a:t>
                      </a:r>
                    </a:p>
                    <a:p>
                      <a:pPr algn="ctr" fontAlgn="t"/>
                      <a:r>
                        <a:rPr lang="ru-RU" sz="1400" b="0" i="0" u="none" strike="noStrike" dirty="0" err="1">
                          <a:solidFill>
                            <a:schemeClr val="tx1">
                              <a:lumMod val="95000"/>
                              <a:lumOff val="5000"/>
                            </a:schemeClr>
                          </a:solidFill>
                          <a:effectLst/>
                          <a:latin typeface="Times New Roman" pitchFamily="18" charset="0"/>
                          <a:cs typeface="Times New Roman" pitchFamily="18" charset="0"/>
                        </a:rPr>
                        <a:t>науқас</a:t>
                      </a:r>
                      <a:r>
                        <a:rPr lang="ru-RU" sz="1400" b="0" i="0" u="none" strike="noStrike" dirty="0">
                          <a:solidFill>
                            <a:schemeClr val="tx1">
                              <a:lumMod val="95000"/>
                              <a:lumOff val="5000"/>
                            </a:schemeClr>
                          </a:solidFill>
                          <a:effectLst/>
                          <a:latin typeface="Times New Roman" pitchFamily="18" charset="0"/>
                          <a:cs typeface="Times New Roman" pitchFamily="18" charset="0"/>
                        </a:rPr>
                        <a:t> </a:t>
                      </a:r>
                    </a:p>
                    <a:p>
                      <a:pPr algn="ctr" fontAlgn="t"/>
                      <a:r>
                        <a:rPr lang="ru-RU" sz="800" b="0" i="0" u="none" strike="noStrike" dirty="0">
                          <a:solidFill>
                            <a:schemeClr val="tx1">
                              <a:lumMod val="95000"/>
                              <a:lumOff val="5000"/>
                            </a:schemeClr>
                          </a:solidFill>
                          <a:effectLst/>
                          <a:latin typeface="Times New Roman" pitchFamily="18" charset="0"/>
                          <a:cs typeface="Times New Roman" pitchFamily="18" charset="0"/>
                        </a:rPr>
                        <a:t>(</a:t>
                      </a:r>
                      <a:r>
                        <a:rPr lang="kk-KZ" sz="800" b="0" i="0" u="none" strike="noStrike" baseline="0" dirty="0">
                          <a:solidFill>
                            <a:schemeClr val="tx1"/>
                          </a:solidFill>
                          <a:effectLst/>
                          <a:latin typeface="Times New Roman" pitchFamily="18" charset="0"/>
                          <a:cs typeface="Times New Roman" pitchFamily="18" charset="0"/>
                        </a:rPr>
                        <a:t>қабылдау бөлімін қоса</a:t>
                      </a:r>
                      <a:r>
                        <a:rPr lang="ru-RU" sz="800" b="0" i="0" u="none" strike="noStrike" dirty="0">
                          <a:solidFill>
                            <a:schemeClr val="tx1">
                              <a:lumMod val="95000"/>
                              <a:lumOff val="5000"/>
                            </a:schemeClr>
                          </a:solidFill>
                          <a:effectLst/>
                          <a:latin typeface="Times New Roman" pitchFamily="18" charset="0"/>
                          <a:cs typeface="Times New Roman" pitchFamily="18" charset="0"/>
                        </a:rPr>
                        <a:t>)</a:t>
                      </a:r>
                      <a:r>
                        <a:rPr lang="ru-RU" sz="1400" b="0" i="0" u="none" strike="noStrike" dirty="0">
                          <a:solidFill>
                            <a:schemeClr val="tx1">
                              <a:lumMod val="95000"/>
                              <a:lumOff val="5000"/>
                            </a:schemeClr>
                          </a:solidFill>
                          <a:effectLst/>
                          <a:latin typeface="Times New Roman" pitchFamily="18" charset="0"/>
                          <a:cs typeface="Times New Roman" pitchFamily="18" charset="0"/>
                        </a:rPr>
                        <a:t> </a:t>
                      </a:r>
                      <a:r>
                        <a:rPr lang="ru-RU" sz="1400" b="0" i="0" u="none" strike="noStrike" dirty="0" err="1">
                          <a:solidFill>
                            <a:schemeClr val="tx1">
                              <a:lumMod val="95000"/>
                              <a:lumOff val="5000"/>
                            </a:schemeClr>
                          </a:solidFill>
                          <a:effectLst/>
                          <a:latin typeface="Times New Roman" pitchFamily="18" charset="0"/>
                          <a:cs typeface="Times New Roman" pitchFamily="18" charset="0"/>
                        </a:rPr>
                        <a:t>осмс</a:t>
                      </a:r>
                      <a:r>
                        <a:rPr lang="ru-RU" sz="1400" b="0" i="0" u="none" strike="noStrike" dirty="0">
                          <a:solidFill>
                            <a:schemeClr val="tx1">
                              <a:lumMod val="95000"/>
                              <a:lumOff val="5000"/>
                            </a:schemeClr>
                          </a:solidFill>
                          <a:effectLst/>
                          <a:latin typeface="Times New Roman" pitchFamily="18" charset="0"/>
                          <a:cs typeface="Times New Roman" pitchFamily="18" charset="0"/>
                        </a:rPr>
                        <a:t>-</a:t>
                      </a:r>
                      <a:r>
                        <a:rPr lang="ru-RU" sz="1400" b="0" i="0" u="none" strike="noStrike" baseline="0" dirty="0">
                          <a:solidFill>
                            <a:schemeClr val="tx1">
                              <a:lumMod val="95000"/>
                              <a:lumOff val="5000"/>
                            </a:schemeClr>
                          </a:solidFill>
                          <a:effectLst/>
                          <a:latin typeface="Times New Roman" pitchFamily="18" charset="0"/>
                          <a:cs typeface="Times New Roman" pitchFamily="18" charset="0"/>
                        </a:rPr>
                        <a:t> 7993 </a:t>
                      </a:r>
                      <a:r>
                        <a:rPr lang="ru-RU" sz="1400" b="0" i="0" u="none" strike="noStrike" dirty="0" err="1">
                          <a:solidFill>
                            <a:schemeClr val="tx1">
                              <a:lumMod val="95000"/>
                              <a:lumOff val="5000"/>
                            </a:schemeClr>
                          </a:solidFill>
                          <a:effectLst/>
                          <a:latin typeface="Times New Roman" pitchFamily="18" charset="0"/>
                          <a:cs typeface="Times New Roman" pitchFamily="18" charset="0"/>
                        </a:rPr>
                        <a:t>науқас</a:t>
                      </a:r>
                      <a:endParaRPr lang="ru-RU" sz="1400" b="0" i="0" u="none" strike="noStrike" dirty="0">
                        <a:solidFill>
                          <a:schemeClr val="tx1">
                            <a:lumMod val="95000"/>
                            <a:lumOff val="5000"/>
                          </a:schemeClr>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b="1" i="0" u="none" strike="noStrike" dirty="0">
                          <a:solidFill>
                            <a:schemeClr val="tx1">
                              <a:lumMod val="95000"/>
                              <a:lumOff val="5000"/>
                            </a:schemeClr>
                          </a:solidFill>
                          <a:effectLst/>
                          <a:latin typeface="Times New Roman" pitchFamily="18" charset="0"/>
                          <a:cs typeface="Times New Roman" pitchFamily="18" charset="0"/>
                        </a:rPr>
                        <a:t>970 338</a:t>
                      </a:r>
                      <a:r>
                        <a:rPr lang="ru-RU" sz="1400" b="1" i="0" u="none" strike="noStrike" baseline="0" dirty="0">
                          <a:solidFill>
                            <a:schemeClr val="tx1">
                              <a:lumMod val="95000"/>
                              <a:lumOff val="5000"/>
                            </a:schemeClr>
                          </a:solidFill>
                          <a:effectLst/>
                          <a:latin typeface="Times New Roman" pitchFamily="18" charset="0"/>
                          <a:cs typeface="Times New Roman" pitchFamily="18" charset="0"/>
                        </a:rPr>
                        <a:t> 701,91</a:t>
                      </a:r>
                      <a:endParaRPr lang="ru-RU" sz="1400" b="1" i="0" u="none" strike="noStrike" dirty="0">
                        <a:solidFill>
                          <a:schemeClr val="tx1">
                            <a:lumMod val="95000"/>
                            <a:lumOff val="5000"/>
                          </a:schemeClr>
                        </a:solidFill>
                        <a:effectLst/>
                        <a:latin typeface="Times New Roman" pitchFamily="18" charset="0"/>
                        <a:cs typeface="Times New Roman" pitchFamily="18" charset="0"/>
                      </a:endParaRPr>
                    </a:p>
                  </a:txBody>
                  <a:tcPr marL="9525" marR="9525" marT="9525" marB="0" anchor="ctr"/>
                </a:tc>
                <a:tc>
                  <a:txBody>
                    <a:bodyPr/>
                    <a:lstStyle/>
                    <a:p>
                      <a:pPr algn="ctr" fontAlgn="t"/>
                      <a:r>
                        <a:rPr lang="en-US" sz="1400" b="1" i="0" u="none" strike="noStrike" dirty="0">
                          <a:solidFill>
                            <a:srgbClr val="000000"/>
                          </a:solidFill>
                          <a:effectLst/>
                          <a:latin typeface="Times New Roman" pitchFamily="18" charset="0"/>
                          <a:cs typeface="Times New Roman" pitchFamily="18" charset="0"/>
                        </a:rPr>
                        <a:t>8 737 352,92</a:t>
                      </a:r>
                      <a:endParaRPr lang="ru-RU" sz="1400" b="1" i="0" u="none" strike="noStrike" dirty="0">
                        <a:solidFill>
                          <a:srgbClr val="000000"/>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90237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00" y="285728"/>
            <a:ext cx="7729534" cy="500066"/>
          </a:xfrm>
        </p:spPr>
        <p:txBody>
          <a:bodyPr>
            <a:normAutofit/>
          </a:bodyPr>
          <a:lstStyle/>
          <a:p>
            <a:r>
              <a:rPr lang="kk-KZ" sz="2400" b="1" dirty="0">
                <a:solidFill>
                  <a:srgbClr val="C00000"/>
                </a:solidFill>
              </a:rPr>
              <a:t>   Негізгі медициналық-сапалық көрсеткіштер</a:t>
            </a:r>
            <a:endParaRPr lang="ru-RU" sz="2400" dirty="0"/>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3796966409"/>
              </p:ext>
            </p:extLst>
          </p:nvPr>
        </p:nvGraphicFramePr>
        <p:xfrm>
          <a:off x="457200" y="1000110"/>
          <a:ext cx="8229600" cy="5406952"/>
        </p:xfrm>
        <a:graphic>
          <a:graphicData uri="http://schemas.openxmlformats.org/drawingml/2006/table">
            <a:tbl>
              <a:tblPr firstRow="1" bandRow="1">
                <a:tableStyleId>{5C22544A-7EE6-4342-B048-85BDC9FD1C3A}</a:tableStyleId>
              </a:tblPr>
              <a:tblGrid>
                <a:gridCol w="3186106">
                  <a:extLst>
                    <a:ext uri="{9D8B030D-6E8A-4147-A177-3AD203B41FA5}">
                      <a16:colId xmlns:a16="http://schemas.microsoft.com/office/drawing/2014/main" val="20000"/>
                    </a:ext>
                  </a:extLst>
                </a:gridCol>
                <a:gridCol w="2300294">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50441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400" b="1" i="0" u="none" strike="noStrike" cap="none" normalizeH="0" baseline="0" dirty="0">
                          <a:ln>
                            <a:noFill/>
                          </a:ln>
                          <a:solidFill>
                            <a:schemeClr val="tx1"/>
                          </a:solidFill>
                          <a:effectLst/>
                          <a:latin typeface="Times New Roman" pitchFamily="18" charset="0"/>
                          <a:cs typeface="Times New Roman" pitchFamily="18" charset="0"/>
                        </a:rPr>
                        <a:t>Атауы</a:t>
                      </a:r>
                      <a:endParaRPr kumimoji="0" lang="ru-RU" sz="1400" b="1"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solidFill>
                      <a:schemeClr val="bg2"/>
                    </a:solidFill>
                  </a:tcPr>
                </a:tc>
                <a:tc>
                  <a:txBody>
                    <a:bodyPr/>
                    <a:lstStyle/>
                    <a:p>
                      <a:pPr algn="ctr"/>
                      <a:r>
                        <a:rPr lang="ru-RU" sz="1400" dirty="0">
                          <a:solidFill>
                            <a:schemeClr val="tx1"/>
                          </a:solidFill>
                          <a:latin typeface="Times New Roman" pitchFamily="18" charset="0"/>
                          <a:cs typeface="Times New Roman" pitchFamily="18" charset="0"/>
                        </a:rPr>
                        <a:t>20</a:t>
                      </a:r>
                      <a:r>
                        <a:rPr lang="en-US" sz="1400" dirty="0">
                          <a:solidFill>
                            <a:schemeClr val="tx1"/>
                          </a:solidFill>
                          <a:latin typeface="Times New Roman" pitchFamily="18" charset="0"/>
                          <a:cs typeface="Times New Roman" pitchFamily="18" charset="0"/>
                        </a:rPr>
                        <a:t>2</a:t>
                      </a:r>
                      <a:r>
                        <a:rPr lang="kk-KZ" sz="1400" dirty="0">
                          <a:solidFill>
                            <a:schemeClr val="tx1"/>
                          </a:solidFill>
                          <a:latin typeface="Times New Roman" pitchFamily="18" charset="0"/>
                          <a:cs typeface="Times New Roman" pitchFamily="18" charset="0"/>
                        </a:rPr>
                        <a:t>6 жыл </a:t>
                      </a:r>
                      <a:r>
                        <a:rPr lang="kk-KZ" sz="1400" baseline="0" dirty="0">
                          <a:solidFill>
                            <a:schemeClr val="tx1"/>
                          </a:solidFill>
                          <a:latin typeface="Times New Roman" pitchFamily="18" charset="0"/>
                          <a:cs typeface="Times New Roman" pitchFamily="18" charset="0"/>
                        </a:rPr>
                        <a:t> 3 ай</a:t>
                      </a:r>
                      <a:endParaRPr lang="ru-RU" sz="1400" b="1" dirty="0">
                        <a:solidFill>
                          <a:schemeClr val="tx1"/>
                        </a:solidFill>
                        <a:latin typeface="Times New Roman" pitchFamily="18" charset="0"/>
                        <a:cs typeface="Times New Roman" pitchFamily="18" charset="0"/>
                      </a:endParaRPr>
                    </a:p>
                  </a:txBody>
                  <a:tcPr anchor="ctr">
                    <a:solidFill>
                      <a:schemeClr val="bg2"/>
                    </a:solidFill>
                  </a:tcPr>
                </a:tc>
                <a:tc>
                  <a:txBody>
                    <a:bodyPr/>
                    <a:lstStyle/>
                    <a:p>
                      <a:pPr algn="ctr"/>
                      <a:r>
                        <a:rPr lang="ru-RU" sz="1400" dirty="0">
                          <a:solidFill>
                            <a:schemeClr val="tx1"/>
                          </a:solidFill>
                          <a:latin typeface="Times New Roman" pitchFamily="18" charset="0"/>
                          <a:cs typeface="Times New Roman" pitchFamily="18" charset="0"/>
                        </a:rPr>
                        <a:t>20</a:t>
                      </a:r>
                      <a:r>
                        <a:rPr lang="en-US" sz="1400" dirty="0">
                          <a:solidFill>
                            <a:schemeClr val="tx1"/>
                          </a:solidFill>
                          <a:latin typeface="Times New Roman" pitchFamily="18" charset="0"/>
                          <a:cs typeface="Times New Roman" pitchFamily="18" charset="0"/>
                        </a:rPr>
                        <a:t>25</a:t>
                      </a:r>
                      <a:r>
                        <a:rPr lang="ru-RU" sz="1400" baseline="0" dirty="0" err="1">
                          <a:solidFill>
                            <a:schemeClr val="tx1"/>
                          </a:solidFill>
                          <a:latin typeface="Times New Roman" pitchFamily="18" charset="0"/>
                          <a:cs typeface="Times New Roman" pitchFamily="18" charset="0"/>
                        </a:rPr>
                        <a:t>жыл</a:t>
                      </a:r>
                      <a:r>
                        <a:rPr lang="ru-RU" sz="1400" baseline="0" dirty="0">
                          <a:solidFill>
                            <a:schemeClr val="tx1"/>
                          </a:solidFill>
                          <a:latin typeface="Times New Roman" pitchFamily="18" charset="0"/>
                          <a:cs typeface="Times New Roman" pitchFamily="18" charset="0"/>
                        </a:rPr>
                        <a:t> 3 ай </a:t>
                      </a:r>
                      <a:endParaRPr lang="ru-RU" sz="1400" b="1" dirty="0">
                        <a:solidFill>
                          <a:schemeClr val="tx1"/>
                        </a:solidFill>
                        <a:latin typeface="Times New Roman" pitchFamily="18" charset="0"/>
                        <a:cs typeface="Times New Roman" pitchFamily="18" charset="0"/>
                      </a:endParaRPr>
                    </a:p>
                  </a:txBody>
                  <a:tcPr anchor="ctr">
                    <a:solidFill>
                      <a:schemeClr val="bg2"/>
                    </a:solidFill>
                  </a:tcPr>
                </a:tc>
                <a:extLst>
                  <a:ext uri="{0D108BD9-81ED-4DB2-BD59-A6C34878D82A}">
                    <a16:rowId xmlns:a16="http://schemas.microsoft.com/office/drawing/2014/main" val="10000"/>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err="1">
                          <a:ln>
                            <a:noFill/>
                          </a:ln>
                          <a:solidFill>
                            <a:schemeClr val="tx1"/>
                          </a:solidFill>
                          <a:effectLst/>
                          <a:latin typeface="Times New Roman" pitchFamily="18" charset="0"/>
                          <a:cs typeface="Times New Roman" pitchFamily="18" charset="0"/>
                        </a:rPr>
                        <a:t>Емделіп</a:t>
                      </a:r>
                      <a:r>
                        <a:rPr kumimoji="0" lang="ru-RU" sz="1400" u="none" strike="noStrike" cap="none" normalizeH="0" baseline="0" dirty="0">
                          <a:ln>
                            <a:noFill/>
                          </a:ln>
                          <a:solidFill>
                            <a:schemeClr val="tx1"/>
                          </a:solidFill>
                          <a:effectLst/>
                          <a:latin typeface="Times New Roman" pitchFamily="18" charset="0"/>
                          <a:cs typeface="Times New Roman" pitchFamily="18" charset="0"/>
                        </a:rPr>
                        <a:t> </a:t>
                      </a:r>
                      <a:r>
                        <a:rPr kumimoji="0" lang="ru-RU" sz="1400" u="none" strike="noStrike" cap="none" normalizeH="0" baseline="0" dirty="0" err="1">
                          <a:ln>
                            <a:noFill/>
                          </a:ln>
                          <a:solidFill>
                            <a:schemeClr val="tx1"/>
                          </a:solidFill>
                          <a:effectLst/>
                          <a:latin typeface="Times New Roman" pitchFamily="18" charset="0"/>
                          <a:cs typeface="Times New Roman" pitchFamily="18" charset="0"/>
                        </a:rPr>
                        <a:t>шыққандар </a:t>
                      </a:r>
                      <a:r>
                        <a:rPr kumimoji="0" lang="ru-RU" sz="1400" u="none" strike="noStrike" cap="none" normalizeH="0" baseline="0" dirty="0">
                          <a:ln>
                            <a:noFill/>
                          </a:ln>
                          <a:solidFill>
                            <a:schemeClr val="tx1"/>
                          </a:solidFill>
                          <a:effectLst/>
                          <a:latin typeface="Times New Roman" pitchFamily="18" charset="0"/>
                          <a:cs typeface="Times New Roman" pitchFamily="18" charset="0"/>
                        </a:rPr>
                        <a:t>саны</a:t>
                      </a:r>
                      <a:endParaRPr kumimoji="0" lang="ru-RU" sz="14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solidFill>
                      <a:schemeClr val="bg2">
                        <a:lumMod val="75000"/>
                      </a:schemeClr>
                    </a:solidFill>
                  </a:tcPr>
                </a:tc>
                <a:tc>
                  <a:txBody>
                    <a:bodyPr/>
                    <a:lstStyle/>
                    <a:p>
                      <a:pPr algn="ctr"/>
                      <a:r>
                        <a:rPr lang="ru-RU" sz="1400" b="0" dirty="0">
                          <a:solidFill>
                            <a:schemeClr val="tx1"/>
                          </a:solidFill>
                          <a:latin typeface="Times New Roman" pitchFamily="18" charset="0"/>
                          <a:cs typeface="Times New Roman" pitchFamily="18" charset="0"/>
                        </a:rPr>
                        <a:t>3862</a:t>
                      </a:r>
                    </a:p>
                  </a:txBody>
                  <a:tcPr anchor="ctr">
                    <a:solidFill>
                      <a:schemeClr val="bg2">
                        <a:lumMod val="75000"/>
                      </a:schemeClr>
                    </a:solidFill>
                  </a:tcPr>
                </a:tc>
                <a:tc>
                  <a:txBody>
                    <a:bodyPr/>
                    <a:lstStyle/>
                    <a:p>
                      <a:pPr algn="ctr"/>
                      <a:r>
                        <a:rPr lang="kk-KZ" sz="1400" b="0" dirty="0">
                          <a:solidFill>
                            <a:schemeClr val="tx1"/>
                          </a:solidFill>
                          <a:latin typeface="Times New Roman" pitchFamily="18" charset="0"/>
                          <a:cs typeface="Times New Roman" pitchFamily="18" charset="0"/>
                        </a:rPr>
                        <a:t>41</a:t>
                      </a:r>
                      <a:r>
                        <a:rPr lang="en-US" sz="1400" b="0" dirty="0">
                          <a:solidFill>
                            <a:schemeClr val="tx1"/>
                          </a:solidFill>
                          <a:latin typeface="Times New Roman" pitchFamily="18" charset="0"/>
                          <a:cs typeface="Times New Roman" pitchFamily="18" charset="0"/>
                        </a:rPr>
                        <a:t>84</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1"/>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a:ln>
                            <a:noFill/>
                          </a:ln>
                          <a:solidFill>
                            <a:schemeClr val="tx1"/>
                          </a:solidFill>
                          <a:effectLst/>
                          <a:latin typeface="Times New Roman" pitchFamily="18" charset="0"/>
                          <a:cs typeface="Times New Roman" pitchFamily="18" charset="0"/>
                        </a:rPr>
                        <a:t>Күндік төсек-орын орындалуы</a:t>
                      </a:r>
                      <a:endParaRPr kumimoji="0" lang="ru-RU" sz="14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solidFill>
                      <a:schemeClr val="bg2">
                        <a:lumMod val="75000"/>
                      </a:schemeClr>
                    </a:solidFill>
                  </a:tcPr>
                </a:tc>
                <a:tc>
                  <a:txBody>
                    <a:bodyPr/>
                    <a:lstStyle/>
                    <a:p>
                      <a:pPr algn="ctr"/>
                      <a:r>
                        <a:rPr lang="kk-KZ" sz="1400" b="0" dirty="0">
                          <a:solidFill>
                            <a:schemeClr val="tx1"/>
                          </a:solidFill>
                          <a:latin typeface="Times New Roman" pitchFamily="18" charset="0"/>
                          <a:cs typeface="Times New Roman" pitchFamily="18" charset="0"/>
                        </a:rPr>
                        <a:t>113,8</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en-US" sz="1400" b="0" dirty="0">
                          <a:solidFill>
                            <a:schemeClr val="tx1"/>
                          </a:solidFill>
                          <a:latin typeface="Times New Roman" pitchFamily="18" charset="0"/>
                          <a:cs typeface="Times New Roman" pitchFamily="18" charset="0"/>
                        </a:rPr>
                        <a:t>1</a:t>
                      </a:r>
                      <a:r>
                        <a:rPr lang="ru-RU" sz="1400" b="0" dirty="0">
                          <a:solidFill>
                            <a:schemeClr val="tx1"/>
                          </a:solidFill>
                          <a:latin typeface="Times New Roman" pitchFamily="18" charset="0"/>
                          <a:cs typeface="Times New Roman" pitchFamily="18" charset="0"/>
                        </a:rPr>
                        <a:t>1</a:t>
                      </a:r>
                      <a:r>
                        <a:rPr lang="en-US" sz="1400" b="0" dirty="0">
                          <a:solidFill>
                            <a:schemeClr val="tx1"/>
                          </a:solidFill>
                          <a:latin typeface="Times New Roman" pitchFamily="18" charset="0"/>
                          <a:cs typeface="Times New Roman" pitchFamily="18" charset="0"/>
                        </a:rPr>
                        <a:t>3</a:t>
                      </a:r>
                      <a:r>
                        <a:rPr lang="ru-RU" sz="1400" b="0" dirty="0">
                          <a:solidFill>
                            <a:schemeClr val="tx1"/>
                          </a:solidFill>
                          <a:latin typeface="Times New Roman" pitchFamily="18" charset="0"/>
                          <a:cs typeface="Times New Roman" pitchFamily="18" charset="0"/>
                        </a:rPr>
                        <a:t>,8</a:t>
                      </a:r>
                    </a:p>
                  </a:txBody>
                  <a:tcPr anchor="ctr">
                    <a:solidFill>
                      <a:schemeClr val="bg2">
                        <a:lumMod val="75000"/>
                      </a:schemeClr>
                    </a:solidFill>
                  </a:tcPr>
                </a:tc>
                <a:extLst>
                  <a:ext uri="{0D108BD9-81ED-4DB2-BD59-A6C34878D82A}">
                    <a16:rowId xmlns:a16="http://schemas.microsoft.com/office/drawing/2014/main" val="10002"/>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u="none" strike="noStrike" cap="none" normalizeH="0" baseline="0" dirty="0">
                          <a:ln>
                            <a:noFill/>
                          </a:ln>
                          <a:solidFill>
                            <a:schemeClr val="tx1"/>
                          </a:solidFill>
                          <a:effectLst/>
                          <a:latin typeface="Times New Roman" pitchFamily="18" charset="0"/>
                          <a:cs typeface="Times New Roman" pitchFamily="18" charset="0"/>
                        </a:rPr>
                        <a:t>Төсек-орын айналымы</a:t>
                      </a:r>
                      <a:endParaRPr kumimoji="0" lang="ru-RU" sz="140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solidFill>
                      <a:schemeClr val="bg2">
                        <a:lumMod val="75000"/>
                      </a:schemeClr>
                    </a:solidFill>
                  </a:tcPr>
                </a:tc>
                <a:tc>
                  <a:txBody>
                    <a:bodyPr/>
                    <a:lstStyle/>
                    <a:p>
                      <a:pPr algn="ctr"/>
                      <a:r>
                        <a:rPr lang="kk-KZ" sz="1400" b="0" dirty="0">
                          <a:solidFill>
                            <a:schemeClr val="tx1"/>
                          </a:solidFill>
                          <a:latin typeface="Times New Roman" pitchFamily="18" charset="0"/>
                          <a:cs typeface="Times New Roman" pitchFamily="18" charset="0"/>
                        </a:rPr>
                        <a:t>12,5</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kk-KZ" sz="1400" b="0" dirty="0">
                          <a:solidFill>
                            <a:schemeClr val="tx1"/>
                          </a:solidFill>
                          <a:latin typeface="Times New Roman" pitchFamily="18" charset="0"/>
                          <a:cs typeface="Times New Roman" pitchFamily="18" charset="0"/>
                        </a:rPr>
                        <a:t>13,</a:t>
                      </a:r>
                      <a:r>
                        <a:rPr lang="en-US" sz="1400" b="0" dirty="0">
                          <a:solidFill>
                            <a:schemeClr val="tx1"/>
                          </a:solidFill>
                          <a:latin typeface="Times New Roman" pitchFamily="18" charset="0"/>
                          <a:cs typeface="Times New Roman" pitchFamily="18" charset="0"/>
                        </a:rPr>
                        <a:t>6</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3"/>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a:ln>
                            <a:noFill/>
                          </a:ln>
                          <a:solidFill>
                            <a:schemeClr val="tx1"/>
                          </a:solidFill>
                          <a:effectLst/>
                          <a:latin typeface="Times New Roman" pitchFamily="18" charset="0"/>
                          <a:cs typeface="Times New Roman" pitchFamily="18" charset="0"/>
                        </a:rPr>
                        <a:t>Орташа төсек-орын күні</a:t>
                      </a:r>
                      <a:endParaRPr kumimoji="0" lang="ru-RU" sz="14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solidFill>
                      <a:schemeClr val="bg2">
                        <a:lumMod val="75000"/>
                      </a:schemeClr>
                    </a:solidFill>
                  </a:tcPr>
                </a:tc>
                <a:tc>
                  <a:txBody>
                    <a:bodyPr/>
                    <a:lstStyle/>
                    <a:p>
                      <a:pPr algn="ctr"/>
                      <a:r>
                        <a:rPr lang="en-US" sz="1400" b="0" dirty="0">
                          <a:solidFill>
                            <a:schemeClr val="tx1"/>
                          </a:solidFill>
                          <a:latin typeface="Times New Roman" pitchFamily="18" charset="0"/>
                          <a:cs typeface="Times New Roman" pitchFamily="18" charset="0"/>
                        </a:rPr>
                        <a:t>7</a:t>
                      </a:r>
                      <a:r>
                        <a:rPr lang="kk-KZ" sz="1400" b="0" dirty="0">
                          <a:solidFill>
                            <a:schemeClr val="tx1"/>
                          </a:solidFill>
                          <a:latin typeface="Times New Roman" pitchFamily="18" charset="0"/>
                          <a:cs typeface="Times New Roman" pitchFamily="18" charset="0"/>
                        </a:rPr>
                        <a:t>,7</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kk-KZ" sz="1400" b="0" dirty="0">
                          <a:solidFill>
                            <a:schemeClr val="tx1"/>
                          </a:solidFill>
                          <a:latin typeface="Times New Roman" pitchFamily="18" charset="0"/>
                          <a:cs typeface="Times New Roman" pitchFamily="18" charset="0"/>
                        </a:rPr>
                        <a:t>7,</a:t>
                      </a:r>
                      <a:r>
                        <a:rPr lang="en-US" sz="1400" b="0" dirty="0">
                          <a:solidFill>
                            <a:schemeClr val="tx1"/>
                          </a:solidFill>
                          <a:latin typeface="Times New Roman" pitchFamily="18" charset="0"/>
                          <a:cs typeface="Times New Roman" pitchFamily="18" charset="0"/>
                        </a:rPr>
                        <a:t>2</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4"/>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a:ln>
                            <a:noFill/>
                          </a:ln>
                          <a:solidFill>
                            <a:schemeClr val="tx1"/>
                          </a:solidFill>
                          <a:effectLst/>
                          <a:latin typeface="Times New Roman" pitchFamily="18" charset="0"/>
                          <a:cs typeface="Times New Roman" pitchFamily="18" charset="0"/>
                        </a:rPr>
                        <a:t>Төсек-орын толуы</a:t>
                      </a:r>
                    </a:p>
                  </a:txBody>
                  <a:tcPr anchor="ctr" horzOverflow="overflow">
                    <a:solidFill>
                      <a:schemeClr val="bg2">
                        <a:lumMod val="75000"/>
                      </a:schemeClr>
                    </a:solidFill>
                  </a:tcPr>
                </a:tc>
                <a:tc>
                  <a:txBody>
                    <a:bodyPr/>
                    <a:lstStyle/>
                    <a:p>
                      <a:pPr algn="ctr"/>
                      <a:r>
                        <a:rPr lang="kk-KZ" sz="1400" b="0" dirty="0">
                          <a:solidFill>
                            <a:schemeClr val="tx1"/>
                          </a:solidFill>
                          <a:latin typeface="Times New Roman" pitchFamily="18" charset="0"/>
                          <a:cs typeface="Times New Roman" pitchFamily="18" charset="0"/>
                        </a:rPr>
                        <a:t>95,3</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en-US" sz="1400" b="0" dirty="0">
                          <a:solidFill>
                            <a:schemeClr val="tx1"/>
                          </a:solidFill>
                          <a:latin typeface="Times New Roman" pitchFamily="18" charset="0"/>
                          <a:cs typeface="Times New Roman" pitchFamily="18" charset="0"/>
                        </a:rPr>
                        <a:t>99.9</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5"/>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a:ln>
                            <a:noFill/>
                          </a:ln>
                          <a:solidFill>
                            <a:schemeClr val="tx1"/>
                          </a:solidFill>
                          <a:effectLst/>
                          <a:latin typeface="Times New Roman" pitchFamily="18" charset="0"/>
                          <a:cs typeface="Times New Roman" pitchFamily="18" charset="0"/>
                        </a:rPr>
                        <a:t>Жоспарлы түскен науқастар саны</a:t>
                      </a:r>
                    </a:p>
                  </a:txBody>
                  <a:tcPr anchor="ctr" horzOverflow="overflow">
                    <a:solidFill>
                      <a:schemeClr val="bg2">
                        <a:lumMod val="75000"/>
                      </a:schemeClr>
                    </a:solidFill>
                  </a:tcPr>
                </a:tc>
                <a:tc>
                  <a:txBody>
                    <a:bodyPr/>
                    <a:lstStyle/>
                    <a:p>
                      <a:pPr algn="ctr"/>
                      <a:r>
                        <a:rPr lang="kk-KZ" sz="1400" b="0" dirty="0">
                          <a:solidFill>
                            <a:schemeClr val="tx1"/>
                          </a:solidFill>
                          <a:latin typeface="Times New Roman" pitchFamily="18" charset="0"/>
                          <a:cs typeface="Times New Roman" pitchFamily="18" charset="0"/>
                        </a:rPr>
                        <a:t>804</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en-US" sz="1400" b="0" dirty="0">
                          <a:solidFill>
                            <a:schemeClr val="tx1"/>
                          </a:solidFill>
                          <a:latin typeface="Times New Roman" pitchFamily="18" charset="0"/>
                          <a:cs typeface="Times New Roman" pitchFamily="18" charset="0"/>
                        </a:rPr>
                        <a:t>989</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6"/>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a:ln>
                            <a:noFill/>
                          </a:ln>
                          <a:solidFill>
                            <a:schemeClr val="tx1"/>
                          </a:solidFill>
                          <a:effectLst/>
                          <a:latin typeface="Times New Roman" pitchFamily="18" charset="0"/>
                          <a:cs typeface="Times New Roman" pitchFamily="18" charset="0"/>
                        </a:rPr>
                        <a:t>Жедел түскен науқастар саны  </a:t>
                      </a:r>
                    </a:p>
                  </a:txBody>
                  <a:tcPr anchor="ctr" horzOverflow="overflow">
                    <a:solidFill>
                      <a:schemeClr val="bg2">
                        <a:lumMod val="75000"/>
                      </a:schemeClr>
                    </a:solidFill>
                  </a:tcPr>
                </a:tc>
                <a:tc>
                  <a:txBody>
                    <a:bodyPr/>
                    <a:lstStyle/>
                    <a:p>
                      <a:pPr algn="ctr"/>
                      <a:r>
                        <a:rPr lang="en-US" sz="1400" b="0" dirty="0">
                          <a:solidFill>
                            <a:schemeClr val="tx1"/>
                          </a:solidFill>
                          <a:latin typeface="Times New Roman" pitchFamily="18" charset="0"/>
                          <a:cs typeface="Times New Roman" pitchFamily="18" charset="0"/>
                        </a:rPr>
                        <a:t>3</a:t>
                      </a:r>
                      <a:r>
                        <a:rPr lang="kk-KZ" sz="1400" b="0" dirty="0">
                          <a:solidFill>
                            <a:schemeClr val="tx1"/>
                          </a:solidFill>
                          <a:latin typeface="Times New Roman" pitchFamily="18" charset="0"/>
                          <a:cs typeface="Times New Roman" pitchFamily="18" charset="0"/>
                        </a:rPr>
                        <a:t>058</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ru-RU" sz="1400" b="0" dirty="0">
                          <a:solidFill>
                            <a:schemeClr val="tx1"/>
                          </a:solidFill>
                          <a:latin typeface="Times New Roman" pitchFamily="18" charset="0"/>
                          <a:cs typeface="Times New Roman" pitchFamily="18" charset="0"/>
                        </a:rPr>
                        <a:t>3</a:t>
                      </a:r>
                      <a:r>
                        <a:rPr lang="en-US" sz="1400" b="0">
                          <a:solidFill>
                            <a:schemeClr val="tx1"/>
                          </a:solidFill>
                          <a:latin typeface="Times New Roman" pitchFamily="18" charset="0"/>
                          <a:cs typeface="Times New Roman" pitchFamily="18" charset="0"/>
                        </a:rPr>
                        <a:t>223</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7"/>
                  </a:ext>
                </a:extLst>
              </a:tr>
              <a:tr h="504419">
                <a:tc>
                  <a:txBody>
                    <a:bodyPr/>
                    <a:lstStyle/>
                    <a:p>
                      <a:r>
                        <a:rPr lang="kk-KZ" sz="1400" dirty="0"/>
                        <a:t>Қайтыс болғандар</a:t>
                      </a:r>
                    </a:p>
                    <a:p>
                      <a:r>
                        <a:rPr lang="kk-KZ" sz="1400" dirty="0"/>
                        <a:t>        -</a:t>
                      </a:r>
                      <a:r>
                        <a:rPr lang="kk-KZ" sz="1400" baseline="0" dirty="0"/>
                        <a:t> </a:t>
                      </a:r>
                      <a:r>
                        <a:rPr lang="kk-KZ" sz="1400" dirty="0"/>
                        <a:t>Ересектер</a:t>
                      </a:r>
                    </a:p>
                    <a:p>
                      <a:r>
                        <a:rPr lang="kk-KZ" sz="1400" dirty="0"/>
                        <a:t>       </a:t>
                      </a:r>
                      <a:r>
                        <a:rPr lang="kk-KZ" sz="1400" baseline="0" dirty="0"/>
                        <a:t> - Паллиативті көмек </a:t>
                      </a:r>
                      <a:endParaRPr lang="kk-KZ" sz="1400" dirty="0"/>
                    </a:p>
                    <a:p>
                      <a:r>
                        <a:rPr lang="kk-KZ" sz="1400" dirty="0"/>
                        <a:t>        - 1 жасқа дейін</a:t>
                      </a:r>
                    </a:p>
                    <a:p>
                      <a:r>
                        <a:rPr lang="kk-KZ" sz="1400" dirty="0"/>
                        <a:t>        - 5</a:t>
                      </a:r>
                      <a:r>
                        <a:rPr lang="kk-KZ" sz="1400" baseline="0" dirty="0"/>
                        <a:t> жасқа дейін</a:t>
                      </a:r>
                    </a:p>
                    <a:p>
                      <a:r>
                        <a:rPr lang="kk-KZ" sz="1400" baseline="0" dirty="0"/>
                        <a:t>        - 18 жасақа дейін</a:t>
                      </a:r>
                      <a:endParaRPr lang="ru-RU" sz="1400" dirty="0"/>
                    </a:p>
                  </a:txBody>
                  <a:tcPr>
                    <a:solidFill>
                      <a:schemeClr val="bg2">
                        <a:lumMod val="75000"/>
                      </a:schemeClr>
                    </a:solidFill>
                  </a:tcPr>
                </a:tc>
                <a:tc>
                  <a:txBody>
                    <a:bodyPr/>
                    <a:lstStyle/>
                    <a:p>
                      <a:r>
                        <a:rPr lang="kk-KZ" sz="1400" dirty="0"/>
                        <a:t>     </a:t>
                      </a:r>
                    </a:p>
                    <a:p>
                      <a:r>
                        <a:rPr lang="kk-KZ" sz="1400" dirty="0"/>
                        <a:t>                </a:t>
                      </a:r>
                      <a:r>
                        <a:rPr lang="kk-KZ" sz="1400" baseline="0" dirty="0"/>
                        <a:t>35</a:t>
                      </a:r>
                    </a:p>
                    <a:p>
                      <a:r>
                        <a:rPr lang="kk-KZ" sz="1400" baseline="0"/>
                        <a:t>                </a:t>
                      </a:r>
                      <a:r>
                        <a:rPr lang="kk-KZ" sz="1400" baseline="0" dirty="0"/>
                        <a:t>4</a:t>
                      </a:r>
                      <a:r>
                        <a:rPr lang="kk-KZ" sz="1400" baseline="0"/>
                        <a:t> </a:t>
                      </a:r>
                      <a:endParaRPr lang="kk-KZ" sz="1400" dirty="0"/>
                    </a:p>
                    <a:p>
                      <a:r>
                        <a:rPr lang="kk-KZ" sz="1400" dirty="0"/>
                        <a:t>                </a:t>
                      </a:r>
                      <a:r>
                        <a:rPr lang="en-US" sz="1400" dirty="0"/>
                        <a:t>0</a:t>
                      </a:r>
                      <a:endParaRPr lang="kk-KZ" sz="1400" dirty="0"/>
                    </a:p>
                    <a:p>
                      <a:r>
                        <a:rPr lang="kk-KZ" sz="1400" dirty="0"/>
                        <a:t>                </a:t>
                      </a:r>
                      <a:r>
                        <a:rPr lang="en-US" sz="1400" dirty="0"/>
                        <a:t>1</a:t>
                      </a:r>
                      <a:r>
                        <a:rPr lang="kk-KZ" sz="1400" dirty="0"/>
                        <a:t> </a:t>
                      </a:r>
                    </a:p>
                    <a:p>
                      <a:r>
                        <a:rPr lang="kk-KZ" sz="1400" dirty="0"/>
                        <a:t>                0          </a:t>
                      </a:r>
                      <a:endParaRPr lang="ru-RU" sz="1400" dirty="0"/>
                    </a:p>
                  </a:txBody>
                  <a:tcPr>
                    <a:solidFill>
                      <a:schemeClr val="bg2">
                        <a:lumMod val="75000"/>
                      </a:schemeClr>
                    </a:solidFill>
                  </a:tcPr>
                </a:tc>
                <a:tc>
                  <a:txBody>
                    <a:bodyPr/>
                    <a:lstStyle/>
                    <a:p>
                      <a:r>
                        <a:rPr lang="ru-RU" sz="1400" dirty="0"/>
                        <a:t>           </a:t>
                      </a:r>
                    </a:p>
                    <a:p>
                      <a:r>
                        <a:rPr lang="ru-RU" sz="1400" dirty="0"/>
                        <a:t>            </a:t>
                      </a:r>
                      <a:r>
                        <a:rPr lang="en-US" sz="1400" dirty="0"/>
                        <a:t>23</a:t>
                      </a:r>
                      <a:endParaRPr lang="ru-RU" sz="1400" dirty="0"/>
                    </a:p>
                    <a:p>
                      <a:r>
                        <a:rPr lang="ru-RU" sz="1400" dirty="0"/>
                        <a:t>             </a:t>
                      </a:r>
                      <a:r>
                        <a:rPr lang="en-US" sz="1400" dirty="0"/>
                        <a:t>3</a:t>
                      </a:r>
                      <a:r>
                        <a:rPr lang="ru-RU" sz="1400" dirty="0"/>
                        <a:t> </a:t>
                      </a:r>
                    </a:p>
                    <a:p>
                      <a:r>
                        <a:rPr lang="ru-RU" sz="1400" dirty="0"/>
                        <a:t>             0</a:t>
                      </a:r>
                    </a:p>
                    <a:p>
                      <a:r>
                        <a:rPr lang="ru-RU" sz="1400" baseline="0" dirty="0"/>
                        <a:t>             0</a:t>
                      </a:r>
                    </a:p>
                    <a:p>
                      <a:r>
                        <a:rPr lang="ru-RU" sz="1400" baseline="0" dirty="0"/>
                        <a:t>             </a:t>
                      </a:r>
                      <a:r>
                        <a:rPr lang="en-US" sz="1400" baseline="0" dirty="0"/>
                        <a:t>2</a:t>
                      </a:r>
                      <a:endParaRPr lang="ru-RU" sz="1400" dirty="0"/>
                    </a:p>
                  </a:txBody>
                  <a:tcPr>
                    <a:solidFill>
                      <a:schemeClr val="bg2">
                        <a:lumMod val="75000"/>
                      </a:schemeClr>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227044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type="title"/>
          </p:nvPr>
        </p:nvSpPr>
        <p:spPr>
          <a:xfrm>
            <a:off x="500034" y="0"/>
            <a:ext cx="8229600" cy="404664"/>
          </a:xfrm>
          <a:ln>
            <a:noFill/>
          </a:ln>
        </p:spPr>
        <p:txBody>
          <a:bodyPr>
            <a:noAutofit/>
          </a:bodyPr>
          <a:lstStyle/>
          <a:p>
            <a:pPr algn="ctr"/>
            <a:r>
              <a:rPr lang="ru-RU" sz="2800" b="1" dirty="0" err="1">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Сапалық көрсеткіштер</a:t>
            </a:r>
            <a:r>
              <a:rPr lang="ru-RU" sz="28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p>
        </p:txBody>
      </p:sp>
      <p:graphicFrame>
        <p:nvGraphicFramePr>
          <p:cNvPr id="5" name="Содержимое 3"/>
          <p:cNvGraphicFramePr>
            <a:graphicFrameLocks noGrp="1"/>
          </p:cNvGraphicFramePr>
          <p:nvPr>
            <p:ph idx="1"/>
            <p:extLst>
              <p:ext uri="{D42A27DB-BD31-4B8C-83A1-F6EECF244321}">
                <p14:modId xmlns:p14="http://schemas.microsoft.com/office/powerpoint/2010/main" val="3053924145"/>
              </p:ext>
            </p:extLst>
          </p:nvPr>
        </p:nvGraphicFramePr>
        <p:xfrm>
          <a:off x="-31" y="739791"/>
          <a:ext cx="9144031" cy="6030133"/>
        </p:xfrm>
        <a:graphic>
          <a:graphicData uri="http://schemas.openxmlformats.org/drawingml/2006/table">
            <a:tbl>
              <a:tblPr firstRow="1" bandRow="1">
                <a:tableStyleId>{8799B23B-EC83-4686-B30A-512413B5E67A}</a:tableStyleId>
              </a:tblPr>
              <a:tblGrid>
                <a:gridCol w="243223">
                  <a:extLst>
                    <a:ext uri="{9D8B030D-6E8A-4147-A177-3AD203B41FA5}">
                      <a16:colId xmlns:a16="http://schemas.microsoft.com/office/drawing/2014/main" val="20000"/>
                    </a:ext>
                  </a:extLst>
                </a:gridCol>
                <a:gridCol w="2080283">
                  <a:extLst>
                    <a:ext uri="{9D8B030D-6E8A-4147-A177-3AD203B41FA5}">
                      <a16:colId xmlns:a16="http://schemas.microsoft.com/office/drawing/2014/main" val="20001"/>
                    </a:ext>
                  </a:extLst>
                </a:gridCol>
                <a:gridCol w="524656">
                  <a:extLst>
                    <a:ext uri="{9D8B030D-6E8A-4147-A177-3AD203B41FA5}">
                      <a16:colId xmlns:a16="http://schemas.microsoft.com/office/drawing/2014/main" val="20002"/>
                    </a:ext>
                  </a:extLst>
                </a:gridCol>
                <a:gridCol w="674558">
                  <a:extLst>
                    <a:ext uri="{9D8B030D-6E8A-4147-A177-3AD203B41FA5}">
                      <a16:colId xmlns:a16="http://schemas.microsoft.com/office/drawing/2014/main" val="20003"/>
                    </a:ext>
                  </a:extLst>
                </a:gridCol>
                <a:gridCol w="674558">
                  <a:extLst>
                    <a:ext uri="{9D8B030D-6E8A-4147-A177-3AD203B41FA5}">
                      <a16:colId xmlns:a16="http://schemas.microsoft.com/office/drawing/2014/main" val="20004"/>
                    </a:ext>
                  </a:extLst>
                </a:gridCol>
                <a:gridCol w="674558">
                  <a:extLst>
                    <a:ext uri="{9D8B030D-6E8A-4147-A177-3AD203B41FA5}">
                      <a16:colId xmlns:a16="http://schemas.microsoft.com/office/drawing/2014/main" val="20005"/>
                    </a:ext>
                  </a:extLst>
                </a:gridCol>
                <a:gridCol w="696523">
                  <a:extLst>
                    <a:ext uri="{9D8B030D-6E8A-4147-A177-3AD203B41FA5}">
                      <a16:colId xmlns:a16="http://schemas.microsoft.com/office/drawing/2014/main" val="20006"/>
                    </a:ext>
                  </a:extLst>
                </a:gridCol>
                <a:gridCol w="737359">
                  <a:extLst>
                    <a:ext uri="{9D8B030D-6E8A-4147-A177-3AD203B41FA5}">
                      <a16:colId xmlns:a16="http://schemas.microsoft.com/office/drawing/2014/main" val="20007"/>
                    </a:ext>
                  </a:extLst>
                </a:gridCol>
                <a:gridCol w="737359">
                  <a:extLst>
                    <a:ext uri="{9D8B030D-6E8A-4147-A177-3AD203B41FA5}">
                      <a16:colId xmlns:a16="http://schemas.microsoft.com/office/drawing/2014/main" val="20008"/>
                    </a:ext>
                  </a:extLst>
                </a:gridCol>
                <a:gridCol w="737359">
                  <a:extLst>
                    <a:ext uri="{9D8B030D-6E8A-4147-A177-3AD203B41FA5}">
                      <a16:colId xmlns:a16="http://schemas.microsoft.com/office/drawing/2014/main" val="20009"/>
                    </a:ext>
                  </a:extLst>
                </a:gridCol>
                <a:gridCol w="663623">
                  <a:extLst>
                    <a:ext uri="{9D8B030D-6E8A-4147-A177-3AD203B41FA5}">
                      <a16:colId xmlns:a16="http://schemas.microsoft.com/office/drawing/2014/main" val="20010"/>
                    </a:ext>
                  </a:extLst>
                </a:gridCol>
                <a:gridCol w="699972">
                  <a:extLst>
                    <a:ext uri="{9D8B030D-6E8A-4147-A177-3AD203B41FA5}">
                      <a16:colId xmlns:a16="http://schemas.microsoft.com/office/drawing/2014/main" val="20011"/>
                    </a:ext>
                  </a:extLst>
                </a:gridCol>
              </a:tblGrid>
              <a:tr h="428628">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rgbClr val="FB8DF3"/>
                    </a:solidFill>
                  </a:tcPr>
                </a:tc>
                <a:tc rowSpan="2">
                  <a:txBody>
                    <a:bodyPr/>
                    <a:lstStyle/>
                    <a:p>
                      <a:pPr algn="ctr" fontAlgn="b"/>
                      <a:r>
                        <a:rPr lang="kk-KZ" sz="1000" dirty="0"/>
                        <a:t>Құрылымдық бөлімдер және төсек профилі</a:t>
                      </a:r>
                      <a:endParaRPr lang="ru-RU" sz="1000" b="1" i="0" u="none" strike="noStrike" dirty="0">
                        <a:solidFill>
                          <a:srgbClr val="000000"/>
                        </a:solidFill>
                        <a:latin typeface="Times New Roman"/>
                      </a:endParaRPr>
                    </a:p>
                  </a:txBody>
                  <a:tcPr marL="9525" marR="9525" marT="9525" marB="0" anchor="ctr">
                    <a:solidFill>
                      <a:srgbClr val="FB8DF3"/>
                    </a:solidFill>
                  </a:tcPr>
                </a:tc>
                <a:tc gridSpan="2">
                  <a:txBody>
                    <a:bodyPr/>
                    <a:lstStyle/>
                    <a:p>
                      <a:pPr algn="ctr" fontAlgn="b"/>
                      <a:r>
                        <a:rPr lang="ru-RU" sz="1000" b="1" i="0" u="none" strike="noStrike" dirty="0" err="1">
                          <a:solidFill>
                            <a:srgbClr val="000000"/>
                          </a:solidFill>
                          <a:latin typeface="Times New Roman"/>
                        </a:rPr>
                        <a:t>Түскен науқастар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a:solidFill>
                            <a:srgbClr val="000000"/>
                          </a:solidFill>
                          <a:latin typeface="Times New Roman"/>
                        </a:rPr>
                        <a:t>Емделіп шыққандар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a:solidFill>
                            <a:srgbClr val="000000"/>
                          </a:solidFill>
                          <a:latin typeface="Times New Roman"/>
                        </a:rPr>
                        <a:t>Қайтыс болғандар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a:solidFill>
                            <a:srgbClr val="000000"/>
                          </a:solidFill>
                          <a:latin typeface="Times New Roman"/>
                        </a:rPr>
                        <a:t>Өткізілген төсек-күндер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a:solidFill>
                            <a:srgbClr val="000000"/>
                          </a:solidFill>
                          <a:latin typeface="Times New Roman"/>
                        </a:rPr>
                        <a:t>Төсек-күндерінің орындалу%</a:t>
                      </a:r>
                      <a:endParaRPr lang="ru-RU" sz="1000" b="1" i="0" u="none" strike="noStrike" dirty="0">
                        <a:solidFill>
                          <a:srgbClr val="000000"/>
                        </a:solidFill>
                        <a:latin typeface="Times New Roman"/>
                      </a:endParaRPr>
                    </a:p>
                  </a:txBody>
                  <a:tcPr marL="9525" marR="9525" marT="9525" marB="0">
                    <a:solidFill>
                      <a:srgbClr val="FB8DF3"/>
                    </a:solidFill>
                  </a:tcPr>
                </a:tc>
                <a:tc hMerge="1">
                  <a:txBody>
                    <a:bodyPr/>
                    <a:lstStyle/>
                    <a:p>
                      <a:endParaRPr lang="ru-RU"/>
                    </a:p>
                  </a:txBody>
                  <a:tcPr/>
                </a:tc>
                <a:extLst>
                  <a:ext uri="{0D108BD9-81ED-4DB2-BD59-A6C34878D82A}">
                    <a16:rowId xmlns:a16="http://schemas.microsoft.com/office/drawing/2014/main" val="10000"/>
                  </a:ext>
                </a:extLst>
              </a:tr>
              <a:tr h="0">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000" b="1" i="0" u="none" strike="noStrike" dirty="0">
                          <a:solidFill>
                            <a:srgbClr val="000000"/>
                          </a:solidFill>
                          <a:latin typeface="Times New Roman"/>
                        </a:rPr>
                        <a:t>202</a:t>
                      </a:r>
                      <a:r>
                        <a:rPr lang="en-US" sz="1000" b="1" i="0" u="none" strike="noStrike" dirty="0">
                          <a:solidFill>
                            <a:srgbClr val="000000"/>
                          </a:solidFill>
                          <a:latin typeface="Times New Roman"/>
                        </a:rPr>
                        <a:t>6</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2025</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a:t>
                      </a:r>
                      <a:r>
                        <a:rPr lang="en-US" sz="1000" b="1" i="0" u="none" strike="noStrike" dirty="0">
                          <a:solidFill>
                            <a:srgbClr val="000000"/>
                          </a:solidFill>
                          <a:latin typeface="Times New Roman"/>
                        </a:rPr>
                        <a:t>6</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2025</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a:t>
                      </a:r>
                      <a:r>
                        <a:rPr lang="en-US" sz="1000" b="1" i="0" u="none" strike="noStrike" dirty="0">
                          <a:solidFill>
                            <a:srgbClr val="000000"/>
                          </a:solidFill>
                          <a:latin typeface="Times New Roman"/>
                        </a:rPr>
                        <a:t>6</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2025</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a:t>
                      </a:r>
                      <a:r>
                        <a:rPr lang="en-US" sz="1000" b="1" i="0" u="none" strike="noStrike" dirty="0">
                          <a:solidFill>
                            <a:srgbClr val="000000"/>
                          </a:solidFill>
                          <a:latin typeface="Times New Roman"/>
                        </a:rPr>
                        <a:t>6</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2025</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a:t>
                      </a:r>
                      <a:r>
                        <a:rPr lang="en-US" sz="1000" b="1" i="0" u="none" strike="noStrike" dirty="0">
                          <a:solidFill>
                            <a:srgbClr val="000000"/>
                          </a:solidFill>
                          <a:latin typeface="Times New Roman"/>
                        </a:rPr>
                        <a:t>6</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2025</a:t>
                      </a:r>
                    </a:p>
                  </a:txBody>
                  <a:tcPr marL="9525" marR="9525" marT="9525" marB="0" anchor="b">
                    <a:solidFill>
                      <a:srgbClr val="FFFF00"/>
                    </a:solidFill>
                  </a:tcPr>
                </a:tc>
                <a:extLst>
                  <a:ext uri="{0D108BD9-81ED-4DB2-BD59-A6C34878D82A}">
                    <a16:rowId xmlns:a16="http://schemas.microsoft.com/office/drawing/2014/main" val="10001"/>
                  </a:ext>
                </a:extLst>
              </a:tr>
              <a:tr h="249033">
                <a:tc>
                  <a:txBody>
                    <a:bodyPr/>
                    <a:lstStyle/>
                    <a:p>
                      <a:pPr algn="l" fontAlgn="t"/>
                      <a:r>
                        <a:rPr lang="ru-RU" sz="1000" b="1" i="0" u="none" strike="noStrike" dirty="0">
                          <a:solidFill>
                            <a:schemeClr val="tx1"/>
                          </a:solidFill>
                          <a:latin typeface="Times New Roman" pitchFamily="18" charset="0"/>
                          <a:cs typeface="Times New Roman" pitchFamily="18" charset="0"/>
                        </a:rPr>
                        <a:t>1</a:t>
                      </a:r>
                    </a:p>
                  </a:txBody>
                  <a:tcPr marL="9525" marR="9525" marT="9525" marB="0" anchor="ctr"/>
                </a:tc>
                <a:tc>
                  <a:txBody>
                    <a:bodyPr/>
                    <a:lstStyle/>
                    <a:p>
                      <a:pPr algn="l" fontAlgn="ctr"/>
                      <a:r>
                        <a:rPr lang="ru-RU" sz="1000" b="0" i="0" u="none" strike="noStrike" dirty="0" err="1">
                          <a:solidFill>
                            <a:srgbClr val="FF0000"/>
                          </a:solidFill>
                          <a:latin typeface="Times New Roman"/>
                        </a:rPr>
                        <a:t>Терапиялық</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216</a:t>
                      </a:r>
                      <a:endParaRPr lang="ru-RU" sz="1000" dirty="0">
                        <a:solidFill>
                          <a:srgbClr val="C00000"/>
                        </a:solidFill>
                      </a:endParaRPr>
                    </a:p>
                  </a:txBody>
                  <a:tcPr marL="9525" marR="9525" marT="9525" marB="0" anchor="b"/>
                </a:tc>
                <a:tc>
                  <a:txBody>
                    <a:bodyPr/>
                    <a:lstStyle/>
                    <a:p>
                      <a:r>
                        <a:rPr lang="kk-KZ" sz="1000" dirty="0">
                          <a:solidFill>
                            <a:srgbClr val="C00000"/>
                          </a:solidFill>
                        </a:rPr>
                        <a:t>230</a:t>
                      </a:r>
                      <a:endParaRPr lang="ru-RU" sz="1000" dirty="0">
                        <a:solidFill>
                          <a:srgbClr val="C00000"/>
                        </a:solidFill>
                      </a:endParaRPr>
                    </a:p>
                  </a:txBody>
                  <a:tcPr marL="9525" marR="9525" marT="9525" marB="0" anchor="b"/>
                </a:tc>
                <a:tc>
                  <a:txBody>
                    <a:bodyPr/>
                    <a:lstStyle/>
                    <a:p>
                      <a:r>
                        <a:rPr lang="en-US" sz="1000" dirty="0">
                          <a:solidFill>
                            <a:srgbClr val="C00000"/>
                          </a:solidFill>
                        </a:rPr>
                        <a:t>245</a:t>
                      </a:r>
                      <a:endParaRPr lang="ru-RU" sz="1000" dirty="0">
                        <a:solidFill>
                          <a:srgbClr val="C00000"/>
                        </a:solidFill>
                      </a:endParaRPr>
                    </a:p>
                  </a:txBody>
                  <a:tcPr marL="9525" marR="9525" marT="9525" marB="0" anchor="b"/>
                </a:tc>
                <a:tc>
                  <a:txBody>
                    <a:bodyPr/>
                    <a:lstStyle/>
                    <a:p>
                      <a:r>
                        <a:rPr lang="kk-KZ" sz="1000" dirty="0">
                          <a:solidFill>
                            <a:srgbClr val="C00000"/>
                          </a:solidFill>
                        </a:rPr>
                        <a:t>240</a:t>
                      </a:r>
                      <a:endParaRPr lang="ru-RU" sz="1000" dirty="0">
                        <a:solidFill>
                          <a:srgbClr val="C00000"/>
                        </a:solidFill>
                      </a:endParaRPr>
                    </a:p>
                  </a:txBody>
                  <a:tcPr marL="9525" marR="9525" marT="9525" marB="0" anchor="b"/>
                </a:tc>
                <a:tc>
                  <a:txBody>
                    <a:bodyPr/>
                    <a:lstStyle/>
                    <a:p>
                      <a:r>
                        <a:rPr lang="en-US" sz="1000" dirty="0">
                          <a:solidFill>
                            <a:srgbClr val="C00000"/>
                          </a:solidFill>
                        </a:rPr>
                        <a:t>8</a:t>
                      </a:r>
                      <a:endParaRPr lang="ru-RU" sz="1000" dirty="0">
                        <a:solidFill>
                          <a:srgbClr val="C00000"/>
                        </a:solidFill>
                      </a:endParaRPr>
                    </a:p>
                  </a:txBody>
                  <a:tcPr marL="9525" marR="9525" marT="9525" marB="0" anchor="b"/>
                </a:tc>
                <a:tc>
                  <a:txBody>
                    <a:bodyPr/>
                    <a:lstStyle/>
                    <a:p>
                      <a:r>
                        <a:rPr lang="kk-KZ" sz="1000" dirty="0">
                          <a:solidFill>
                            <a:srgbClr val="C00000"/>
                          </a:solidFill>
                        </a:rPr>
                        <a:t>9</a:t>
                      </a:r>
                      <a:endParaRPr lang="ru-RU" sz="1000" dirty="0">
                        <a:solidFill>
                          <a:srgbClr val="C00000"/>
                        </a:solidFill>
                      </a:endParaRPr>
                    </a:p>
                  </a:txBody>
                  <a:tcPr marL="9525" marR="9525" marT="9525" marB="0" anchor="b"/>
                </a:tc>
                <a:tc>
                  <a:txBody>
                    <a:bodyPr/>
                    <a:lstStyle/>
                    <a:p>
                      <a:r>
                        <a:rPr lang="en-US" sz="1000" dirty="0">
                          <a:solidFill>
                            <a:srgbClr val="C00000"/>
                          </a:solidFill>
                        </a:rPr>
                        <a:t>1901</a:t>
                      </a:r>
                      <a:endParaRPr lang="ru-RU" sz="1000" dirty="0">
                        <a:solidFill>
                          <a:srgbClr val="C00000"/>
                        </a:solidFill>
                      </a:endParaRPr>
                    </a:p>
                  </a:txBody>
                  <a:tcPr marL="9525" marR="9525" marT="9525" marB="0" anchor="b"/>
                </a:tc>
                <a:tc>
                  <a:txBody>
                    <a:bodyPr/>
                    <a:lstStyle/>
                    <a:p>
                      <a:r>
                        <a:rPr lang="kk-KZ" sz="1000" dirty="0">
                          <a:solidFill>
                            <a:srgbClr val="C00000"/>
                          </a:solidFill>
                        </a:rPr>
                        <a:t>1970</a:t>
                      </a:r>
                      <a:endParaRPr lang="ru-RU" sz="1000" dirty="0">
                        <a:solidFill>
                          <a:srgbClr val="C00000"/>
                        </a:solidFill>
                      </a:endParaRPr>
                    </a:p>
                  </a:txBody>
                  <a:tcPr marL="9525" marR="9525" marT="9525" marB="0" anchor="b"/>
                </a:tc>
                <a:tc>
                  <a:txBody>
                    <a:bodyPr/>
                    <a:lstStyle/>
                    <a:p>
                      <a:r>
                        <a:rPr lang="en-US" sz="1000" dirty="0">
                          <a:solidFill>
                            <a:srgbClr val="C00000"/>
                          </a:solidFill>
                        </a:rPr>
                        <a:t>101.7</a:t>
                      </a:r>
                      <a:endParaRPr lang="ru-RU" sz="1000" dirty="0">
                        <a:solidFill>
                          <a:srgbClr val="C00000"/>
                        </a:solidFill>
                      </a:endParaRPr>
                    </a:p>
                  </a:txBody>
                  <a:tcPr marL="9525" marR="9525" marT="9525" marB="0" anchor="b"/>
                </a:tc>
                <a:tc>
                  <a:txBody>
                    <a:bodyPr/>
                    <a:lstStyle/>
                    <a:p>
                      <a:r>
                        <a:rPr lang="kk-KZ" sz="1000" dirty="0">
                          <a:solidFill>
                            <a:srgbClr val="C00000"/>
                          </a:solidFill>
                        </a:rPr>
                        <a:t>105,3</a:t>
                      </a:r>
                      <a:endParaRPr lang="ru-RU" sz="1000" dirty="0">
                        <a:solidFill>
                          <a:srgbClr val="C00000"/>
                        </a:solidFill>
                      </a:endParaRPr>
                    </a:p>
                  </a:txBody>
                  <a:tcPr marL="9525" marR="9525" marT="9525" marB="0" anchor="b"/>
                </a:tc>
                <a:extLst>
                  <a:ext uri="{0D108BD9-81ED-4DB2-BD59-A6C34878D82A}">
                    <a16:rowId xmlns:a16="http://schemas.microsoft.com/office/drawing/2014/main" val="10002"/>
                  </a:ext>
                </a:extLst>
              </a:tr>
              <a:tr h="144272">
                <a:tc>
                  <a:txBody>
                    <a:bodyPr/>
                    <a:lstStyle/>
                    <a:p>
                      <a:pPr algn="l" fontAlgn="t"/>
                      <a:r>
                        <a:rPr lang="ru-RU" sz="1000" b="1" i="0" u="none" strike="noStrike" dirty="0">
                          <a:solidFill>
                            <a:schemeClr val="tx1"/>
                          </a:solidFill>
                          <a:latin typeface="Times New Roman" pitchFamily="18" charset="0"/>
                          <a:cs typeface="Times New Roman" pitchFamily="18" charset="0"/>
                        </a:rPr>
                        <a:t>2</a:t>
                      </a:r>
                    </a:p>
                  </a:txBody>
                  <a:tcPr marL="9525" marR="9525" marT="9525" marB="0" anchor="ctr"/>
                </a:tc>
                <a:tc>
                  <a:txBody>
                    <a:bodyPr/>
                    <a:lstStyle/>
                    <a:p>
                      <a:pPr algn="l" fontAlgn="ctr"/>
                      <a:r>
                        <a:rPr lang="ru-RU" sz="1000" b="0" i="0" u="none" strike="noStrike" dirty="0" err="1">
                          <a:solidFill>
                            <a:srgbClr val="FF0000"/>
                          </a:solidFill>
                          <a:latin typeface="Times New Roman"/>
                        </a:rPr>
                        <a:t>Кардиологиялық</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195</a:t>
                      </a:r>
                      <a:endParaRPr lang="ru-RU" sz="1000" dirty="0">
                        <a:solidFill>
                          <a:srgbClr val="C00000"/>
                        </a:solidFill>
                      </a:endParaRPr>
                    </a:p>
                  </a:txBody>
                  <a:tcPr marL="9525" marR="9525" marT="9525" marB="0" anchor="b"/>
                </a:tc>
                <a:tc>
                  <a:txBody>
                    <a:bodyPr/>
                    <a:lstStyle/>
                    <a:p>
                      <a:r>
                        <a:rPr lang="kk-KZ" sz="1000" dirty="0">
                          <a:solidFill>
                            <a:srgbClr val="C00000"/>
                          </a:solidFill>
                        </a:rPr>
                        <a:t>237</a:t>
                      </a:r>
                      <a:endParaRPr lang="ru-RU" sz="1000" dirty="0">
                        <a:solidFill>
                          <a:srgbClr val="C00000"/>
                        </a:solidFill>
                      </a:endParaRPr>
                    </a:p>
                  </a:txBody>
                  <a:tcPr marL="9525" marR="9525" marT="9525" marB="0" anchor="b"/>
                </a:tc>
                <a:tc>
                  <a:txBody>
                    <a:bodyPr/>
                    <a:lstStyle/>
                    <a:p>
                      <a:r>
                        <a:rPr lang="en-US" sz="1000" dirty="0">
                          <a:solidFill>
                            <a:srgbClr val="C00000"/>
                          </a:solidFill>
                        </a:rPr>
                        <a:t>208</a:t>
                      </a:r>
                      <a:endParaRPr lang="ru-RU" sz="1000" dirty="0">
                        <a:solidFill>
                          <a:srgbClr val="C00000"/>
                        </a:solidFill>
                      </a:endParaRPr>
                    </a:p>
                  </a:txBody>
                  <a:tcPr marL="9525" marR="9525" marT="9525" marB="0" anchor="b"/>
                </a:tc>
                <a:tc>
                  <a:txBody>
                    <a:bodyPr/>
                    <a:lstStyle/>
                    <a:p>
                      <a:r>
                        <a:rPr lang="kk-KZ" sz="1000" dirty="0">
                          <a:solidFill>
                            <a:srgbClr val="C00000"/>
                          </a:solidFill>
                        </a:rPr>
                        <a:t>217</a:t>
                      </a:r>
                      <a:endParaRPr lang="ru-RU" sz="1000" dirty="0">
                        <a:solidFill>
                          <a:srgbClr val="C00000"/>
                        </a:solidFill>
                      </a:endParaRPr>
                    </a:p>
                  </a:txBody>
                  <a:tcPr marL="9525" marR="9525" marT="9525" marB="0" anchor="b"/>
                </a:tc>
                <a:tc>
                  <a:txBody>
                    <a:bodyPr/>
                    <a:lstStyle/>
                    <a:p>
                      <a:r>
                        <a:rPr lang="en-US" sz="1000" dirty="0">
                          <a:solidFill>
                            <a:srgbClr val="C00000"/>
                          </a:solidFill>
                        </a:rPr>
                        <a:t>6</a:t>
                      </a:r>
                      <a:endParaRPr lang="ru-RU" sz="1000" dirty="0">
                        <a:solidFill>
                          <a:srgbClr val="C00000"/>
                        </a:solidFill>
                      </a:endParaRPr>
                    </a:p>
                  </a:txBody>
                  <a:tcPr marL="9525" marR="9525" marT="9525" marB="0" anchor="b"/>
                </a:tc>
                <a:tc>
                  <a:txBody>
                    <a:bodyPr/>
                    <a:lstStyle/>
                    <a:p>
                      <a:r>
                        <a:rPr lang="kk-KZ" sz="1000" dirty="0">
                          <a:solidFill>
                            <a:srgbClr val="C00000"/>
                          </a:solidFill>
                        </a:rPr>
                        <a:t>4</a:t>
                      </a:r>
                      <a:endParaRPr lang="ru-RU" sz="1000" dirty="0">
                        <a:solidFill>
                          <a:srgbClr val="C00000"/>
                        </a:solidFill>
                      </a:endParaRPr>
                    </a:p>
                  </a:txBody>
                  <a:tcPr marL="9525" marR="9525" marT="9525" marB="0" anchor="b"/>
                </a:tc>
                <a:tc>
                  <a:txBody>
                    <a:bodyPr/>
                    <a:lstStyle/>
                    <a:p>
                      <a:r>
                        <a:rPr lang="en-US" sz="1000" dirty="0">
                          <a:solidFill>
                            <a:srgbClr val="C00000"/>
                          </a:solidFill>
                        </a:rPr>
                        <a:t>1684</a:t>
                      </a:r>
                      <a:endParaRPr lang="ru-RU" sz="1000" dirty="0">
                        <a:solidFill>
                          <a:srgbClr val="C00000"/>
                        </a:solidFill>
                      </a:endParaRPr>
                    </a:p>
                  </a:txBody>
                  <a:tcPr marL="9525" marR="9525" marT="9525" marB="0" anchor="b"/>
                </a:tc>
                <a:tc>
                  <a:txBody>
                    <a:bodyPr/>
                    <a:lstStyle/>
                    <a:p>
                      <a:r>
                        <a:rPr lang="kk-KZ" sz="1000" dirty="0">
                          <a:solidFill>
                            <a:srgbClr val="C00000"/>
                          </a:solidFill>
                        </a:rPr>
                        <a:t>1731</a:t>
                      </a:r>
                      <a:endParaRPr lang="ru-RU" sz="1000" dirty="0">
                        <a:solidFill>
                          <a:srgbClr val="C00000"/>
                        </a:solidFill>
                      </a:endParaRPr>
                    </a:p>
                  </a:txBody>
                  <a:tcPr marL="9525" marR="9525" marT="9525" marB="0" anchor="b"/>
                </a:tc>
                <a:tc>
                  <a:txBody>
                    <a:bodyPr/>
                    <a:lstStyle/>
                    <a:p>
                      <a:r>
                        <a:rPr lang="en-US" sz="1000" dirty="0">
                          <a:solidFill>
                            <a:srgbClr val="C00000"/>
                          </a:solidFill>
                        </a:rPr>
                        <a:t>132.1</a:t>
                      </a:r>
                      <a:endParaRPr lang="ru-RU" sz="1000" dirty="0">
                        <a:solidFill>
                          <a:srgbClr val="C00000"/>
                        </a:solidFill>
                      </a:endParaRPr>
                    </a:p>
                  </a:txBody>
                  <a:tcPr marL="9525" marR="9525" marT="9525" marB="0" anchor="b"/>
                </a:tc>
                <a:tc>
                  <a:txBody>
                    <a:bodyPr/>
                    <a:lstStyle/>
                    <a:p>
                      <a:r>
                        <a:rPr lang="kk-KZ" sz="1000" dirty="0">
                          <a:solidFill>
                            <a:srgbClr val="C00000"/>
                          </a:solidFill>
                        </a:rPr>
                        <a:t>135,8</a:t>
                      </a:r>
                      <a:endParaRPr lang="ru-RU" sz="1000" dirty="0">
                        <a:solidFill>
                          <a:srgbClr val="C00000"/>
                        </a:solidFill>
                      </a:endParaRPr>
                    </a:p>
                  </a:txBody>
                  <a:tcPr marL="9525" marR="9525" marT="9525" marB="0" anchor="b"/>
                </a:tc>
                <a:extLst>
                  <a:ext uri="{0D108BD9-81ED-4DB2-BD59-A6C34878D82A}">
                    <a16:rowId xmlns:a16="http://schemas.microsoft.com/office/drawing/2014/main" val="10003"/>
                  </a:ext>
                </a:extLst>
              </a:tr>
              <a:tr h="175530">
                <a:tc>
                  <a:txBody>
                    <a:bodyPr/>
                    <a:lstStyle/>
                    <a:p>
                      <a:pPr algn="l" fontAlgn="t"/>
                      <a:r>
                        <a:rPr lang="ru-RU" sz="1000" b="1" i="0" u="none" strike="noStrike" dirty="0">
                          <a:solidFill>
                            <a:schemeClr val="tx1"/>
                          </a:solidFill>
                          <a:latin typeface="Times New Roman" pitchFamily="18" charset="0"/>
                          <a:cs typeface="Times New Roman" pitchFamily="18" charset="0"/>
                        </a:rPr>
                        <a:t>3</a:t>
                      </a:r>
                    </a:p>
                  </a:txBody>
                  <a:tcPr marL="9525" marR="9525" marT="9525" marB="0" anchor="ctr"/>
                </a:tc>
                <a:tc>
                  <a:txBody>
                    <a:bodyPr/>
                    <a:lstStyle/>
                    <a:p>
                      <a:pPr algn="l" fontAlgn="ctr"/>
                      <a:r>
                        <a:rPr lang="ru-RU" sz="1000" b="0" i="0" u="none" strike="noStrike" dirty="0" err="1">
                          <a:solidFill>
                            <a:srgbClr val="FF0000"/>
                          </a:solidFill>
                          <a:latin typeface="Times New Roman"/>
                        </a:rPr>
                        <a:t>Эндокринологиялық</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29</a:t>
                      </a:r>
                      <a:endParaRPr lang="ru-RU" sz="1000" dirty="0">
                        <a:solidFill>
                          <a:srgbClr val="C00000"/>
                        </a:solidFill>
                      </a:endParaRPr>
                    </a:p>
                  </a:txBody>
                  <a:tcPr marL="9525" marR="9525" marT="9525" marB="0" anchor="b"/>
                </a:tc>
                <a:tc>
                  <a:txBody>
                    <a:bodyPr/>
                    <a:lstStyle/>
                    <a:p>
                      <a:r>
                        <a:rPr lang="kk-KZ" sz="1000" dirty="0">
                          <a:solidFill>
                            <a:srgbClr val="C00000"/>
                          </a:solidFill>
                        </a:rPr>
                        <a:t>30</a:t>
                      </a:r>
                      <a:endParaRPr lang="ru-RU" sz="1000" dirty="0">
                        <a:solidFill>
                          <a:srgbClr val="C00000"/>
                        </a:solidFill>
                      </a:endParaRPr>
                    </a:p>
                  </a:txBody>
                  <a:tcPr marL="9525" marR="9525" marT="9525" marB="0" anchor="b"/>
                </a:tc>
                <a:tc>
                  <a:txBody>
                    <a:bodyPr/>
                    <a:lstStyle/>
                    <a:p>
                      <a:r>
                        <a:rPr lang="kk-KZ" sz="1000" dirty="0">
                          <a:solidFill>
                            <a:srgbClr val="C00000"/>
                          </a:solidFill>
                        </a:rPr>
                        <a:t>25</a:t>
                      </a:r>
                      <a:endParaRPr lang="ru-RU" sz="1000" dirty="0">
                        <a:solidFill>
                          <a:srgbClr val="C00000"/>
                        </a:solidFill>
                      </a:endParaRPr>
                    </a:p>
                  </a:txBody>
                  <a:tcPr marL="9525" marR="9525" marT="9525" marB="0" anchor="b"/>
                </a:tc>
                <a:tc>
                  <a:txBody>
                    <a:bodyPr/>
                    <a:lstStyle/>
                    <a:p>
                      <a:r>
                        <a:rPr lang="kk-KZ" sz="1000" dirty="0">
                          <a:solidFill>
                            <a:srgbClr val="C00000"/>
                          </a:solidFill>
                        </a:rPr>
                        <a:t>23</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ru-RU" sz="1000" dirty="0">
                          <a:solidFill>
                            <a:srgbClr val="C00000"/>
                          </a:solidFill>
                        </a:rPr>
                        <a:t>0</a:t>
                      </a:r>
                    </a:p>
                  </a:txBody>
                  <a:tcPr marL="9525" marR="9525" marT="9525" marB="0" anchor="b"/>
                </a:tc>
                <a:tc>
                  <a:txBody>
                    <a:bodyPr/>
                    <a:lstStyle/>
                    <a:p>
                      <a:r>
                        <a:rPr lang="kk-KZ" sz="1000" dirty="0">
                          <a:solidFill>
                            <a:srgbClr val="C00000"/>
                          </a:solidFill>
                        </a:rPr>
                        <a:t>198</a:t>
                      </a:r>
                      <a:endParaRPr lang="ru-RU" sz="1000" dirty="0">
                        <a:solidFill>
                          <a:srgbClr val="C00000"/>
                        </a:solidFill>
                      </a:endParaRPr>
                    </a:p>
                  </a:txBody>
                  <a:tcPr marL="9525" marR="9525" marT="9525" marB="0" anchor="b"/>
                </a:tc>
                <a:tc>
                  <a:txBody>
                    <a:bodyPr/>
                    <a:lstStyle/>
                    <a:p>
                      <a:r>
                        <a:rPr lang="kk-KZ" sz="1000" dirty="0">
                          <a:solidFill>
                            <a:srgbClr val="C00000"/>
                          </a:solidFill>
                        </a:rPr>
                        <a:t>170</a:t>
                      </a:r>
                      <a:endParaRPr lang="ru-RU" sz="1000" dirty="0">
                        <a:solidFill>
                          <a:srgbClr val="C00000"/>
                        </a:solidFill>
                      </a:endParaRPr>
                    </a:p>
                  </a:txBody>
                  <a:tcPr marL="9525" marR="9525" marT="9525" marB="0" anchor="b"/>
                </a:tc>
                <a:tc>
                  <a:txBody>
                    <a:bodyPr/>
                    <a:lstStyle/>
                    <a:p>
                      <a:r>
                        <a:rPr lang="kk-KZ" sz="1000" dirty="0">
                          <a:solidFill>
                            <a:srgbClr val="C00000"/>
                          </a:solidFill>
                        </a:rPr>
                        <a:t>77,6</a:t>
                      </a:r>
                      <a:endParaRPr lang="ru-RU" sz="1000" dirty="0">
                        <a:solidFill>
                          <a:srgbClr val="C00000"/>
                        </a:solidFill>
                      </a:endParaRPr>
                    </a:p>
                  </a:txBody>
                  <a:tcPr marL="9525" marR="9525" marT="9525" marB="0" anchor="b"/>
                </a:tc>
                <a:tc>
                  <a:txBody>
                    <a:bodyPr/>
                    <a:lstStyle/>
                    <a:p>
                      <a:r>
                        <a:rPr lang="kk-KZ" sz="1000" dirty="0">
                          <a:solidFill>
                            <a:srgbClr val="C00000"/>
                          </a:solidFill>
                        </a:rPr>
                        <a:t>66,7</a:t>
                      </a:r>
                      <a:endParaRPr lang="ru-RU" sz="1000" dirty="0">
                        <a:solidFill>
                          <a:srgbClr val="C00000"/>
                        </a:solidFill>
                      </a:endParaRPr>
                    </a:p>
                  </a:txBody>
                  <a:tcPr marL="9525" marR="9525" marT="9525" marB="0" anchor="b"/>
                </a:tc>
                <a:extLst>
                  <a:ext uri="{0D108BD9-81ED-4DB2-BD59-A6C34878D82A}">
                    <a16:rowId xmlns:a16="http://schemas.microsoft.com/office/drawing/2014/main" val="10004"/>
                  </a:ext>
                </a:extLst>
              </a:tr>
              <a:tr h="146974">
                <a:tc>
                  <a:txBody>
                    <a:bodyPr/>
                    <a:lstStyle/>
                    <a:p>
                      <a:pPr algn="l" fontAlgn="t"/>
                      <a:r>
                        <a:rPr lang="ru-RU" sz="1000" b="1" i="0" u="none" strike="noStrike" dirty="0">
                          <a:solidFill>
                            <a:schemeClr val="tx1"/>
                          </a:solidFill>
                          <a:latin typeface="Times New Roman" pitchFamily="18" charset="0"/>
                          <a:cs typeface="Times New Roman" pitchFamily="18" charset="0"/>
                        </a:rPr>
                        <a:t>4</a:t>
                      </a:r>
                    </a:p>
                  </a:txBody>
                  <a:tcPr marL="9525" marR="9525" marT="9525" marB="0" anchor="ctr"/>
                </a:tc>
                <a:tc>
                  <a:txBody>
                    <a:bodyPr/>
                    <a:lstStyle/>
                    <a:p>
                      <a:pPr algn="l" fontAlgn="ctr"/>
                      <a:r>
                        <a:rPr lang="ru-RU" sz="1000" b="0" i="0" u="none" strike="noStrike" dirty="0">
                          <a:solidFill>
                            <a:srgbClr val="FF0000"/>
                          </a:solidFill>
                          <a:latin typeface="Times New Roman"/>
                        </a:rPr>
                        <a:t>Хирургия</a:t>
                      </a:r>
                      <a:r>
                        <a:rPr lang="ru-RU" sz="1000" b="0" i="0" u="none" strike="noStrike" baseline="0" dirty="0">
                          <a:solidFill>
                            <a:srgbClr val="FF0000"/>
                          </a:solidFill>
                          <a:latin typeface="Times New Roman"/>
                        </a:rPr>
                        <a:t> </a:t>
                      </a:r>
                      <a:r>
                        <a:rPr lang="ru-RU" sz="1000" b="0" i="0" u="none" strike="noStrike" baseline="0" dirty="0" err="1">
                          <a:solidFill>
                            <a:srgbClr val="FF0000"/>
                          </a:solidFill>
                          <a:latin typeface="Times New Roman"/>
                        </a:rPr>
                        <a:t>ересектер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211</a:t>
                      </a:r>
                      <a:endParaRPr lang="ru-RU" sz="1000" dirty="0">
                        <a:solidFill>
                          <a:srgbClr val="C00000"/>
                        </a:solidFill>
                      </a:endParaRPr>
                    </a:p>
                  </a:txBody>
                  <a:tcPr marL="9525" marR="9525" marT="9525" marB="0" anchor="b"/>
                </a:tc>
                <a:tc>
                  <a:txBody>
                    <a:bodyPr/>
                    <a:lstStyle/>
                    <a:p>
                      <a:r>
                        <a:rPr lang="kk-KZ" sz="1000" dirty="0">
                          <a:solidFill>
                            <a:srgbClr val="C00000"/>
                          </a:solidFill>
                        </a:rPr>
                        <a:t>241</a:t>
                      </a:r>
                      <a:endParaRPr lang="ru-RU" sz="1000" dirty="0">
                        <a:solidFill>
                          <a:srgbClr val="C00000"/>
                        </a:solidFill>
                      </a:endParaRPr>
                    </a:p>
                  </a:txBody>
                  <a:tcPr marL="9525" marR="9525" marT="9525" marB="0" anchor="b"/>
                </a:tc>
                <a:tc>
                  <a:txBody>
                    <a:bodyPr/>
                    <a:lstStyle/>
                    <a:p>
                      <a:r>
                        <a:rPr lang="kk-KZ" sz="1000" dirty="0">
                          <a:solidFill>
                            <a:srgbClr val="C00000"/>
                          </a:solidFill>
                        </a:rPr>
                        <a:t>165</a:t>
                      </a:r>
                      <a:endParaRPr lang="ru-RU" sz="1000" dirty="0">
                        <a:solidFill>
                          <a:srgbClr val="C00000"/>
                        </a:solidFill>
                      </a:endParaRPr>
                    </a:p>
                  </a:txBody>
                  <a:tcPr marL="9525" marR="9525" marT="9525" marB="0" anchor="b"/>
                </a:tc>
                <a:tc>
                  <a:txBody>
                    <a:bodyPr/>
                    <a:lstStyle/>
                    <a:p>
                      <a:r>
                        <a:rPr lang="kk-KZ" sz="1000" dirty="0">
                          <a:solidFill>
                            <a:srgbClr val="C00000"/>
                          </a:solidFill>
                        </a:rPr>
                        <a:t>193</a:t>
                      </a:r>
                      <a:endParaRPr lang="ru-RU" sz="1000" dirty="0">
                        <a:solidFill>
                          <a:srgbClr val="C00000"/>
                        </a:solidFill>
                      </a:endParaRPr>
                    </a:p>
                  </a:txBody>
                  <a:tcPr marL="9525" marR="9525" marT="9525" marB="0" anchor="b"/>
                </a:tc>
                <a:tc>
                  <a:txBody>
                    <a:bodyPr/>
                    <a:lstStyle/>
                    <a:p>
                      <a:r>
                        <a:rPr lang="kk-KZ" sz="1000" dirty="0">
                          <a:solidFill>
                            <a:srgbClr val="C00000"/>
                          </a:solidFill>
                        </a:rPr>
                        <a:t>2</a:t>
                      </a:r>
                      <a:endParaRPr lang="ru-RU" sz="1000" dirty="0">
                        <a:solidFill>
                          <a:srgbClr val="C00000"/>
                        </a:solidFill>
                      </a:endParaRPr>
                    </a:p>
                  </a:txBody>
                  <a:tcPr marL="9525" marR="9525" marT="9525" marB="0" anchor="b"/>
                </a:tc>
                <a:tc>
                  <a:txBody>
                    <a:bodyPr/>
                    <a:lstStyle/>
                    <a:p>
                      <a:r>
                        <a:rPr lang="ru-RU" sz="1000" dirty="0">
                          <a:solidFill>
                            <a:srgbClr val="C00000"/>
                          </a:solidFill>
                        </a:rPr>
                        <a:t>1</a:t>
                      </a:r>
                    </a:p>
                  </a:txBody>
                  <a:tcPr marL="9525" marR="9525" marT="9525" marB="0" anchor="b"/>
                </a:tc>
                <a:tc>
                  <a:txBody>
                    <a:bodyPr/>
                    <a:lstStyle/>
                    <a:p>
                      <a:r>
                        <a:rPr lang="kk-KZ" sz="1000" dirty="0">
                          <a:solidFill>
                            <a:srgbClr val="C00000"/>
                          </a:solidFill>
                        </a:rPr>
                        <a:t>1250</a:t>
                      </a:r>
                      <a:endParaRPr lang="ru-RU" sz="1000" dirty="0">
                        <a:solidFill>
                          <a:srgbClr val="C00000"/>
                        </a:solidFill>
                      </a:endParaRPr>
                    </a:p>
                  </a:txBody>
                  <a:tcPr marL="9525" marR="9525" marT="9525" marB="0" anchor="b"/>
                </a:tc>
                <a:tc>
                  <a:txBody>
                    <a:bodyPr/>
                    <a:lstStyle/>
                    <a:p>
                      <a:r>
                        <a:rPr lang="kk-KZ" sz="1000" dirty="0">
                          <a:solidFill>
                            <a:srgbClr val="C00000"/>
                          </a:solidFill>
                        </a:rPr>
                        <a:t>1236</a:t>
                      </a:r>
                      <a:endParaRPr lang="ru-RU" sz="1000" dirty="0">
                        <a:solidFill>
                          <a:srgbClr val="C00000"/>
                        </a:solidFill>
                      </a:endParaRPr>
                    </a:p>
                  </a:txBody>
                  <a:tcPr marL="9525" marR="9525" marT="9525" marB="0" anchor="b"/>
                </a:tc>
                <a:tc>
                  <a:txBody>
                    <a:bodyPr/>
                    <a:lstStyle/>
                    <a:p>
                      <a:r>
                        <a:rPr lang="kk-KZ" sz="1000" dirty="0">
                          <a:solidFill>
                            <a:srgbClr val="C00000"/>
                          </a:solidFill>
                        </a:rPr>
                        <a:t>98,0</a:t>
                      </a:r>
                      <a:endParaRPr lang="ru-RU" sz="1000" dirty="0">
                        <a:solidFill>
                          <a:srgbClr val="C00000"/>
                        </a:solidFill>
                      </a:endParaRPr>
                    </a:p>
                  </a:txBody>
                  <a:tcPr marL="9525" marR="9525" marT="9525" marB="0" anchor="b"/>
                </a:tc>
                <a:tc>
                  <a:txBody>
                    <a:bodyPr/>
                    <a:lstStyle/>
                    <a:p>
                      <a:r>
                        <a:rPr lang="ru-RU" sz="1000" dirty="0">
                          <a:solidFill>
                            <a:srgbClr val="C00000"/>
                          </a:solidFill>
                        </a:rPr>
                        <a:t>96,9</a:t>
                      </a:r>
                    </a:p>
                  </a:txBody>
                  <a:tcPr marL="9525" marR="9525" marT="9525" marB="0" anchor="b"/>
                </a:tc>
                <a:extLst>
                  <a:ext uri="{0D108BD9-81ED-4DB2-BD59-A6C34878D82A}">
                    <a16:rowId xmlns:a16="http://schemas.microsoft.com/office/drawing/2014/main" val="10005"/>
                  </a:ext>
                </a:extLst>
              </a:tr>
              <a:tr h="189176">
                <a:tc>
                  <a:txBody>
                    <a:bodyPr/>
                    <a:lstStyle/>
                    <a:p>
                      <a:pPr algn="l" fontAlgn="t"/>
                      <a:r>
                        <a:rPr lang="ru-RU" sz="1000" b="1" i="0" u="none" strike="noStrike" dirty="0">
                          <a:solidFill>
                            <a:schemeClr val="tx1"/>
                          </a:solidFill>
                          <a:latin typeface="Times New Roman" pitchFamily="18" charset="0"/>
                          <a:cs typeface="Times New Roman" pitchFamily="18" charset="0"/>
                        </a:rPr>
                        <a:t>5</a:t>
                      </a:r>
                    </a:p>
                  </a:txBody>
                  <a:tcPr marL="9525" marR="9525" marT="9525" marB="0" anchor="ctr"/>
                </a:tc>
                <a:tc>
                  <a:txBody>
                    <a:bodyPr/>
                    <a:lstStyle/>
                    <a:p>
                      <a:pPr algn="l" fontAlgn="ctr"/>
                      <a:r>
                        <a:rPr lang="ru-RU" sz="1000" b="0" i="0" u="none" strike="noStrike" dirty="0">
                          <a:solidFill>
                            <a:srgbClr val="FF0000"/>
                          </a:solidFill>
                          <a:latin typeface="Times New Roman"/>
                        </a:rPr>
                        <a:t>Хирургия</a:t>
                      </a:r>
                      <a:r>
                        <a:rPr lang="ru-RU" sz="1000" b="0" i="0" u="none" strike="noStrike" baseline="0" dirty="0">
                          <a:solidFill>
                            <a:srgbClr val="FF0000"/>
                          </a:solidFill>
                          <a:latin typeface="Times New Roman"/>
                        </a:rPr>
                        <a:t> </a:t>
                      </a:r>
                      <a:r>
                        <a:rPr lang="ru-RU" sz="1000" b="0" i="0" u="none" strike="noStrike" baseline="0" dirty="0" err="1">
                          <a:solidFill>
                            <a:srgbClr val="FF0000"/>
                          </a:solidFill>
                          <a:latin typeface="Times New Roman"/>
                        </a:rPr>
                        <a:t>балалар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48</a:t>
                      </a:r>
                      <a:endParaRPr lang="ru-RU" sz="1000" dirty="0">
                        <a:solidFill>
                          <a:srgbClr val="C00000"/>
                        </a:solidFill>
                      </a:endParaRPr>
                    </a:p>
                  </a:txBody>
                  <a:tcPr marL="9525" marR="9525" marT="9525" marB="0" anchor="b"/>
                </a:tc>
                <a:tc>
                  <a:txBody>
                    <a:bodyPr/>
                    <a:lstStyle/>
                    <a:p>
                      <a:r>
                        <a:rPr lang="kk-KZ" sz="1000" dirty="0">
                          <a:solidFill>
                            <a:srgbClr val="C00000"/>
                          </a:solidFill>
                        </a:rPr>
                        <a:t>20</a:t>
                      </a:r>
                      <a:endParaRPr lang="ru-RU" sz="1000" dirty="0">
                        <a:solidFill>
                          <a:srgbClr val="C00000"/>
                        </a:solidFill>
                      </a:endParaRPr>
                    </a:p>
                  </a:txBody>
                  <a:tcPr marL="9525" marR="9525" marT="9525" marB="0" anchor="b"/>
                </a:tc>
                <a:tc>
                  <a:txBody>
                    <a:bodyPr/>
                    <a:lstStyle/>
                    <a:p>
                      <a:r>
                        <a:rPr lang="kk-KZ" sz="1000" dirty="0">
                          <a:solidFill>
                            <a:srgbClr val="C00000"/>
                          </a:solidFill>
                        </a:rPr>
                        <a:t>49</a:t>
                      </a:r>
                      <a:endParaRPr lang="ru-RU" sz="1000" dirty="0">
                        <a:solidFill>
                          <a:srgbClr val="C00000"/>
                        </a:solidFill>
                      </a:endParaRPr>
                    </a:p>
                  </a:txBody>
                  <a:tcPr marL="9525" marR="9525" marT="9525" marB="0" anchor="b"/>
                </a:tc>
                <a:tc>
                  <a:txBody>
                    <a:bodyPr/>
                    <a:lstStyle/>
                    <a:p>
                      <a:r>
                        <a:rPr lang="kk-KZ" sz="1000" dirty="0">
                          <a:solidFill>
                            <a:srgbClr val="C00000"/>
                          </a:solidFill>
                        </a:rPr>
                        <a:t>28</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ru-RU" sz="1000" dirty="0">
                          <a:solidFill>
                            <a:srgbClr val="C00000"/>
                          </a:solidFill>
                        </a:rPr>
                        <a:t>0</a:t>
                      </a:r>
                    </a:p>
                  </a:txBody>
                  <a:tcPr marL="9525" marR="9525" marT="9525" marB="0" anchor="b"/>
                </a:tc>
                <a:tc>
                  <a:txBody>
                    <a:bodyPr/>
                    <a:lstStyle/>
                    <a:p>
                      <a:r>
                        <a:rPr lang="kk-KZ" sz="1000" dirty="0">
                          <a:solidFill>
                            <a:srgbClr val="C00000"/>
                          </a:solidFill>
                        </a:rPr>
                        <a:t>254</a:t>
                      </a:r>
                      <a:endParaRPr lang="ru-RU" sz="1000" dirty="0">
                        <a:solidFill>
                          <a:srgbClr val="C00000"/>
                        </a:solidFill>
                      </a:endParaRPr>
                    </a:p>
                  </a:txBody>
                  <a:tcPr marL="9525" marR="9525" marT="9525" marB="0" anchor="b"/>
                </a:tc>
                <a:tc>
                  <a:txBody>
                    <a:bodyPr/>
                    <a:lstStyle/>
                    <a:p>
                      <a:r>
                        <a:rPr lang="kk-KZ" sz="1000" dirty="0">
                          <a:solidFill>
                            <a:srgbClr val="C00000"/>
                          </a:solidFill>
                        </a:rPr>
                        <a:t>143</a:t>
                      </a:r>
                      <a:endParaRPr lang="ru-RU" sz="1000" dirty="0">
                        <a:solidFill>
                          <a:srgbClr val="C00000"/>
                        </a:solidFill>
                      </a:endParaRPr>
                    </a:p>
                  </a:txBody>
                  <a:tcPr marL="9525" marR="9525" marT="9525" marB="0" anchor="b"/>
                </a:tc>
                <a:tc>
                  <a:txBody>
                    <a:bodyPr/>
                    <a:lstStyle/>
                    <a:p>
                      <a:r>
                        <a:rPr lang="kk-KZ" sz="1000" dirty="0">
                          <a:solidFill>
                            <a:srgbClr val="C00000"/>
                          </a:solidFill>
                        </a:rPr>
                        <a:t>99,6</a:t>
                      </a:r>
                      <a:endParaRPr lang="ru-RU" sz="1000" dirty="0">
                        <a:solidFill>
                          <a:srgbClr val="C00000"/>
                        </a:solidFill>
                      </a:endParaRPr>
                    </a:p>
                  </a:txBody>
                  <a:tcPr marL="9525" marR="9525" marT="9525" marB="0" anchor="b"/>
                </a:tc>
                <a:tc>
                  <a:txBody>
                    <a:bodyPr/>
                    <a:lstStyle/>
                    <a:p>
                      <a:r>
                        <a:rPr lang="kk-KZ" sz="1000" dirty="0">
                          <a:solidFill>
                            <a:srgbClr val="C00000"/>
                          </a:solidFill>
                        </a:rPr>
                        <a:t>56,1</a:t>
                      </a:r>
                      <a:endParaRPr lang="ru-RU" sz="1000" dirty="0">
                        <a:solidFill>
                          <a:srgbClr val="C00000"/>
                        </a:solidFill>
                      </a:endParaRPr>
                    </a:p>
                  </a:txBody>
                  <a:tcPr marL="9525" marR="9525" marT="9525" marB="0" anchor="b"/>
                </a:tc>
                <a:extLst>
                  <a:ext uri="{0D108BD9-81ED-4DB2-BD59-A6C34878D82A}">
                    <a16:rowId xmlns:a16="http://schemas.microsoft.com/office/drawing/2014/main" val="10006"/>
                  </a:ext>
                </a:extLst>
              </a:tr>
              <a:tr h="189176">
                <a:tc>
                  <a:txBody>
                    <a:bodyPr/>
                    <a:lstStyle/>
                    <a:p>
                      <a:pPr algn="l" fontAlgn="t"/>
                      <a:r>
                        <a:rPr lang="kk-KZ" sz="1000" b="1" i="0" u="none" strike="noStrike" dirty="0">
                          <a:solidFill>
                            <a:schemeClr val="tx1"/>
                          </a:solidFill>
                          <a:latin typeface="Times New Roman" pitchFamily="18" charset="0"/>
                          <a:cs typeface="Times New Roman" pitchFamily="18" charset="0"/>
                        </a:rPr>
                        <a:t>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a:solidFill>
                            <a:srgbClr val="FF0000"/>
                          </a:solidFill>
                          <a:latin typeface="Times New Roman"/>
                        </a:rPr>
                        <a:t>Проктология</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13</a:t>
                      </a:r>
                      <a:endParaRPr lang="ru-RU" sz="1000" dirty="0">
                        <a:solidFill>
                          <a:srgbClr val="C00000"/>
                        </a:solidFill>
                      </a:endParaRPr>
                    </a:p>
                  </a:txBody>
                  <a:tcPr marL="9525" marR="9525" marT="9525" marB="0" anchor="b"/>
                </a:tc>
                <a:tc>
                  <a:txBody>
                    <a:bodyPr/>
                    <a:lstStyle/>
                    <a:p>
                      <a:r>
                        <a:rPr lang="kk-KZ" sz="1000" dirty="0">
                          <a:solidFill>
                            <a:srgbClr val="C00000"/>
                          </a:solidFill>
                        </a:rPr>
                        <a:t>12</a:t>
                      </a:r>
                      <a:endParaRPr lang="ru-RU" sz="1000" dirty="0">
                        <a:solidFill>
                          <a:srgbClr val="C00000"/>
                        </a:solidFill>
                      </a:endParaRPr>
                    </a:p>
                  </a:txBody>
                  <a:tcPr marL="9525" marR="9525" marT="9525" marB="0" anchor="b"/>
                </a:tc>
                <a:tc>
                  <a:txBody>
                    <a:bodyPr/>
                    <a:lstStyle/>
                    <a:p>
                      <a:r>
                        <a:rPr lang="kk-KZ" sz="1000" dirty="0">
                          <a:solidFill>
                            <a:srgbClr val="C00000"/>
                          </a:solidFill>
                        </a:rPr>
                        <a:t>13</a:t>
                      </a:r>
                      <a:endParaRPr lang="ru-RU" sz="1000" dirty="0">
                        <a:solidFill>
                          <a:srgbClr val="C00000"/>
                        </a:solidFill>
                      </a:endParaRPr>
                    </a:p>
                  </a:txBody>
                  <a:tcPr marL="9525" marR="9525" marT="9525" marB="0" anchor="b"/>
                </a:tc>
                <a:tc>
                  <a:txBody>
                    <a:bodyPr/>
                    <a:lstStyle/>
                    <a:p>
                      <a:r>
                        <a:rPr lang="kk-KZ" sz="1000" dirty="0">
                          <a:solidFill>
                            <a:srgbClr val="C00000"/>
                          </a:solidFill>
                        </a:rPr>
                        <a:t>12</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a:solidFill>
                            <a:srgbClr val="C00000"/>
                          </a:solidFill>
                        </a:rPr>
                        <a:t>106</a:t>
                      </a:r>
                      <a:endParaRPr lang="ru-RU" sz="1000" dirty="0">
                        <a:solidFill>
                          <a:srgbClr val="C00000"/>
                        </a:solidFill>
                      </a:endParaRPr>
                    </a:p>
                  </a:txBody>
                  <a:tcPr marL="9525" marR="9525" marT="9525" marB="0" anchor="b"/>
                </a:tc>
                <a:tc>
                  <a:txBody>
                    <a:bodyPr/>
                    <a:lstStyle/>
                    <a:p>
                      <a:r>
                        <a:rPr lang="kk-KZ" sz="1000" dirty="0">
                          <a:solidFill>
                            <a:srgbClr val="C00000"/>
                          </a:solidFill>
                        </a:rPr>
                        <a:t>81</a:t>
                      </a:r>
                      <a:endParaRPr lang="ru-RU" sz="1000" dirty="0">
                        <a:solidFill>
                          <a:srgbClr val="C00000"/>
                        </a:solidFill>
                      </a:endParaRPr>
                    </a:p>
                  </a:txBody>
                  <a:tcPr marL="9525" marR="9525" marT="9525" marB="0" anchor="b"/>
                </a:tc>
                <a:tc>
                  <a:txBody>
                    <a:bodyPr/>
                    <a:lstStyle/>
                    <a:p>
                      <a:r>
                        <a:rPr lang="kk-KZ" sz="1000" dirty="0">
                          <a:solidFill>
                            <a:srgbClr val="C00000"/>
                          </a:solidFill>
                        </a:rPr>
                        <a:t>62,4</a:t>
                      </a:r>
                      <a:endParaRPr lang="ru-RU" sz="1000" dirty="0">
                        <a:solidFill>
                          <a:srgbClr val="C00000"/>
                        </a:solidFill>
                      </a:endParaRPr>
                    </a:p>
                  </a:txBody>
                  <a:tcPr marL="9525" marR="9525" marT="9525" marB="0" anchor="b"/>
                </a:tc>
                <a:tc>
                  <a:txBody>
                    <a:bodyPr/>
                    <a:lstStyle/>
                    <a:p>
                      <a:r>
                        <a:rPr lang="ru-RU" sz="1000" dirty="0">
                          <a:solidFill>
                            <a:srgbClr val="C00000"/>
                          </a:solidFill>
                        </a:rPr>
                        <a:t>42,9</a:t>
                      </a:r>
                    </a:p>
                  </a:txBody>
                  <a:tcPr marL="9525" marR="9525" marT="9525" marB="0" anchor="b"/>
                </a:tc>
                <a:extLst>
                  <a:ext uri="{0D108BD9-81ED-4DB2-BD59-A6C34878D82A}">
                    <a16:rowId xmlns:a16="http://schemas.microsoft.com/office/drawing/2014/main" val="10007"/>
                  </a:ext>
                </a:extLst>
              </a:tr>
              <a:tr h="189176">
                <a:tc>
                  <a:txBody>
                    <a:bodyPr/>
                    <a:lstStyle/>
                    <a:p>
                      <a:pPr algn="l" fontAlgn="t"/>
                      <a:r>
                        <a:rPr lang="kk-KZ" sz="1000" b="1" i="0" u="none" strike="noStrike" dirty="0">
                          <a:solidFill>
                            <a:schemeClr val="tx1"/>
                          </a:solidFill>
                          <a:latin typeface="Times New Roman" pitchFamily="18" charset="0"/>
                          <a:cs typeface="Times New Roman" pitchFamily="18" charset="0"/>
                        </a:rPr>
                        <a:t>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a:solidFill>
                            <a:srgbClr val="FF0000"/>
                          </a:solidFill>
                          <a:latin typeface="Times New Roman"/>
                        </a:rPr>
                        <a:t>Іріңді</a:t>
                      </a:r>
                      <a:r>
                        <a:rPr lang="kk-KZ" sz="1000" b="0" i="0" u="none" strike="noStrike" baseline="0" dirty="0">
                          <a:solidFill>
                            <a:srgbClr val="FF0000"/>
                          </a:solidFill>
                          <a:latin typeface="Times New Roman"/>
                        </a:rPr>
                        <a:t> хирургия</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32</a:t>
                      </a:r>
                      <a:endParaRPr lang="ru-RU" sz="1000" dirty="0">
                        <a:solidFill>
                          <a:srgbClr val="C00000"/>
                        </a:solidFill>
                      </a:endParaRPr>
                    </a:p>
                  </a:txBody>
                  <a:tcPr marL="9525" marR="9525" marT="9525" marB="0" anchor="b"/>
                </a:tc>
                <a:tc>
                  <a:txBody>
                    <a:bodyPr/>
                    <a:lstStyle/>
                    <a:p>
                      <a:r>
                        <a:rPr lang="kk-KZ" sz="1000" dirty="0">
                          <a:solidFill>
                            <a:srgbClr val="C00000"/>
                          </a:solidFill>
                        </a:rPr>
                        <a:t>42</a:t>
                      </a:r>
                      <a:endParaRPr lang="ru-RU" sz="1000" dirty="0">
                        <a:solidFill>
                          <a:srgbClr val="C00000"/>
                        </a:solidFill>
                      </a:endParaRPr>
                    </a:p>
                  </a:txBody>
                  <a:tcPr marL="9525" marR="9525" marT="9525" marB="0" anchor="b"/>
                </a:tc>
                <a:tc>
                  <a:txBody>
                    <a:bodyPr/>
                    <a:lstStyle/>
                    <a:p>
                      <a:r>
                        <a:rPr lang="kk-KZ" sz="1000" dirty="0">
                          <a:solidFill>
                            <a:srgbClr val="C00000"/>
                          </a:solidFill>
                        </a:rPr>
                        <a:t>32</a:t>
                      </a:r>
                      <a:endParaRPr lang="ru-RU" sz="1000" dirty="0">
                        <a:solidFill>
                          <a:srgbClr val="C00000"/>
                        </a:solidFill>
                      </a:endParaRPr>
                    </a:p>
                  </a:txBody>
                  <a:tcPr marL="9525" marR="9525" marT="9525" marB="0" anchor="b"/>
                </a:tc>
                <a:tc>
                  <a:txBody>
                    <a:bodyPr/>
                    <a:lstStyle/>
                    <a:p>
                      <a:r>
                        <a:rPr lang="kk-KZ" sz="1000" dirty="0">
                          <a:solidFill>
                            <a:srgbClr val="C00000"/>
                          </a:solidFill>
                        </a:rPr>
                        <a:t>42</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a:solidFill>
                            <a:srgbClr val="C00000"/>
                          </a:solidFill>
                        </a:rPr>
                        <a:t>263</a:t>
                      </a:r>
                      <a:endParaRPr lang="ru-RU" sz="1000" dirty="0">
                        <a:solidFill>
                          <a:srgbClr val="C00000"/>
                        </a:solidFill>
                      </a:endParaRPr>
                    </a:p>
                  </a:txBody>
                  <a:tcPr marL="9525" marR="9525" marT="9525" marB="0" anchor="b"/>
                </a:tc>
                <a:tc>
                  <a:txBody>
                    <a:bodyPr/>
                    <a:lstStyle/>
                    <a:p>
                      <a:r>
                        <a:rPr lang="kk-KZ" sz="1000" dirty="0">
                          <a:solidFill>
                            <a:srgbClr val="C00000"/>
                          </a:solidFill>
                        </a:rPr>
                        <a:t>255</a:t>
                      </a:r>
                      <a:endParaRPr lang="ru-RU" sz="1000" dirty="0">
                        <a:solidFill>
                          <a:srgbClr val="C00000"/>
                        </a:solidFill>
                      </a:endParaRPr>
                    </a:p>
                  </a:txBody>
                  <a:tcPr marL="9525" marR="9525" marT="9525" marB="0" anchor="b"/>
                </a:tc>
                <a:tc>
                  <a:txBody>
                    <a:bodyPr/>
                    <a:lstStyle/>
                    <a:p>
                      <a:r>
                        <a:rPr lang="kk-KZ" sz="1000" dirty="0">
                          <a:solidFill>
                            <a:srgbClr val="C00000"/>
                          </a:solidFill>
                        </a:rPr>
                        <a:t>154,7</a:t>
                      </a:r>
                      <a:endParaRPr lang="ru-RU" sz="1000" dirty="0">
                        <a:solidFill>
                          <a:srgbClr val="C00000"/>
                        </a:solidFill>
                      </a:endParaRPr>
                    </a:p>
                  </a:txBody>
                  <a:tcPr marL="9525" marR="9525" marT="9525" marB="0" anchor="b"/>
                </a:tc>
                <a:tc>
                  <a:txBody>
                    <a:bodyPr/>
                    <a:lstStyle/>
                    <a:p>
                      <a:r>
                        <a:rPr lang="ru-RU" sz="1000" dirty="0">
                          <a:solidFill>
                            <a:srgbClr val="C00000"/>
                          </a:solidFill>
                        </a:rPr>
                        <a:t>150,0</a:t>
                      </a:r>
                    </a:p>
                  </a:txBody>
                  <a:tcPr marL="9525" marR="9525" marT="9525" marB="0" anchor="b"/>
                </a:tc>
                <a:extLst>
                  <a:ext uri="{0D108BD9-81ED-4DB2-BD59-A6C34878D82A}">
                    <a16:rowId xmlns:a16="http://schemas.microsoft.com/office/drawing/2014/main" val="10008"/>
                  </a:ext>
                </a:extLst>
              </a:tr>
              <a:tr h="206651">
                <a:tc>
                  <a:txBody>
                    <a:bodyPr/>
                    <a:lstStyle/>
                    <a:p>
                      <a:pPr algn="l" fontAlgn="t"/>
                      <a:r>
                        <a:rPr lang="kk-KZ" sz="1000" b="1" i="0" u="none" strike="noStrike" dirty="0">
                          <a:solidFill>
                            <a:schemeClr val="tx1"/>
                          </a:solidFill>
                          <a:latin typeface="Times New Roman" pitchFamily="18" charset="0"/>
                          <a:cs typeface="Times New Roman" pitchFamily="18" charset="0"/>
                        </a:rPr>
                        <a:t>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a:solidFill>
                            <a:srgbClr val="FF0000"/>
                          </a:solidFill>
                          <a:latin typeface="Times New Roman"/>
                        </a:rPr>
                        <a:t>Сынық-сырқат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246</a:t>
                      </a:r>
                      <a:endParaRPr lang="ru-RU" sz="1000" dirty="0">
                        <a:solidFill>
                          <a:srgbClr val="C00000"/>
                        </a:solidFill>
                      </a:endParaRPr>
                    </a:p>
                  </a:txBody>
                  <a:tcPr marL="9525" marR="9525" marT="9525" marB="0" anchor="b"/>
                </a:tc>
                <a:tc>
                  <a:txBody>
                    <a:bodyPr/>
                    <a:lstStyle/>
                    <a:p>
                      <a:r>
                        <a:rPr lang="kk-KZ" sz="1000" dirty="0">
                          <a:solidFill>
                            <a:srgbClr val="C00000"/>
                          </a:solidFill>
                        </a:rPr>
                        <a:t>206</a:t>
                      </a:r>
                      <a:endParaRPr lang="ru-RU" sz="1000" dirty="0">
                        <a:solidFill>
                          <a:srgbClr val="C00000"/>
                        </a:solidFill>
                      </a:endParaRPr>
                    </a:p>
                  </a:txBody>
                  <a:tcPr marL="9525" marR="9525" marT="9525" marB="0" anchor="b"/>
                </a:tc>
                <a:tc>
                  <a:txBody>
                    <a:bodyPr/>
                    <a:lstStyle/>
                    <a:p>
                      <a:r>
                        <a:rPr lang="kk-KZ" sz="1000" dirty="0">
                          <a:solidFill>
                            <a:srgbClr val="C00000"/>
                          </a:solidFill>
                        </a:rPr>
                        <a:t>201</a:t>
                      </a:r>
                      <a:endParaRPr lang="ru-RU" sz="1000" dirty="0">
                        <a:solidFill>
                          <a:srgbClr val="C00000"/>
                        </a:solidFill>
                      </a:endParaRPr>
                    </a:p>
                  </a:txBody>
                  <a:tcPr marL="9525" marR="9525" marT="9525" marB="0" anchor="b"/>
                </a:tc>
                <a:tc>
                  <a:txBody>
                    <a:bodyPr/>
                    <a:lstStyle/>
                    <a:p>
                      <a:r>
                        <a:rPr lang="kk-KZ" sz="1000" dirty="0">
                          <a:solidFill>
                            <a:srgbClr val="C00000"/>
                          </a:solidFill>
                        </a:rPr>
                        <a:t>177</a:t>
                      </a:r>
                      <a:endParaRPr lang="ru-RU" sz="1000" dirty="0">
                        <a:solidFill>
                          <a:srgbClr val="C00000"/>
                        </a:solidFill>
                      </a:endParaRPr>
                    </a:p>
                  </a:txBody>
                  <a:tcPr marL="9525" marR="9525" marT="9525" marB="0" anchor="b"/>
                </a:tc>
                <a:tc>
                  <a:txBody>
                    <a:bodyPr/>
                    <a:lstStyle/>
                    <a:p>
                      <a:r>
                        <a:rPr lang="kk-KZ" sz="1000" dirty="0">
                          <a:solidFill>
                            <a:srgbClr val="C00000"/>
                          </a:solidFill>
                        </a:rPr>
                        <a:t>2</a:t>
                      </a:r>
                      <a:endParaRPr lang="ru-RU" sz="1000" dirty="0">
                        <a:solidFill>
                          <a:srgbClr val="C00000"/>
                        </a:solidFill>
                      </a:endParaRPr>
                    </a:p>
                  </a:txBody>
                  <a:tcPr marL="9525" marR="9525" marT="9525" marB="0" anchor="b"/>
                </a:tc>
                <a:tc>
                  <a:txBody>
                    <a:bodyPr/>
                    <a:lstStyle/>
                    <a:p>
                      <a:r>
                        <a:rPr lang="kk-KZ" sz="1000" dirty="0">
                          <a:solidFill>
                            <a:srgbClr val="C00000"/>
                          </a:solidFill>
                        </a:rPr>
                        <a:t>1</a:t>
                      </a:r>
                      <a:endParaRPr lang="ru-RU" sz="1000" dirty="0">
                        <a:solidFill>
                          <a:srgbClr val="C00000"/>
                        </a:solidFill>
                      </a:endParaRPr>
                    </a:p>
                  </a:txBody>
                  <a:tcPr marL="9525" marR="9525" marT="9525" marB="0" anchor="b"/>
                </a:tc>
                <a:tc>
                  <a:txBody>
                    <a:bodyPr/>
                    <a:lstStyle/>
                    <a:p>
                      <a:r>
                        <a:rPr lang="kk-KZ" sz="1000" dirty="0">
                          <a:solidFill>
                            <a:srgbClr val="C00000"/>
                          </a:solidFill>
                        </a:rPr>
                        <a:t>1589</a:t>
                      </a:r>
                      <a:endParaRPr lang="ru-RU" sz="1000" dirty="0">
                        <a:solidFill>
                          <a:srgbClr val="C00000"/>
                        </a:solidFill>
                      </a:endParaRPr>
                    </a:p>
                  </a:txBody>
                  <a:tcPr marL="9525" marR="9525" marT="9525" marB="0" anchor="b"/>
                </a:tc>
                <a:tc>
                  <a:txBody>
                    <a:bodyPr/>
                    <a:lstStyle/>
                    <a:p>
                      <a:r>
                        <a:rPr lang="kk-KZ" sz="1000" dirty="0">
                          <a:solidFill>
                            <a:srgbClr val="C00000"/>
                          </a:solidFill>
                        </a:rPr>
                        <a:t>1336</a:t>
                      </a:r>
                      <a:endParaRPr lang="ru-RU" sz="1000" dirty="0">
                        <a:solidFill>
                          <a:srgbClr val="C00000"/>
                        </a:solidFill>
                      </a:endParaRPr>
                    </a:p>
                  </a:txBody>
                  <a:tcPr marL="9525" marR="9525" marT="9525" marB="0" anchor="b"/>
                </a:tc>
                <a:tc>
                  <a:txBody>
                    <a:bodyPr/>
                    <a:lstStyle/>
                    <a:p>
                      <a:r>
                        <a:rPr lang="kk-KZ" sz="1000" dirty="0">
                          <a:solidFill>
                            <a:srgbClr val="C00000"/>
                          </a:solidFill>
                        </a:rPr>
                        <a:t>124,6</a:t>
                      </a:r>
                      <a:endParaRPr lang="ru-RU" sz="1000" dirty="0">
                        <a:solidFill>
                          <a:srgbClr val="C00000"/>
                        </a:solidFill>
                      </a:endParaRPr>
                    </a:p>
                  </a:txBody>
                  <a:tcPr marL="9525" marR="9525" marT="9525" marB="0" anchor="b"/>
                </a:tc>
                <a:tc>
                  <a:txBody>
                    <a:bodyPr/>
                    <a:lstStyle/>
                    <a:p>
                      <a:r>
                        <a:rPr lang="kk-KZ" sz="1000" dirty="0">
                          <a:solidFill>
                            <a:srgbClr val="C00000"/>
                          </a:solidFill>
                        </a:rPr>
                        <a:t>104,8</a:t>
                      </a:r>
                      <a:endParaRPr lang="ru-RU" sz="1000" dirty="0">
                        <a:solidFill>
                          <a:srgbClr val="C00000"/>
                        </a:solidFill>
                      </a:endParaRPr>
                    </a:p>
                  </a:txBody>
                  <a:tcPr marL="9525" marR="9525" marT="9525" marB="0" anchor="b"/>
                </a:tc>
                <a:extLst>
                  <a:ext uri="{0D108BD9-81ED-4DB2-BD59-A6C34878D82A}">
                    <a16:rowId xmlns:a16="http://schemas.microsoft.com/office/drawing/2014/main" val="10009"/>
                  </a:ext>
                </a:extLst>
              </a:tr>
              <a:tr h="144016">
                <a:tc>
                  <a:txBody>
                    <a:bodyPr/>
                    <a:lstStyle/>
                    <a:p>
                      <a:pPr algn="l" fontAlgn="t"/>
                      <a:r>
                        <a:rPr lang="kk-KZ" sz="1000" b="1" i="0" u="none" strike="noStrike" dirty="0">
                          <a:solidFill>
                            <a:schemeClr val="tx1"/>
                          </a:solidFill>
                          <a:latin typeface="Times New Roman" pitchFamily="18" charset="0"/>
                          <a:cs typeface="Times New Roman" pitchFamily="18" charset="0"/>
                        </a:rPr>
                        <a:t>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a:solidFill>
                            <a:srgbClr val="FF0000"/>
                          </a:solidFill>
                          <a:latin typeface="Times New Roman"/>
                        </a:rPr>
                        <a:t>Сынық-сырқат балалар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32</a:t>
                      </a:r>
                      <a:endParaRPr lang="ru-RU" sz="1000" dirty="0">
                        <a:solidFill>
                          <a:srgbClr val="C00000"/>
                        </a:solidFill>
                      </a:endParaRPr>
                    </a:p>
                  </a:txBody>
                  <a:tcPr marL="9525" marR="9525" marT="9525" marB="0" anchor="b"/>
                </a:tc>
                <a:tc>
                  <a:txBody>
                    <a:bodyPr/>
                    <a:lstStyle/>
                    <a:p>
                      <a:r>
                        <a:rPr lang="kk-KZ" sz="1000" dirty="0">
                          <a:solidFill>
                            <a:srgbClr val="C00000"/>
                          </a:solidFill>
                        </a:rPr>
                        <a:t>46</a:t>
                      </a:r>
                      <a:endParaRPr lang="ru-RU" sz="1000" dirty="0">
                        <a:solidFill>
                          <a:srgbClr val="C00000"/>
                        </a:solidFill>
                      </a:endParaRPr>
                    </a:p>
                  </a:txBody>
                  <a:tcPr marL="9525" marR="9525" marT="9525" marB="0" anchor="b"/>
                </a:tc>
                <a:tc>
                  <a:txBody>
                    <a:bodyPr/>
                    <a:lstStyle/>
                    <a:p>
                      <a:r>
                        <a:rPr lang="kk-KZ" sz="1000" dirty="0">
                          <a:solidFill>
                            <a:srgbClr val="C00000"/>
                          </a:solidFill>
                        </a:rPr>
                        <a:t>27</a:t>
                      </a:r>
                      <a:endParaRPr lang="ru-RU" sz="1000" dirty="0">
                        <a:solidFill>
                          <a:srgbClr val="C00000"/>
                        </a:solidFill>
                      </a:endParaRPr>
                    </a:p>
                  </a:txBody>
                  <a:tcPr marL="9525" marR="9525" marT="9525" marB="0" anchor="b"/>
                </a:tc>
                <a:tc>
                  <a:txBody>
                    <a:bodyPr/>
                    <a:lstStyle/>
                    <a:p>
                      <a:r>
                        <a:rPr lang="kk-KZ" sz="1000" dirty="0">
                          <a:solidFill>
                            <a:srgbClr val="C00000"/>
                          </a:solidFill>
                        </a:rPr>
                        <a:t>50</a:t>
                      </a:r>
                      <a:endParaRPr lang="ru-RU" sz="1000" dirty="0">
                        <a:solidFill>
                          <a:srgbClr val="C00000"/>
                        </a:solidFill>
                      </a:endParaRPr>
                    </a:p>
                  </a:txBody>
                  <a:tcPr marL="9525" marR="9525" marT="9525" marB="0" anchor="b"/>
                </a:tc>
                <a:tc>
                  <a:txBody>
                    <a:bodyPr/>
                    <a:lstStyle/>
                    <a:p>
                      <a:r>
                        <a:rPr lang="kk-KZ" sz="1000" dirty="0">
                          <a:solidFill>
                            <a:srgbClr val="C00000"/>
                          </a:solidFill>
                        </a:rPr>
                        <a:t>1</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179</a:t>
                      </a:r>
                      <a:endParaRPr lang="ru-RU" sz="1000" dirty="0">
                        <a:solidFill>
                          <a:srgbClr val="C00000"/>
                        </a:solidFill>
                      </a:endParaRPr>
                    </a:p>
                  </a:txBody>
                  <a:tcPr marL="9525" marR="9525" marT="9525" marB="0" anchor="b"/>
                </a:tc>
                <a:tc>
                  <a:txBody>
                    <a:bodyPr/>
                    <a:lstStyle/>
                    <a:p>
                      <a:r>
                        <a:rPr lang="ru-RU" sz="1000" dirty="0">
                          <a:solidFill>
                            <a:srgbClr val="C00000"/>
                          </a:solidFill>
                        </a:rPr>
                        <a:t>324</a:t>
                      </a:r>
                    </a:p>
                  </a:txBody>
                  <a:tcPr marL="9525" marR="9525" marT="9525" marB="0" anchor="b"/>
                </a:tc>
                <a:tc>
                  <a:txBody>
                    <a:bodyPr/>
                    <a:lstStyle/>
                    <a:p>
                      <a:r>
                        <a:rPr lang="kk-KZ" sz="1000" dirty="0">
                          <a:solidFill>
                            <a:srgbClr val="C00000"/>
                          </a:solidFill>
                        </a:rPr>
                        <a:t>42,1</a:t>
                      </a:r>
                      <a:endParaRPr lang="ru-RU" sz="1000" dirty="0">
                        <a:solidFill>
                          <a:srgbClr val="C00000"/>
                        </a:solidFill>
                      </a:endParaRPr>
                    </a:p>
                  </a:txBody>
                  <a:tcPr marL="9525" marR="9525" marT="9525" marB="0" anchor="b"/>
                </a:tc>
                <a:tc>
                  <a:txBody>
                    <a:bodyPr/>
                    <a:lstStyle/>
                    <a:p>
                      <a:r>
                        <a:rPr lang="kk-KZ" sz="1000" dirty="0">
                          <a:solidFill>
                            <a:srgbClr val="C00000"/>
                          </a:solidFill>
                        </a:rPr>
                        <a:t>76,2</a:t>
                      </a:r>
                      <a:endParaRPr lang="ru-RU" sz="1000" dirty="0">
                        <a:solidFill>
                          <a:srgbClr val="C00000"/>
                        </a:solidFill>
                      </a:endParaRPr>
                    </a:p>
                  </a:txBody>
                  <a:tcPr marL="9525" marR="9525" marT="9525" marB="0" anchor="b"/>
                </a:tc>
                <a:extLst>
                  <a:ext uri="{0D108BD9-81ED-4DB2-BD59-A6C34878D82A}">
                    <a16:rowId xmlns:a16="http://schemas.microsoft.com/office/drawing/2014/main" val="10010"/>
                  </a:ext>
                </a:extLst>
              </a:tr>
              <a:tr h="198115">
                <a:tc>
                  <a:txBody>
                    <a:bodyPr/>
                    <a:lstStyle/>
                    <a:p>
                      <a:pPr algn="l" fontAlgn="t"/>
                      <a:r>
                        <a:rPr lang="kk-KZ" sz="1000" b="1" i="0" u="none" strike="noStrike" dirty="0">
                          <a:solidFill>
                            <a:schemeClr val="tx1"/>
                          </a:solidFill>
                          <a:latin typeface="Times New Roman" pitchFamily="18" charset="0"/>
                          <a:cs typeface="Times New Roman" pitchFamily="18" charset="0"/>
                        </a:rPr>
                        <a:t>10</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Урологиялық</a:t>
                      </a:r>
                      <a:r>
                        <a:rPr lang="ru-RU" sz="1000" b="0" i="0" u="none" strike="noStrike" baseline="0" dirty="0" err="1">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130</a:t>
                      </a:r>
                      <a:endParaRPr lang="ru-RU" sz="1000" dirty="0">
                        <a:solidFill>
                          <a:srgbClr val="C00000"/>
                        </a:solidFill>
                      </a:endParaRPr>
                    </a:p>
                  </a:txBody>
                  <a:tcPr marL="9525" marR="9525" marT="9525" marB="0" anchor="b"/>
                </a:tc>
                <a:tc>
                  <a:txBody>
                    <a:bodyPr/>
                    <a:lstStyle/>
                    <a:p>
                      <a:r>
                        <a:rPr lang="kk-KZ" sz="1000" dirty="0">
                          <a:solidFill>
                            <a:srgbClr val="C00000"/>
                          </a:solidFill>
                        </a:rPr>
                        <a:t>120</a:t>
                      </a:r>
                      <a:endParaRPr lang="ru-RU" sz="1000" dirty="0">
                        <a:solidFill>
                          <a:srgbClr val="C00000"/>
                        </a:solidFill>
                      </a:endParaRPr>
                    </a:p>
                  </a:txBody>
                  <a:tcPr marL="9525" marR="9525" marT="9525" marB="0" anchor="b"/>
                </a:tc>
                <a:tc>
                  <a:txBody>
                    <a:bodyPr/>
                    <a:lstStyle/>
                    <a:p>
                      <a:r>
                        <a:rPr lang="kk-KZ" sz="1000" dirty="0">
                          <a:solidFill>
                            <a:srgbClr val="C00000"/>
                          </a:solidFill>
                        </a:rPr>
                        <a:t>117</a:t>
                      </a:r>
                      <a:endParaRPr lang="ru-RU" sz="1000" dirty="0">
                        <a:solidFill>
                          <a:srgbClr val="C00000"/>
                        </a:solidFill>
                      </a:endParaRPr>
                    </a:p>
                  </a:txBody>
                  <a:tcPr marL="9525" marR="9525" marT="9525" marB="0" anchor="b"/>
                </a:tc>
                <a:tc>
                  <a:txBody>
                    <a:bodyPr/>
                    <a:lstStyle/>
                    <a:p>
                      <a:r>
                        <a:rPr lang="ru-RU" sz="1000" dirty="0">
                          <a:solidFill>
                            <a:srgbClr val="C00000"/>
                          </a:solidFill>
                        </a:rPr>
                        <a:t>111</a:t>
                      </a: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ru-RU" sz="1000" dirty="0">
                          <a:solidFill>
                            <a:srgbClr val="C00000"/>
                          </a:solidFill>
                        </a:rPr>
                        <a:t>1</a:t>
                      </a:r>
                    </a:p>
                  </a:txBody>
                  <a:tcPr marL="9525" marR="9525" marT="9525" marB="0" anchor="b"/>
                </a:tc>
                <a:tc>
                  <a:txBody>
                    <a:bodyPr/>
                    <a:lstStyle/>
                    <a:p>
                      <a:r>
                        <a:rPr lang="kk-KZ" sz="1000" dirty="0">
                          <a:solidFill>
                            <a:srgbClr val="C00000"/>
                          </a:solidFill>
                        </a:rPr>
                        <a:t>822</a:t>
                      </a:r>
                      <a:endParaRPr lang="ru-RU" sz="1000" dirty="0">
                        <a:solidFill>
                          <a:srgbClr val="C00000"/>
                        </a:solidFill>
                      </a:endParaRPr>
                    </a:p>
                  </a:txBody>
                  <a:tcPr marL="9525" marR="9525" marT="9525" marB="0" anchor="b"/>
                </a:tc>
                <a:tc>
                  <a:txBody>
                    <a:bodyPr/>
                    <a:lstStyle/>
                    <a:p>
                      <a:r>
                        <a:rPr lang="kk-KZ" sz="1000" dirty="0">
                          <a:solidFill>
                            <a:srgbClr val="C00000"/>
                          </a:solidFill>
                        </a:rPr>
                        <a:t>726</a:t>
                      </a:r>
                      <a:endParaRPr lang="ru-RU" sz="1000" dirty="0">
                        <a:solidFill>
                          <a:srgbClr val="C00000"/>
                        </a:solidFill>
                      </a:endParaRPr>
                    </a:p>
                  </a:txBody>
                  <a:tcPr marL="9525" marR="9525" marT="9525" marB="0" anchor="b"/>
                </a:tc>
                <a:tc>
                  <a:txBody>
                    <a:bodyPr/>
                    <a:lstStyle/>
                    <a:p>
                      <a:r>
                        <a:rPr lang="kk-KZ" sz="1000" dirty="0">
                          <a:solidFill>
                            <a:srgbClr val="C00000"/>
                          </a:solidFill>
                        </a:rPr>
                        <a:t>138,2</a:t>
                      </a:r>
                      <a:endParaRPr lang="ru-RU" sz="1000" dirty="0">
                        <a:solidFill>
                          <a:srgbClr val="C00000"/>
                        </a:solidFill>
                      </a:endParaRPr>
                    </a:p>
                  </a:txBody>
                  <a:tcPr marL="9525" marR="9525" marT="9525" marB="0" anchor="b"/>
                </a:tc>
                <a:tc>
                  <a:txBody>
                    <a:bodyPr/>
                    <a:lstStyle/>
                    <a:p>
                      <a:r>
                        <a:rPr lang="kk-KZ" sz="1000" dirty="0">
                          <a:solidFill>
                            <a:srgbClr val="C00000"/>
                          </a:solidFill>
                        </a:rPr>
                        <a:t>122,0</a:t>
                      </a:r>
                      <a:endParaRPr lang="ru-RU" sz="1000" dirty="0">
                        <a:solidFill>
                          <a:srgbClr val="C00000"/>
                        </a:solidFill>
                      </a:endParaRPr>
                    </a:p>
                  </a:txBody>
                  <a:tcPr marL="9525" marR="9525" marT="9525" marB="0" anchor="b"/>
                </a:tc>
                <a:extLst>
                  <a:ext uri="{0D108BD9-81ED-4DB2-BD59-A6C34878D82A}">
                    <a16:rowId xmlns:a16="http://schemas.microsoft.com/office/drawing/2014/main" val="10011"/>
                  </a:ext>
                </a:extLst>
              </a:tr>
              <a:tr h="144016">
                <a:tc>
                  <a:txBody>
                    <a:bodyPr/>
                    <a:lstStyle/>
                    <a:p>
                      <a:pPr algn="l" fontAlgn="t"/>
                      <a:r>
                        <a:rPr lang="kk-KZ" sz="1000" b="1" i="0" u="none" strike="noStrike" dirty="0">
                          <a:solidFill>
                            <a:schemeClr val="tx1"/>
                          </a:solidFill>
                          <a:latin typeface="Times New Roman" pitchFamily="18" charset="0"/>
                          <a:cs typeface="Times New Roman" pitchFamily="18" charset="0"/>
                        </a:rPr>
                        <a:t>11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Урологиялық</a:t>
                      </a:r>
                      <a:r>
                        <a:rPr lang="ru-RU" sz="1000" b="0" i="0" u="none" strike="noStrike" baseline="0" dirty="0" err="1">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13</a:t>
                      </a:r>
                      <a:endParaRPr lang="ru-RU" sz="1000" dirty="0">
                        <a:solidFill>
                          <a:srgbClr val="C00000"/>
                        </a:solidFill>
                      </a:endParaRPr>
                    </a:p>
                  </a:txBody>
                  <a:tcPr marL="9525" marR="9525" marT="9525" marB="0" anchor="b"/>
                </a:tc>
                <a:tc>
                  <a:txBody>
                    <a:bodyPr/>
                    <a:lstStyle/>
                    <a:p>
                      <a:r>
                        <a:rPr lang="kk-KZ" sz="1000" dirty="0">
                          <a:solidFill>
                            <a:srgbClr val="C00000"/>
                          </a:solidFill>
                        </a:rPr>
                        <a:t>12</a:t>
                      </a:r>
                      <a:endParaRPr lang="ru-RU" sz="1000" dirty="0">
                        <a:solidFill>
                          <a:srgbClr val="C00000"/>
                        </a:solidFill>
                      </a:endParaRPr>
                    </a:p>
                  </a:txBody>
                  <a:tcPr marL="9525" marR="9525" marT="9525" marB="0" anchor="b"/>
                </a:tc>
                <a:tc>
                  <a:txBody>
                    <a:bodyPr/>
                    <a:lstStyle/>
                    <a:p>
                      <a:r>
                        <a:rPr lang="kk-KZ" sz="1000" dirty="0">
                          <a:solidFill>
                            <a:srgbClr val="C00000"/>
                          </a:solidFill>
                        </a:rPr>
                        <a:t>13</a:t>
                      </a:r>
                      <a:endParaRPr lang="ru-RU" sz="1000" dirty="0">
                        <a:solidFill>
                          <a:srgbClr val="C00000"/>
                        </a:solidFill>
                      </a:endParaRPr>
                    </a:p>
                  </a:txBody>
                  <a:tcPr marL="9525" marR="9525" marT="9525" marB="0" anchor="b"/>
                </a:tc>
                <a:tc>
                  <a:txBody>
                    <a:bodyPr/>
                    <a:lstStyle/>
                    <a:p>
                      <a:r>
                        <a:rPr lang="kk-KZ" sz="1000" dirty="0">
                          <a:solidFill>
                            <a:srgbClr val="C00000"/>
                          </a:solidFill>
                        </a:rPr>
                        <a:t>13</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85</a:t>
                      </a:r>
                      <a:endParaRPr lang="ru-RU" sz="1000" dirty="0">
                        <a:solidFill>
                          <a:srgbClr val="C00000"/>
                        </a:solidFill>
                      </a:endParaRPr>
                    </a:p>
                  </a:txBody>
                  <a:tcPr marL="9525" marR="9525" marT="9525" marB="0" anchor="b"/>
                </a:tc>
                <a:tc>
                  <a:txBody>
                    <a:bodyPr/>
                    <a:lstStyle/>
                    <a:p>
                      <a:r>
                        <a:rPr lang="kk-KZ" sz="1000" dirty="0">
                          <a:solidFill>
                            <a:srgbClr val="C00000"/>
                          </a:solidFill>
                        </a:rPr>
                        <a:t>69</a:t>
                      </a:r>
                      <a:endParaRPr lang="ru-RU" sz="1000" dirty="0">
                        <a:solidFill>
                          <a:srgbClr val="C00000"/>
                        </a:solidFill>
                      </a:endParaRPr>
                    </a:p>
                  </a:txBody>
                  <a:tcPr marL="9525" marR="9525" marT="9525" marB="0" anchor="b"/>
                </a:tc>
                <a:tc>
                  <a:txBody>
                    <a:bodyPr/>
                    <a:lstStyle/>
                    <a:p>
                      <a:r>
                        <a:rPr lang="kk-KZ" sz="1000" dirty="0">
                          <a:solidFill>
                            <a:srgbClr val="C00000"/>
                          </a:solidFill>
                        </a:rPr>
                        <a:t>100,0</a:t>
                      </a:r>
                      <a:endParaRPr lang="ru-RU" sz="1000" dirty="0">
                        <a:solidFill>
                          <a:srgbClr val="C00000"/>
                        </a:solidFill>
                      </a:endParaRPr>
                    </a:p>
                  </a:txBody>
                  <a:tcPr marL="9525" marR="9525" marT="9525" marB="0" anchor="b"/>
                </a:tc>
                <a:tc>
                  <a:txBody>
                    <a:bodyPr/>
                    <a:lstStyle/>
                    <a:p>
                      <a:r>
                        <a:rPr lang="ru-RU" sz="1000" dirty="0">
                          <a:solidFill>
                            <a:srgbClr val="C00000"/>
                          </a:solidFill>
                        </a:rPr>
                        <a:t>81,2</a:t>
                      </a:r>
                    </a:p>
                  </a:txBody>
                  <a:tcPr marL="9525" marR="9525" marT="9525" marB="0" anchor="b"/>
                </a:tc>
                <a:extLst>
                  <a:ext uri="{0D108BD9-81ED-4DB2-BD59-A6C34878D82A}">
                    <a16:rowId xmlns:a16="http://schemas.microsoft.com/office/drawing/2014/main" val="10012"/>
                  </a:ext>
                </a:extLst>
              </a:tr>
              <a:tr h="117026">
                <a:tc>
                  <a:txBody>
                    <a:bodyPr/>
                    <a:lstStyle/>
                    <a:p>
                      <a:pPr algn="l" fontAlgn="t"/>
                      <a:r>
                        <a:rPr lang="ru-RU" sz="1000" b="1" i="0" u="none" strike="noStrike" dirty="0">
                          <a:solidFill>
                            <a:schemeClr val="tx1"/>
                          </a:solidFill>
                          <a:latin typeface="Times New Roman" pitchFamily="18" charset="0"/>
                          <a:cs typeface="Times New Roman" pitchFamily="18" charset="0"/>
                        </a:rPr>
                        <a:t>12</a:t>
                      </a:r>
                    </a:p>
                  </a:txBody>
                  <a:tcPr marL="9525" marR="9525" marT="9525" marB="0" anchor="ctr"/>
                </a:tc>
                <a:tc>
                  <a:txBody>
                    <a:bodyPr/>
                    <a:lstStyle/>
                    <a:p>
                      <a:pPr algn="l" fontAlgn="ctr"/>
                      <a:r>
                        <a:rPr lang="kk-KZ" sz="1000" b="0" i="0" u="none" strike="noStrike" dirty="0">
                          <a:solidFill>
                            <a:srgbClr val="FF0000"/>
                          </a:solidFill>
                          <a:latin typeface="Times New Roman"/>
                        </a:rPr>
                        <a:t>Босану</a:t>
                      </a:r>
                      <a:r>
                        <a:rPr lang="kk-KZ" sz="1000" b="0" i="0" u="none" strike="noStrike" baseline="0" dirty="0">
                          <a:solidFill>
                            <a:srgbClr val="FF0000"/>
                          </a:solidFill>
                          <a:latin typeface="Times New Roman"/>
                        </a:rPr>
                        <a:t> бөлімі</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195</a:t>
                      </a:r>
                      <a:endParaRPr lang="ru-RU" sz="1000" dirty="0">
                        <a:solidFill>
                          <a:srgbClr val="C00000"/>
                        </a:solidFill>
                      </a:endParaRPr>
                    </a:p>
                  </a:txBody>
                  <a:tcPr marL="9525" marR="9525" marT="9525" marB="0" anchor="b"/>
                </a:tc>
                <a:tc>
                  <a:txBody>
                    <a:bodyPr/>
                    <a:lstStyle/>
                    <a:p>
                      <a:r>
                        <a:rPr lang="kk-KZ" sz="1000" dirty="0">
                          <a:solidFill>
                            <a:srgbClr val="C00000"/>
                          </a:solidFill>
                        </a:rPr>
                        <a:t>204</a:t>
                      </a:r>
                      <a:endParaRPr lang="ru-RU" sz="1000" dirty="0">
                        <a:solidFill>
                          <a:srgbClr val="C00000"/>
                        </a:solidFill>
                      </a:endParaRPr>
                    </a:p>
                  </a:txBody>
                  <a:tcPr marL="9525" marR="9525" marT="9525" marB="0" anchor="b"/>
                </a:tc>
                <a:tc>
                  <a:txBody>
                    <a:bodyPr/>
                    <a:lstStyle/>
                    <a:p>
                      <a:r>
                        <a:rPr lang="kk-KZ" sz="1000" dirty="0">
                          <a:solidFill>
                            <a:srgbClr val="C00000"/>
                          </a:solidFill>
                        </a:rPr>
                        <a:t>299</a:t>
                      </a:r>
                      <a:endParaRPr lang="ru-RU" sz="1000" dirty="0">
                        <a:solidFill>
                          <a:srgbClr val="C00000"/>
                        </a:solidFill>
                      </a:endParaRPr>
                    </a:p>
                  </a:txBody>
                  <a:tcPr marL="9525" marR="9525" marT="9525" marB="0" anchor="b"/>
                </a:tc>
                <a:tc>
                  <a:txBody>
                    <a:bodyPr/>
                    <a:lstStyle/>
                    <a:p>
                      <a:r>
                        <a:rPr lang="kk-KZ" sz="1000" dirty="0">
                          <a:solidFill>
                            <a:srgbClr val="C00000"/>
                          </a:solidFill>
                        </a:rPr>
                        <a:t>339</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ru-RU" sz="1000" dirty="0">
                          <a:solidFill>
                            <a:srgbClr val="C00000"/>
                          </a:solidFill>
                        </a:rPr>
                        <a:t>0</a:t>
                      </a:r>
                    </a:p>
                  </a:txBody>
                  <a:tcPr marL="9525" marR="9525" marT="9525" marB="0" anchor="b"/>
                </a:tc>
                <a:tc>
                  <a:txBody>
                    <a:bodyPr/>
                    <a:lstStyle/>
                    <a:p>
                      <a:r>
                        <a:rPr lang="kk-KZ" sz="1000" dirty="0">
                          <a:solidFill>
                            <a:srgbClr val="C00000"/>
                          </a:solidFill>
                        </a:rPr>
                        <a:t>1447</a:t>
                      </a:r>
                      <a:endParaRPr lang="ru-RU" sz="1000" dirty="0">
                        <a:solidFill>
                          <a:srgbClr val="C00000"/>
                        </a:solidFill>
                      </a:endParaRPr>
                    </a:p>
                  </a:txBody>
                  <a:tcPr marL="9525" marR="9525" marT="9525" marB="0" anchor="b"/>
                </a:tc>
                <a:tc>
                  <a:txBody>
                    <a:bodyPr/>
                    <a:lstStyle/>
                    <a:p>
                      <a:r>
                        <a:rPr lang="kk-KZ" sz="1000" dirty="0">
                          <a:solidFill>
                            <a:srgbClr val="C00000"/>
                          </a:solidFill>
                        </a:rPr>
                        <a:t>1438</a:t>
                      </a:r>
                      <a:endParaRPr lang="ru-RU" sz="1000" dirty="0">
                        <a:solidFill>
                          <a:srgbClr val="C00000"/>
                        </a:solidFill>
                      </a:endParaRPr>
                    </a:p>
                  </a:txBody>
                  <a:tcPr marL="9525" marR="9525" marT="9525" marB="0" anchor="b"/>
                </a:tc>
                <a:tc>
                  <a:txBody>
                    <a:bodyPr/>
                    <a:lstStyle/>
                    <a:p>
                      <a:r>
                        <a:rPr lang="kk-KZ" sz="1000" dirty="0">
                          <a:solidFill>
                            <a:srgbClr val="C00000"/>
                          </a:solidFill>
                        </a:rPr>
                        <a:t>74,0</a:t>
                      </a:r>
                      <a:endParaRPr lang="ru-RU" sz="1000" dirty="0">
                        <a:solidFill>
                          <a:srgbClr val="C00000"/>
                        </a:solidFill>
                      </a:endParaRPr>
                    </a:p>
                  </a:txBody>
                  <a:tcPr marL="9525" marR="9525" marT="9525" marB="0" anchor="b"/>
                </a:tc>
                <a:tc>
                  <a:txBody>
                    <a:bodyPr/>
                    <a:lstStyle/>
                    <a:p>
                      <a:r>
                        <a:rPr lang="kk-KZ" sz="1000" dirty="0">
                          <a:solidFill>
                            <a:srgbClr val="C00000"/>
                          </a:solidFill>
                        </a:rPr>
                        <a:t>89,0</a:t>
                      </a:r>
                      <a:endParaRPr lang="ru-RU" sz="1000" dirty="0">
                        <a:solidFill>
                          <a:srgbClr val="C00000"/>
                        </a:solidFill>
                      </a:endParaRPr>
                    </a:p>
                  </a:txBody>
                  <a:tcPr marL="9525" marR="9525" marT="9525" marB="0" anchor="b"/>
                </a:tc>
                <a:extLst>
                  <a:ext uri="{0D108BD9-81ED-4DB2-BD59-A6C34878D82A}">
                    <a16:rowId xmlns:a16="http://schemas.microsoft.com/office/drawing/2014/main" val="10013"/>
                  </a:ext>
                </a:extLst>
              </a:tr>
              <a:tr h="244580">
                <a:tc>
                  <a:txBody>
                    <a:bodyPr/>
                    <a:lstStyle/>
                    <a:p>
                      <a:pPr algn="l" fontAlgn="t"/>
                      <a:r>
                        <a:rPr lang="ru-RU" sz="1000" b="1" i="0" u="none" strike="noStrike" dirty="0">
                          <a:solidFill>
                            <a:schemeClr val="tx1"/>
                          </a:solidFill>
                          <a:latin typeface="Times New Roman" pitchFamily="18" charset="0"/>
                          <a:cs typeface="Times New Roman" pitchFamily="18" charset="0"/>
                        </a:rPr>
                        <a:t>13</a:t>
                      </a:r>
                    </a:p>
                  </a:txBody>
                  <a:tcPr marL="9525" marR="9525" marT="9525" marB="0" anchor="ctr"/>
                </a:tc>
                <a:tc>
                  <a:txBody>
                    <a:bodyPr/>
                    <a:lstStyle/>
                    <a:p>
                      <a:pPr algn="l" fontAlgn="ctr"/>
                      <a:r>
                        <a:rPr lang="ru-RU" sz="1000" b="0" i="0" u="none" strike="noStrike" dirty="0">
                          <a:solidFill>
                            <a:srgbClr val="FF0000"/>
                          </a:solidFill>
                          <a:latin typeface="Times New Roman"/>
                        </a:rPr>
                        <a:t> патология </a:t>
                      </a:r>
                    </a:p>
                  </a:txBody>
                  <a:tcPr marL="9525" marR="9525" marT="9525" marB="0" anchor="ctr"/>
                </a:tc>
                <a:tc>
                  <a:txBody>
                    <a:bodyPr/>
                    <a:lstStyle/>
                    <a:p>
                      <a:r>
                        <a:rPr lang="en-US" sz="1000" dirty="0">
                          <a:solidFill>
                            <a:srgbClr val="C00000"/>
                          </a:solidFill>
                        </a:rPr>
                        <a:t>242</a:t>
                      </a:r>
                      <a:endParaRPr lang="ru-RU" sz="1000" dirty="0">
                        <a:solidFill>
                          <a:srgbClr val="C00000"/>
                        </a:solidFill>
                      </a:endParaRPr>
                    </a:p>
                  </a:txBody>
                  <a:tcPr marL="9525" marR="9525" marT="9525" marB="0" anchor="b"/>
                </a:tc>
                <a:tc>
                  <a:txBody>
                    <a:bodyPr/>
                    <a:lstStyle/>
                    <a:p>
                      <a:r>
                        <a:rPr lang="kk-KZ" sz="1000" dirty="0">
                          <a:solidFill>
                            <a:srgbClr val="C00000"/>
                          </a:solidFill>
                        </a:rPr>
                        <a:t>323</a:t>
                      </a:r>
                      <a:endParaRPr lang="ru-RU" sz="1000" dirty="0">
                        <a:solidFill>
                          <a:srgbClr val="C00000"/>
                        </a:solidFill>
                      </a:endParaRPr>
                    </a:p>
                  </a:txBody>
                  <a:tcPr marL="9525" marR="9525" marT="9525" marB="0" anchor="b"/>
                </a:tc>
                <a:tc>
                  <a:txBody>
                    <a:bodyPr/>
                    <a:lstStyle/>
                    <a:p>
                      <a:r>
                        <a:rPr lang="kk-KZ" sz="1000" dirty="0">
                          <a:solidFill>
                            <a:srgbClr val="C00000"/>
                          </a:solidFill>
                        </a:rPr>
                        <a:t>126</a:t>
                      </a:r>
                      <a:endParaRPr lang="ru-RU" sz="1000" dirty="0">
                        <a:solidFill>
                          <a:srgbClr val="C00000"/>
                        </a:solidFill>
                      </a:endParaRPr>
                    </a:p>
                  </a:txBody>
                  <a:tcPr marL="9525" marR="9525" marT="9525" marB="0" anchor="b"/>
                </a:tc>
                <a:tc>
                  <a:txBody>
                    <a:bodyPr/>
                    <a:lstStyle/>
                    <a:p>
                      <a:r>
                        <a:rPr lang="kk-KZ" sz="1000" dirty="0">
                          <a:solidFill>
                            <a:srgbClr val="C00000"/>
                          </a:solidFill>
                        </a:rPr>
                        <a:t>180</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ru-RU" sz="1000" dirty="0">
                          <a:solidFill>
                            <a:srgbClr val="C00000"/>
                          </a:solidFill>
                        </a:rPr>
                        <a:t>0</a:t>
                      </a:r>
                    </a:p>
                  </a:txBody>
                  <a:tcPr marL="9525" marR="9525" marT="9525" marB="0" anchor="b"/>
                </a:tc>
                <a:tc>
                  <a:txBody>
                    <a:bodyPr/>
                    <a:lstStyle/>
                    <a:p>
                      <a:r>
                        <a:rPr lang="kk-KZ" sz="1000" dirty="0">
                          <a:solidFill>
                            <a:srgbClr val="C00000"/>
                          </a:solidFill>
                        </a:rPr>
                        <a:t>584</a:t>
                      </a:r>
                      <a:endParaRPr lang="ru-RU" sz="1000" dirty="0">
                        <a:solidFill>
                          <a:srgbClr val="C00000"/>
                        </a:solidFill>
                      </a:endParaRPr>
                    </a:p>
                  </a:txBody>
                  <a:tcPr marL="9525" marR="9525" marT="9525" marB="0" anchor="b"/>
                </a:tc>
                <a:tc>
                  <a:txBody>
                    <a:bodyPr/>
                    <a:lstStyle/>
                    <a:p>
                      <a:r>
                        <a:rPr lang="kk-KZ" sz="1000" dirty="0">
                          <a:solidFill>
                            <a:srgbClr val="C00000"/>
                          </a:solidFill>
                        </a:rPr>
                        <a:t>788</a:t>
                      </a:r>
                      <a:endParaRPr lang="ru-RU" sz="1000" dirty="0">
                        <a:solidFill>
                          <a:srgbClr val="C00000"/>
                        </a:solidFill>
                      </a:endParaRPr>
                    </a:p>
                  </a:txBody>
                  <a:tcPr marL="9525" marR="9525" marT="9525" marB="0" anchor="b"/>
                </a:tc>
                <a:tc>
                  <a:txBody>
                    <a:bodyPr/>
                    <a:lstStyle/>
                    <a:p>
                      <a:r>
                        <a:rPr lang="kk-KZ" sz="1000" dirty="0">
                          <a:solidFill>
                            <a:srgbClr val="C00000"/>
                          </a:solidFill>
                        </a:rPr>
                        <a:t>137,4</a:t>
                      </a:r>
                      <a:endParaRPr lang="ru-RU" sz="1000" dirty="0">
                        <a:solidFill>
                          <a:srgbClr val="C00000"/>
                        </a:solidFill>
                      </a:endParaRPr>
                    </a:p>
                  </a:txBody>
                  <a:tcPr marL="9525" marR="9525" marT="9525" marB="0" anchor="b"/>
                </a:tc>
                <a:tc>
                  <a:txBody>
                    <a:bodyPr/>
                    <a:lstStyle/>
                    <a:p>
                      <a:r>
                        <a:rPr lang="kk-KZ" sz="1000" dirty="0">
                          <a:solidFill>
                            <a:srgbClr val="C00000"/>
                          </a:solidFill>
                        </a:rPr>
                        <a:t>185,1</a:t>
                      </a:r>
                      <a:endParaRPr lang="ru-RU" sz="1000" dirty="0">
                        <a:solidFill>
                          <a:srgbClr val="C00000"/>
                        </a:solidFill>
                      </a:endParaRPr>
                    </a:p>
                  </a:txBody>
                  <a:tcPr marL="9525" marR="9525" marT="9525" marB="0" anchor="b"/>
                </a:tc>
                <a:extLst>
                  <a:ext uri="{0D108BD9-81ED-4DB2-BD59-A6C34878D82A}">
                    <a16:rowId xmlns:a16="http://schemas.microsoft.com/office/drawing/2014/main" val="10014"/>
                  </a:ext>
                </a:extLst>
              </a:tr>
              <a:tr h="209284">
                <a:tc>
                  <a:txBody>
                    <a:bodyPr/>
                    <a:lstStyle/>
                    <a:p>
                      <a:pPr algn="l" fontAlgn="t"/>
                      <a:r>
                        <a:rPr lang="ru-RU" sz="1000" b="1" i="0" u="none" strike="noStrike" dirty="0">
                          <a:solidFill>
                            <a:schemeClr val="tx1"/>
                          </a:solidFill>
                          <a:latin typeface="Times New Roman" pitchFamily="18" charset="0"/>
                          <a:cs typeface="Times New Roman" pitchFamily="18" charset="0"/>
                        </a:rPr>
                        <a:t>14</a:t>
                      </a:r>
                    </a:p>
                  </a:txBody>
                  <a:tcPr marL="9525" marR="9525" marT="9525" marB="0" anchor="ctr"/>
                </a:tc>
                <a:tc>
                  <a:txBody>
                    <a:bodyPr/>
                    <a:lstStyle/>
                    <a:p>
                      <a:pPr algn="l" fontAlgn="ctr"/>
                      <a:r>
                        <a:rPr lang="ru-RU" sz="1000" b="0" i="0" u="none" strike="noStrike" dirty="0">
                          <a:solidFill>
                            <a:srgbClr val="FF0000"/>
                          </a:solidFill>
                          <a:latin typeface="Times New Roman"/>
                        </a:rPr>
                        <a:t>Гинекология</a:t>
                      </a:r>
                    </a:p>
                  </a:txBody>
                  <a:tcPr marL="9525" marR="9525" marT="9525" marB="0" anchor="ctr"/>
                </a:tc>
                <a:tc>
                  <a:txBody>
                    <a:bodyPr/>
                    <a:lstStyle/>
                    <a:p>
                      <a:r>
                        <a:rPr lang="en-US" sz="1000" dirty="0">
                          <a:solidFill>
                            <a:srgbClr val="C00000"/>
                          </a:solidFill>
                        </a:rPr>
                        <a:t>175</a:t>
                      </a:r>
                      <a:endParaRPr lang="ru-RU" sz="1000" dirty="0">
                        <a:solidFill>
                          <a:srgbClr val="C00000"/>
                        </a:solidFill>
                      </a:endParaRPr>
                    </a:p>
                  </a:txBody>
                  <a:tcPr marL="9525" marR="9525" marT="9525" marB="0" anchor="b"/>
                </a:tc>
                <a:tc>
                  <a:txBody>
                    <a:bodyPr/>
                    <a:lstStyle/>
                    <a:p>
                      <a:r>
                        <a:rPr lang="kk-KZ" sz="1000" dirty="0">
                          <a:solidFill>
                            <a:srgbClr val="C00000"/>
                          </a:solidFill>
                        </a:rPr>
                        <a:t>217</a:t>
                      </a:r>
                      <a:endParaRPr lang="ru-RU" sz="1000" dirty="0">
                        <a:solidFill>
                          <a:srgbClr val="C00000"/>
                        </a:solidFill>
                      </a:endParaRPr>
                    </a:p>
                  </a:txBody>
                  <a:tcPr marL="9525" marR="9525" marT="9525" marB="0" anchor="b"/>
                </a:tc>
                <a:tc>
                  <a:txBody>
                    <a:bodyPr/>
                    <a:lstStyle/>
                    <a:p>
                      <a:r>
                        <a:rPr lang="kk-KZ" sz="1000" dirty="0">
                          <a:solidFill>
                            <a:srgbClr val="C00000"/>
                          </a:solidFill>
                        </a:rPr>
                        <a:t>185</a:t>
                      </a:r>
                      <a:endParaRPr lang="ru-RU" sz="1000" dirty="0">
                        <a:solidFill>
                          <a:srgbClr val="C00000"/>
                        </a:solidFill>
                      </a:endParaRPr>
                    </a:p>
                  </a:txBody>
                  <a:tcPr marL="9525" marR="9525" marT="9525" marB="0" anchor="b"/>
                </a:tc>
                <a:tc>
                  <a:txBody>
                    <a:bodyPr/>
                    <a:lstStyle/>
                    <a:p>
                      <a:r>
                        <a:rPr lang="kk-KZ" sz="1000" dirty="0">
                          <a:solidFill>
                            <a:srgbClr val="C00000"/>
                          </a:solidFill>
                        </a:rPr>
                        <a:t>204</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ru-RU" sz="1000" dirty="0">
                          <a:solidFill>
                            <a:srgbClr val="C00000"/>
                          </a:solidFill>
                        </a:rPr>
                        <a:t>0</a:t>
                      </a:r>
                    </a:p>
                  </a:txBody>
                  <a:tcPr marL="9525" marR="9525" marT="9525" marB="0" anchor="b"/>
                </a:tc>
                <a:tc>
                  <a:txBody>
                    <a:bodyPr/>
                    <a:lstStyle/>
                    <a:p>
                      <a:r>
                        <a:rPr lang="kk-KZ" sz="1000" dirty="0">
                          <a:solidFill>
                            <a:srgbClr val="C00000"/>
                          </a:solidFill>
                        </a:rPr>
                        <a:t>987</a:t>
                      </a:r>
                      <a:endParaRPr lang="ru-RU" sz="1000" dirty="0">
                        <a:solidFill>
                          <a:srgbClr val="C00000"/>
                        </a:solidFill>
                      </a:endParaRPr>
                    </a:p>
                  </a:txBody>
                  <a:tcPr marL="9525" marR="9525" marT="9525" marB="0" anchor="b"/>
                </a:tc>
                <a:tc>
                  <a:txBody>
                    <a:bodyPr/>
                    <a:lstStyle/>
                    <a:p>
                      <a:r>
                        <a:rPr lang="kk-KZ" sz="1000" dirty="0">
                          <a:solidFill>
                            <a:srgbClr val="C00000"/>
                          </a:solidFill>
                        </a:rPr>
                        <a:t>1226</a:t>
                      </a:r>
                      <a:endParaRPr lang="ru-RU" sz="1000" dirty="0">
                        <a:solidFill>
                          <a:srgbClr val="C00000"/>
                        </a:solidFill>
                      </a:endParaRPr>
                    </a:p>
                  </a:txBody>
                  <a:tcPr marL="9525" marR="9525" marT="9525" marB="0" anchor="b"/>
                </a:tc>
                <a:tc>
                  <a:txBody>
                    <a:bodyPr/>
                    <a:lstStyle/>
                    <a:p>
                      <a:r>
                        <a:rPr lang="kk-KZ" sz="1000" dirty="0">
                          <a:solidFill>
                            <a:srgbClr val="C00000"/>
                          </a:solidFill>
                        </a:rPr>
                        <a:t>116,1</a:t>
                      </a:r>
                      <a:endParaRPr lang="ru-RU" sz="1000" dirty="0">
                        <a:solidFill>
                          <a:srgbClr val="C00000"/>
                        </a:solidFill>
                      </a:endParaRPr>
                    </a:p>
                  </a:txBody>
                  <a:tcPr marL="9525" marR="9525" marT="9525" marB="0" anchor="b"/>
                </a:tc>
                <a:tc>
                  <a:txBody>
                    <a:bodyPr/>
                    <a:lstStyle/>
                    <a:p>
                      <a:r>
                        <a:rPr lang="kk-KZ" sz="1000" dirty="0">
                          <a:solidFill>
                            <a:srgbClr val="C00000"/>
                          </a:solidFill>
                        </a:rPr>
                        <a:t>144,2</a:t>
                      </a:r>
                      <a:endParaRPr lang="ru-RU" sz="1000" dirty="0">
                        <a:solidFill>
                          <a:srgbClr val="C00000"/>
                        </a:solidFill>
                      </a:endParaRPr>
                    </a:p>
                  </a:txBody>
                  <a:tcPr marL="9525" marR="9525" marT="9525" marB="0" anchor="b"/>
                </a:tc>
                <a:extLst>
                  <a:ext uri="{0D108BD9-81ED-4DB2-BD59-A6C34878D82A}">
                    <a16:rowId xmlns:a16="http://schemas.microsoft.com/office/drawing/2014/main" val="10015"/>
                  </a:ext>
                </a:extLst>
              </a:tr>
              <a:tr h="214314">
                <a:tc>
                  <a:txBody>
                    <a:bodyPr/>
                    <a:lstStyle/>
                    <a:p>
                      <a:pPr algn="l" fontAlgn="t"/>
                      <a:r>
                        <a:rPr lang="kk-KZ" sz="1000" b="1" i="0" u="none" strike="noStrike" dirty="0">
                          <a:solidFill>
                            <a:schemeClr val="tx1"/>
                          </a:solidFill>
                          <a:latin typeface="Times New Roman" pitchFamily="18" charset="0"/>
                          <a:cs typeface="Times New Roman" pitchFamily="18" charset="0"/>
                        </a:rPr>
                        <a:t>15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a:solidFill>
                            <a:srgbClr val="FF0000"/>
                          </a:solidFill>
                          <a:latin typeface="Times New Roman"/>
                        </a:rPr>
                        <a:t>Балалар гинекологиясы</a:t>
                      </a:r>
                      <a:endParaRPr lang="ru-RU" sz="1000" b="0" i="0" u="none" strike="noStrike" dirty="0">
                        <a:solidFill>
                          <a:srgbClr val="FF0000"/>
                        </a:solidFill>
                        <a:latin typeface="Times New Roman"/>
                      </a:endParaRPr>
                    </a:p>
                  </a:txBody>
                  <a:tcPr marL="9525" marR="9525" marT="9525" marB="0" anchor="ctr"/>
                </a:tc>
                <a:tc>
                  <a:txBody>
                    <a:bodyPr/>
                    <a:lstStyle/>
                    <a:p>
                      <a:pPr algn="l"/>
                      <a:r>
                        <a:rPr lang="en-US" sz="1000" dirty="0">
                          <a:solidFill>
                            <a:srgbClr val="C00000"/>
                          </a:solidFill>
                        </a:rPr>
                        <a:t>3</a:t>
                      </a:r>
                      <a:endParaRPr lang="ru-RU" sz="1000" dirty="0">
                        <a:solidFill>
                          <a:srgbClr val="C00000"/>
                        </a:solidFill>
                      </a:endParaRPr>
                    </a:p>
                  </a:txBody>
                  <a:tcPr marL="9525" marR="9525" marT="9525" marB="0" anchor="b"/>
                </a:tc>
                <a:tc>
                  <a:txBody>
                    <a:bodyPr/>
                    <a:lstStyle/>
                    <a:p>
                      <a:pPr algn="l"/>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a:r>
                        <a:rPr lang="kk-KZ" sz="1000" dirty="0">
                          <a:solidFill>
                            <a:srgbClr val="C00000"/>
                          </a:solidFill>
                        </a:rPr>
                        <a:t>3</a:t>
                      </a:r>
                      <a:endParaRPr lang="ru-RU" sz="1000" dirty="0">
                        <a:solidFill>
                          <a:srgbClr val="C00000"/>
                        </a:solidFill>
                      </a:endParaRPr>
                    </a:p>
                  </a:txBody>
                  <a:tcPr marL="9525" marR="9525" marT="9525" marB="0" anchor="b"/>
                </a:tc>
                <a:tc>
                  <a:txBody>
                    <a:bodyPr/>
                    <a:lstStyle/>
                    <a:p>
                      <a:pPr algn="l"/>
                      <a:r>
                        <a:rPr lang="kk-KZ" sz="1000" dirty="0">
                          <a:solidFill>
                            <a:srgbClr val="C00000"/>
                          </a:solidFill>
                        </a:rPr>
                        <a:t>1</a:t>
                      </a:r>
                      <a:endParaRPr lang="ru-RU" sz="1000" dirty="0">
                        <a:solidFill>
                          <a:srgbClr val="C00000"/>
                        </a:solidFill>
                      </a:endParaRPr>
                    </a:p>
                  </a:txBody>
                  <a:tcPr marL="9525" marR="9525" marT="9525" marB="0" anchor="b"/>
                </a:tc>
                <a:tc>
                  <a:txBody>
                    <a:bodyPr/>
                    <a:lstStyle/>
                    <a:p>
                      <a:pPr algn="l"/>
                      <a:endParaRPr lang="ru-RU" sz="1000" dirty="0">
                        <a:solidFill>
                          <a:srgbClr val="C00000"/>
                        </a:solidFill>
                      </a:endParaRPr>
                    </a:p>
                  </a:txBody>
                  <a:tcPr marL="9525" marR="9525" marT="9525" marB="0" anchor="b"/>
                </a:tc>
                <a:tc>
                  <a:txBody>
                    <a:bodyPr/>
                    <a:lstStyle/>
                    <a:p>
                      <a:pPr algn="l"/>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a:r>
                        <a:rPr lang="kk-KZ" sz="1000" dirty="0">
                          <a:solidFill>
                            <a:srgbClr val="C00000"/>
                          </a:solidFill>
                        </a:rPr>
                        <a:t>16</a:t>
                      </a:r>
                      <a:endParaRPr lang="ru-RU" sz="1000" dirty="0">
                        <a:solidFill>
                          <a:srgbClr val="C00000"/>
                        </a:solidFill>
                      </a:endParaRPr>
                    </a:p>
                  </a:txBody>
                  <a:tcPr marL="9525" marR="9525" marT="9525" marB="0" anchor="b"/>
                </a:tc>
                <a:tc>
                  <a:txBody>
                    <a:bodyPr/>
                    <a:lstStyle/>
                    <a:p>
                      <a:pPr algn="l"/>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a:r>
                        <a:rPr lang="kk-KZ" sz="1000" dirty="0">
                          <a:solidFill>
                            <a:srgbClr val="C00000"/>
                          </a:solidFill>
                        </a:rPr>
                        <a:t>18,8</a:t>
                      </a:r>
                      <a:endParaRPr lang="ru-RU" sz="1000" dirty="0">
                        <a:solidFill>
                          <a:srgbClr val="C00000"/>
                        </a:solidFill>
                      </a:endParaRPr>
                    </a:p>
                  </a:txBody>
                  <a:tcPr marL="9525" marR="9525" marT="9525" marB="0" anchor="b"/>
                </a:tc>
                <a:tc>
                  <a:txBody>
                    <a:bodyPr/>
                    <a:lstStyle/>
                    <a:p>
                      <a:pPr algn="l"/>
                      <a:r>
                        <a:rPr lang="kk-KZ" sz="1000" dirty="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6"/>
                  </a:ext>
                </a:extLst>
              </a:tr>
              <a:tr h="160100">
                <a:tc>
                  <a:txBody>
                    <a:bodyPr/>
                    <a:lstStyle/>
                    <a:p>
                      <a:pPr algn="l" fontAlgn="t"/>
                      <a:r>
                        <a:rPr lang="ru-RU" sz="1000" b="1" i="0" u="none" strike="noStrike" dirty="0">
                          <a:solidFill>
                            <a:schemeClr val="tx1"/>
                          </a:solidFill>
                          <a:latin typeface="Times New Roman" pitchFamily="18" charset="0"/>
                          <a:cs typeface="Times New Roman" pitchFamily="18" charset="0"/>
                        </a:rPr>
                        <a:t>16</a:t>
                      </a:r>
                    </a:p>
                  </a:txBody>
                  <a:tcPr marL="9525" marR="9525" marT="9525" marB="0" anchor="ctr"/>
                </a:tc>
                <a:tc>
                  <a:txBody>
                    <a:bodyPr/>
                    <a:lstStyle/>
                    <a:p>
                      <a:pPr algn="l" fontAlgn="ctr"/>
                      <a:r>
                        <a:rPr lang="ru-RU" sz="1000" b="0" i="0" u="none" strike="noStrike" dirty="0" err="1">
                          <a:solidFill>
                            <a:srgbClr val="FF0000"/>
                          </a:solidFill>
                          <a:latin typeface="Times New Roman"/>
                        </a:rPr>
                        <a:t>Невралогия</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255</a:t>
                      </a:r>
                      <a:endParaRPr lang="ru-RU" sz="1000" dirty="0">
                        <a:solidFill>
                          <a:srgbClr val="C00000"/>
                        </a:solidFill>
                      </a:endParaRPr>
                    </a:p>
                  </a:txBody>
                  <a:tcPr marL="9525" marR="9525" marT="9525" marB="0" anchor="b"/>
                </a:tc>
                <a:tc>
                  <a:txBody>
                    <a:bodyPr/>
                    <a:lstStyle/>
                    <a:p>
                      <a:r>
                        <a:rPr lang="kk-KZ" sz="1000" dirty="0">
                          <a:solidFill>
                            <a:srgbClr val="C00000"/>
                          </a:solidFill>
                        </a:rPr>
                        <a:t>326</a:t>
                      </a:r>
                      <a:endParaRPr lang="ru-RU" sz="1000" dirty="0">
                        <a:solidFill>
                          <a:srgbClr val="C00000"/>
                        </a:solidFill>
                      </a:endParaRPr>
                    </a:p>
                  </a:txBody>
                  <a:tcPr marL="9525" marR="9525" marT="9525" marB="0" anchor="b"/>
                </a:tc>
                <a:tc>
                  <a:txBody>
                    <a:bodyPr/>
                    <a:lstStyle/>
                    <a:p>
                      <a:r>
                        <a:rPr lang="kk-KZ" sz="1000" dirty="0">
                          <a:solidFill>
                            <a:srgbClr val="C00000"/>
                          </a:solidFill>
                        </a:rPr>
                        <a:t>257</a:t>
                      </a:r>
                      <a:endParaRPr lang="ru-RU" sz="1000" dirty="0">
                        <a:solidFill>
                          <a:srgbClr val="C00000"/>
                        </a:solidFill>
                      </a:endParaRPr>
                    </a:p>
                  </a:txBody>
                  <a:tcPr marL="9525" marR="9525" marT="9525" marB="0" anchor="b"/>
                </a:tc>
                <a:tc>
                  <a:txBody>
                    <a:bodyPr/>
                    <a:lstStyle/>
                    <a:p>
                      <a:r>
                        <a:rPr lang="kk-KZ" sz="1000" dirty="0">
                          <a:solidFill>
                            <a:srgbClr val="C00000"/>
                          </a:solidFill>
                        </a:rPr>
                        <a:t>287</a:t>
                      </a:r>
                      <a:endParaRPr lang="ru-RU" sz="1000" dirty="0">
                        <a:solidFill>
                          <a:srgbClr val="C00000"/>
                        </a:solidFill>
                      </a:endParaRPr>
                    </a:p>
                  </a:txBody>
                  <a:tcPr marL="9525" marR="9525" marT="9525" marB="0" anchor="b"/>
                </a:tc>
                <a:tc>
                  <a:txBody>
                    <a:bodyPr/>
                    <a:lstStyle/>
                    <a:p>
                      <a:r>
                        <a:rPr lang="kk-KZ" sz="1000" dirty="0">
                          <a:solidFill>
                            <a:srgbClr val="C00000"/>
                          </a:solidFill>
                        </a:rPr>
                        <a:t>3</a:t>
                      </a:r>
                      <a:endParaRPr lang="ru-RU" sz="1000" dirty="0">
                        <a:solidFill>
                          <a:srgbClr val="C00000"/>
                        </a:solidFill>
                      </a:endParaRPr>
                    </a:p>
                  </a:txBody>
                  <a:tcPr marL="9525" marR="9525" marT="9525" marB="0" anchor="b"/>
                </a:tc>
                <a:tc>
                  <a:txBody>
                    <a:bodyPr/>
                    <a:lstStyle/>
                    <a:p>
                      <a:r>
                        <a:rPr lang="kk-KZ" sz="1000" dirty="0">
                          <a:solidFill>
                            <a:srgbClr val="C00000"/>
                          </a:solidFill>
                        </a:rPr>
                        <a:t>1</a:t>
                      </a:r>
                      <a:endParaRPr lang="ru-RU" sz="1000" dirty="0">
                        <a:solidFill>
                          <a:srgbClr val="C00000"/>
                        </a:solidFill>
                      </a:endParaRPr>
                    </a:p>
                  </a:txBody>
                  <a:tcPr marL="9525" marR="9525" marT="9525" marB="0" anchor="b"/>
                </a:tc>
                <a:tc>
                  <a:txBody>
                    <a:bodyPr/>
                    <a:lstStyle/>
                    <a:p>
                      <a:r>
                        <a:rPr lang="kk-KZ" sz="1000" dirty="0">
                          <a:solidFill>
                            <a:srgbClr val="C00000"/>
                          </a:solidFill>
                        </a:rPr>
                        <a:t>2141</a:t>
                      </a:r>
                      <a:endParaRPr lang="ru-RU" sz="1000" dirty="0">
                        <a:solidFill>
                          <a:srgbClr val="C00000"/>
                        </a:solidFill>
                      </a:endParaRPr>
                    </a:p>
                  </a:txBody>
                  <a:tcPr marL="9525" marR="9525" marT="9525" marB="0" anchor="b"/>
                </a:tc>
                <a:tc>
                  <a:txBody>
                    <a:bodyPr/>
                    <a:lstStyle/>
                    <a:p>
                      <a:r>
                        <a:rPr lang="kk-KZ" sz="1000" dirty="0">
                          <a:solidFill>
                            <a:srgbClr val="C00000"/>
                          </a:solidFill>
                        </a:rPr>
                        <a:t>2018</a:t>
                      </a:r>
                      <a:endParaRPr lang="ru-RU" sz="1000" dirty="0">
                        <a:solidFill>
                          <a:srgbClr val="C00000"/>
                        </a:solidFill>
                      </a:endParaRPr>
                    </a:p>
                  </a:txBody>
                  <a:tcPr marL="9525" marR="9525" marT="9525" marB="0" anchor="b"/>
                </a:tc>
                <a:tc>
                  <a:txBody>
                    <a:bodyPr/>
                    <a:lstStyle/>
                    <a:p>
                      <a:r>
                        <a:rPr lang="kk-KZ" sz="1000" dirty="0">
                          <a:solidFill>
                            <a:srgbClr val="C00000"/>
                          </a:solidFill>
                        </a:rPr>
                        <a:t>145,1</a:t>
                      </a:r>
                      <a:endParaRPr lang="ru-RU" sz="1000" dirty="0">
                        <a:solidFill>
                          <a:srgbClr val="C00000"/>
                        </a:solidFill>
                      </a:endParaRPr>
                    </a:p>
                  </a:txBody>
                  <a:tcPr marL="9525" marR="9525" marT="9525" marB="0" anchor="b"/>
                </a:tc>
                <a:tc>
                  <a:txBody>
                    <a:bodyPr/>
                    <a:lstStyle/>
                    <a:p>
                      <a:r>
                        <a:rPr lang="kk-KZ" sz="1000" dirty="0">
                          <a:solidFill>
                            <a:srgbClr val="C00000"/>
                          </a:solidFill>
                        </a:rPr>
                        <a:t>103,2</a:t>
                      </a:r>
                      <a:endParaRPr lang="ru-RU" sz="1000" dirty="0">
                        <a:solidFill>
                          <a:srgbClr val="C00000"/>
                        </a:solidFill>
                      </a:endParaRPr>
                    </a:p>
                  </a:txBody>
                  <a:tcPr marL="9525" marR="9525" marT="9525" marB="0" anchor="b"/>
                </a:tc>
                <a:extLst>
                  <a:ext uri="{0D108BD9-81ED-4DB2-BD59-A6C34878D82A}">
                    <a16:rowId xmlns:a16="http://schemas.microsoft.com/office/drawing/2014/main" val="10017"/>
                  </a:ext>
                </a:extLst>
              </a:tr>
              <a:tr h="244580">
                <a:tc>
                  <a:txBody>
                    <a:bodyPr/>
                    <a:lstStyle/>
                    <a:p>
                      <a:pPr algn="l" fontAlgn="t"/>
                      <a:r>
                        <a:rPr lang="ru-RU" sz="1000" b="1" i="0" u="none" strike="noStrike" dirty="0">
                          <a:solidFill>
                            <a:schemeClr val="tx1"/>
                          </a:solidFill>
                          <a:latin typeface="Times New Roman" pitchFamily="18" charset="0"/>
                          <a:cs typeface="Times New Roman" pitchFamily="18" charset="0"/>
                        </a:rPr>
                        <a:t>17</a:t>
                      </a:r>
                    </a:p>
                  </a:txBody>
                  <a:tcPr marL="9525" marR="9525" marT="9525" marB="0" anchor="ctr"/>
                </a:tc>
                <a:tc>
                  <a:txBody>
                    <a:bodyPr/>
                    <a:lstStyle/>
                    <a:p>
                      <a:pPr algn="l" fontAlgn="ctr"/>
                      <a:r>
                        <a:rPr lang="kk-KZ" sz="1000" b="0" i="0" u="none" strike="noStrike" dirty="0">
                          <a:solidFill>
                            <a:srgbClr val="FF0000"/>
                          </a:solidFill>
                          <a:latin typeface="Times New Roman"/>
                        </a:rPr>
                        <a:t>Нәресте патологиясы</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64</a:t>
                      </a:r>
                      <a:endParaRPr lang="ru-RU" sz="1000" dirty="0">
                        <a:solidFill>
                          <a:srgbClr val="C00000"/>
                        </a:solidFill>
                      </a:endParaRPr>
                    </a:p>
                  </a:txBody>
                  <a:tcPr marL="9525" marR="9525" marT="9525" marB="0" anchor="b"/>
                </a:tc>
                <a:tc>
                  <a:txBody>
                    <a:bodyPr/>
                    <a:lstStyle/>
                    <a:p>
                      <a:r>
                        <a:rPr lang="ru-RU" sz="1000" dirty="0">
                          <a:solidFill>
                            <a:srgbClr val="C00000"/>
                          </a:solidFill>
                        </a:rPr>
                        <a:t>68</a:t>
                      </a:r>
                    </a:p>
                  </a:txBody>
                  <a:tcPr marL="9525" marR="9525" marT="9525" marB="0" anchor="b"/>
                </a:tc>
                <a:tc>
                  <a:txBody>
                    <a:bodyPr/>
                    <a:lstStyle/>
                    <a:p>
                      <a:r>
                        <a:rPr lang="kk-KZ" sz="1000" dirty="0">
                          <a:solidFill>
                            <a:srgbClr val="C00000"/>
                          </a:solidFill>
                        </a:rPr>
                        <a:t>64</a:t>
                      </a:r>
                      <a:endParaRPr lang="ru-RU" sz="1000" dirty="0">
                        <a:solidFill>
                          <a:srgbClr val="C00000"/>
                        </a:solidFill>
                      </a:endParaRPr>
                    </a:p>
                  </a:txBody>
                  <a:tcPr marL="9525" marR="9525" marT="9525" marB="0" anchor="b"/>
                </a:tc>
                <a:tc>
                  <a:txBody>
                    <a:bodyPr/>
                    <a:lstStyle/>
                    <a:p>
                      <a:r>
                        <a:rPr lang="ru-RU" sz="1000" dirty="0">
                          <a:solidFill>
                            <a:srgbClr val="C00000"/>
                          </a:solidFill>
                        </a:rPr>
                        <a:t>68</a:t>
                      </a: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ru-RU" sz="1000" dirty="0">
                          <a:solidFill>
                            <a:srgbClr val="C00000"/>
                          </a:solidFill>
                        </a:rPr>
                        <a:t>0</a:t>
                      </a:r>
                    </a:p>
                  </a:txBody>
                  <a:tcPr marL="9525" marR="9525" marT="9525" marB="0" anchor="b"/>
                </a:tc>
                <a:tc>
                  <a:txBody>
                    <a:bodyPr/>
                    <a:lstStyle/>
                    <a:p>
                      <a:r>
                        <a:rPr lang="kk-KZ" sz="1000" dirty="0">
                          <a:solidFill>
                            <a:srgbClr val="C00000"/>
                          </a:solidFill>
                        </a:rPr>
                        <a:t>370</a:t>
                      </a:r>
                      <a:endParaRPr lang="ru-RU" sz="1000" dirty="0">
                        <a:solidFill>
                          <a:srgbClr val="C00000"/>
                        </a:solidFill>
                      </a:endParaRPr>
                    </a:p>
                  </a:txBody>
                  <a:tcPr marL="9525" marR="9525" marT="9525" marB="0" anchor="b"/>
                </a:tc>
                <a:tc>
                  <a:txBody>
                    <a:bodyPr/>
                    <a:lstStyle/>
                    <a:p>
                      <a:r>
                        <a:rPr lang="ru-RU" sz="1000" dirty="0">
                          <a:solidFill>
                            <a:srgbClr val="C00000"/>
                          </a:solidFill>
                        </a:rPr>
                        <a:t>373</a:t>
                      </a:r>
                    </a:p>
                  </a:txBody>
                  <a:tcPr marL="9525" marR="9525" marT="9525" marB="0" anchor="b"/>
                </a:tc>
                <a:tc>
                  <a:txBody>
                    <a:bodyPr/>
                    <a:lstStyle/>
                    <a:p>
                      <a:r>
                        <a:rPr lang="kk-KZ" sz="1000" dirty="0">
                          <a:solidFill>
                            <a:srgbClr val="C00000"/>
                          </a:solidFill>
                        </a:rPr>
                        <a:t>109,5</a:t>
                      </a:r>
                      <a:endParaRPr lang="ru-RU" sz="1000" dirty="0">
                        <a:solidFill>
                          <a:srgbClr val="C00000"/>
                        </a:solidFill>
                      </a:endParaRPr>
                    </a:p>
                  </a:txBody>
                  <a:tcPr marL="9525" marR="9525" marT="9525" marB="0" anchor="b"/>
                </a:tc>
                <a:tc>
                  <a:txBody>
                    <a:bodyPr/>
                    <a:lstStyle/>
                    <a:p>
                      <a:r>
                        <a:rPr lang="ru-RU" sz="1000" dirty="0">
                          <a:solidFill>
                            <a:srgbClr val="C00000"/>
                          </a:solidFill>
                        </a:rPr>
                        <a:t>146,3</a:t>
                      </a:r>
                    </a:p>
                  </a:txBody>
                  <a:tcPr marL="9525" marR="9525" marT="9525" marB="0" anchor="b"/>
                </a:tc>
                <a:extLst>
                  <a:ext uri="{0D108BD9-81ED-4DB2-BD59-A6C34878D82A}">
                    <a16:rowId xmlns:a16="http://schemas.microsoft.com/office/drawing/2014/main" val="10018"/>
                  </a:ext>
                </a:extLst>
              </a:tr>
              <a:tr h="185643">
                <a:tc>
                  <a:txBody>
                    <a:bodyPr/>
                    <a:lstStyle/>
                    <a:p>
                      <a:pPr algn="l" fontAlgn="t"/>
                      <a:r>
                        <a:rPr lang="ru-RU" sz="1000" b="1" i="0" u="none" strike="noStrike" dirty="0">
                          <a:solidFill>
                            <a:schemeClr val="tx1"/>
                          </a:solidFill>
                          <a:latin typeface="Times New Roman" pitchFamily="18" charset="0"/>
                          <a:cs typeface="Times New Roman" pitchFamily="18" charset="0"/>
                        </a:rPr>
                        <a:t>18</a:t>
                      </a:r>
                    </a:p>
                  </a:txBody>
                  <a:tcPr marL="9525" marR="9525" marT="9525" marB="0" anchor="ctr"/>
                </a:tc>
                <a:tc>
                  <a:txBody>
                    <a:bodyPr/>
                    <a:lstStyle/>
                    <a:p>
                      <a:pPr algn="l" fontAlgn="ctr"/>
                      <a:r>
                        <a:rPr lang="ru-RU" sz="1000" b="0" i="0" u="none" strike="noStrike" dirty="0" err="1">
                          <a:solidFill>
                            <a:srgbClr val="FF0000"/>
                          </a:solidFill>
                          <a:latin typeface="Times New Roman"/>
                        </a:rPr>
                        <a:t>Отоларинг.ересектер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32</a:t>
                      </a:r>
                      <a:endParaRPr lang="ru-RU" sz="1000" dirty="0">
                        <a:solidFill>
                          <a:srgbClr val="C00000"/>
                        </a:solidFill>
                      </a:endParaRPr>
                    </a:p>
                  </a:txBody>
                  <a:tcPr marL="9525" marR="9525" marT="9525" marB="0" anchor="b"/>
                </a:tc>
                <a:tc>
                  <a:txBody>
                    <a:bodyPr/>
                    <a:lstStyle/>
                    <a:p>
                      <a:r>
                        <a:rPr lang="kk-KZ" sz="1000" dirty="0">
                          <a:solidFill>
                            <a:srgbClr val="C00000"/>
                          </a:solidFill>
                        </a:rPr>
                        <a:t>14</a:t>
                      </a:r>
                      <a:endParaRPr lang="ru-RU" sz="1000" dirty="0">
                        <a:solidFill>
                          <a:srgbClr val="C00000"/>
                        </a:solidFill>
                      </a:endParaRPr>
                    </a:p>
                  </a:txBody>
                  <a:tcPr marL="9525" marR="9525" marT="9525" marB="0" anchor="b"/>
                </a:tc>
                <a:tc>
                  <a:txBody>
                    <a:bodyPr/>
                    <a:lstStyle/>
                    <a:p>
                      <a:r>
                        <a:rPr lang="kk-KZ" sz="1000" dirty="0">
                          <a:solidFill>
                            <a:srgbClr val="C00000"/>
                          </a:solidFill>
                        </a:rPr>
                        <a:t>27</a:t>
                      </a:r>
                      <a:endParaRPr lang="ru-RU" sz="1000" dirty="0">
                        <a:solidFill>
                          <a:srgbClr val="C00000"/>
                        </a:solidFill>
                      </a:endParaRPr>
                    </a:p>
                  </a:txBody>
                  <a:tcPr marL="9525" marR="9525" marT="9525" marB="0" anchor="b"/>
                </a:tc>
                <a:tc>
                  <a:txBody>
                    <a:bodyPr/>
                    <a:lstStyle/>
                    <a:p>
                      <a:r>
                        <a:rPr lang="kk-KZ" sz="1000" dirty="0">
                          <a:solidFill>
                            <a:srgbClr val="C00000"/>
                          </a:solidFill>
                        </a:rPr>
                        <a:t>14</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ru-RU" sz="1000" dirty="0">
                          <a:solidFill>
                            <a:srgbClr val="C00000"/>
                          </a:solidFill>
                        </a:rPr>
                        <a:t>0</a:t>
                      </a:r>
                    </a:p>
                  </a:txBody>
                  <a:tcPr marL="9525" marR="9525" marT="9525" marB="0" anchor="b"/>
                </a:tc>
                <a:tc>
                  <a:txBody>
                    <a:bodyPr/>
                    <a:lstStyle/>
                    <a:p>
                      <a:r>
                        <a:rPr lang="kk-KZ" sz="1000" dirty="0">
                          <a:solidFill>
                            <a:srgbClr val="C00000"/>
                          </a:solidFill>
                        </a:rPr>
                        <a:t>212</a:t>
                      </a:r>
                      <a:endParaRPr lang="ru-RU" sz="1000" dirty="0">
                        <a:solidFill>
                          <a:srgbClr val="C00000"/>
                        </a:solidFill>
                      </a:endParaRPr>
                    </a:p>
                  </a:txBody>
                  <a:tcPr marL="9525" marR="9525" marT="9525" marB="0" anchor="b"/>
                </a:tc>
                <a:tc>
                  <a:txBody>
                    <a:bodyPr/>
                    <a:lstStyle/>
                    <a:p>
                      <a:r>
                        <a:rPr lang="kk-KZ" sz="1000" dirty="0">
                          <a:solidFill>
                            <a:srgbClr val="C00000"/>
                          </a:solidFill>
                        </a:rPr>
                        <a:t>108</a:t>
                      </a:r>
                      <a:endParaRPr lang="ru-RU" sz="1000" dirty="0">
                        <a:solidFill>
                          <a:srgbClr val="C00000"/>
                        </a:solidFill>
                      </a:endParaRPr>
                    </a:p>
                  </a:txBody>
                  <a:tcPr marL="9525" marR="9525" marT="9525" marB="0" anchor="b"/>
                </a:tc>
                <a:tc>
                  <a:txBody>
                    <a:bodyPr/>
                    <a:lstStyle/>
                    <a:p>
                      <a:r>
                        <a:rPr lang="kk-KZ" sz="1000" dirty="0">
                          <a:solidFill>
                            <a:srgbClr val="C00000"/>
                          </a:solidFill>
                        </a:rPr>
                        <a:t>249,4</a:t>
                      </a:r>
                      <a:endParaRPr lang="ru-RU" sz="1000" dirty="0">
                        <a:solidFill>
                          <a:srgbClr val="C00000"/>
                        </a:solidFill>
                      </a:endParaRPr>
                    </a:p>
                  </a:txBody>
                  <a:tcPr marL="9525" marR="9525" marT="9525" marB="0" anchor="b"/>
                </a:tc>
                <a:tc>
                  <a:txBody>
                    <a:bodyPr/>
                    <a:lstStyle/>
                    <a:p>
                      <a:r>
                        <a:rPr lang="kk-KZ" sz="1000" dirty="0">
                          <a:solidFill>
                            <a:srgbClr val="C00000"/>
                          </a:solidFill>
                        </a:rPr>
                        <a:t>127,1</a:t>
                      </a:r>
                      <a:endParaRPr lang="ru-RU" sz="1000" dirty="0">
                        <a:solidFill>
                          <a:srgbClr val="C00000"/>
                        </a:solidFill>
                      </a:endParaRPr>
                    </a:p>
                  </a:txBody>
                  <a:tcPr marL="9525" marR="9525" marT="9525" marB="0" anchor="b"/>
                </a:tc>
                <a:extLst>
                  <a:ext uri="{0D108BD9-81ED-4DB2-BD59-A6C34878D82A}">
                    <a16:rowId xmlns:a16="http://schemas.microsoft.com/office/drawing/2014/main" val="10019"/>
                  </a:ext>
                </a:extLst>
              </a:tr>
              <a:tr h="244580">
                <a:tc>
                  <a:txBody>
                    <a:bodyPr/>
                    <a:lstStyle/>
                    <a:p>
                      <a:pPr algn="l" fontAlgn="t"/>
                      <a:r>
                        <a:rPr lang="ru-RU" sz="1000" b="1" i="0" u="none" strike="noStrike" dirty="0">
                          <a:solidFill>
                            <a:schemeClr val="tx1"/>
                          </a:solidFill>
                          <a:latin typeface="Times New Roman" pitchFamily="18" charset="0"/>
                          <a:cs typeface="Times New Roman" pitchFamily="18" charset="0"/>
                        </a:rPr>
                        <a:t>19</a:t>
                      </a:r>
                    </a:p>
                  </a:txBody>
                  <a:tcPr marL="9525" marR="9525" marT="9525" marB="0" anchor="ctr"/>
                </a:tc>
                <a:tc>
                  <a:txBody>
                    <a:bodyPr/>
                    <a:lstStyle/>
                    <a:p>
                      <a:pPr algn="l" fontAlgn="ctr"/>
                      <a:r>
                        <a:rPr lang="ru-RU" sz="1000" b="0" i="0" u="none" strike="noStrike" dirty="0" err="1">
                          <a:solidFill>
                            <a:srgbClr val="FF0000"/>
                          </a:solidFill>
                          <a:latin typeface="Times New Roman"/>
                        </a:rPr>
                        <a:t>Отоларинголог.балалар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3</a:t>
                      </a:r>
                      <a:endParaRPr lang="ru-RU" sz="1000" dirty="0">
                        <a:solidFill>
                          <a:srgbClr val="C00000"/>
                        </a:solidFill>
                      </a:endParaRPr>
                    </a:p>
                  </a:txBody>
                  <a:tcPr marL="9525" marR="9525" marT="9525" marB="0" anchor="b"/>
                </a:tc>
                <a:tc>
                  <a:txBody>
                    <a:bodyPr/>
                    <a:lstStyle/>
                    <a:p>
                      <a:r>
                        <a:rPr lang="kk-KZ" sz="1000" dirty="0">
                          <a:solidFill>
                            <a:srgbClr val="C00000"/>
                          </a:solidFill>
                        </a:rPr>
                        <a:t>3</a:t>
                      </a:r>
                      <a:endParaRPr lang="ru-RU" sz="1000" dirty="0">
                        <a:solidFill>
                          <a:srgbClr val="C00000"/>
                        </a:solidFill>
                      </a:endParaRPr>
                    </a:p>
                  </a:txBody>
                  <a:tcPr marL="9525" marR="9525" marT="9525" marB="0" anchor="b"/>
                </a:tc>
                <a:tc>
                  <a:txBody>
                    <a:bodyPr/>
                    <a:lstStyle/>
                    <a:p>
                      <a:r>
                        <a:rPr lang="kk-KZ" sz="1000" dirty="0">
                          <a:solidFill>
                            <a:srgbClr val="C00000"/>
                          </a:solidFill>
                        </a:rPr>
                        <a:t>3</a:t>
                      </a:r>
                      <a:endParaRPr lang="ru-RU" sz="1000" dirty="0">
                        <a:solidFill>
                          <a:srgbClr val="C00000"/>
                        </a:solidFill>
                      </a:endParaRPr>
                    </a:p>
                  </a:txBody>
                  <a:tcPr marL="9525" marR="9525" marT="9525" marB="0" anchor="b"/>
                </a:tc>
                <a:tc>
                  <a:txBody>
                    <a:bodyPr/>
                    <a:lstStyle/>
                    <a:p>
                      <a:r>
                        <a:rPr lang="kk-KZ" sz="1000" dirty="0">
                          <a:solidFill>
                            <a:srgbClr val="C00000"/>
                          </a:solidFill>
                        </a:rPr>
                        <a:t>3</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ru-RU" sz="1000" dirty="0">
                          <a:solidFill>
                            <a:srgbClr val="C00000"/>
                          </a:solidFill>
                        </a:rPr>
                        <a:t>0</a:t>
                      </a:r>
                    </a:p>
                  </a:txBody>
                  <a:tcPr marL="9525" marR="9525" marT="9525" marB="0" anchor="b"/>
                </a:tc>
                <a:tc>
                  <a:txBody>
                    <a:bodyPr/>
                    <a:lstStyle/>
                    <a:p>
                      <a:r>
                        <a:rPr lang="kk-KZ" sz="1000" dirty="0">
                          <a:solidFill>
                            <a:srgbClr val="C00000"/>
                          </a:solidFill>
                        </a:rPr>
                        <a:t>19</a:t>
                      </a:r>
                      <a:endParaRPr lang="ru-RU" sz="1000" dirty="0">
                        <a:solidFill>
                          <a:srgbClr val="C00000"/>
                        </a:solidFill>
                      </a:endParaRPr>
                    </a:p>
                  </a:txBody>
                  <a:tcPr marL="9525" marR="9525" marT="9525" marB="0" anchor="b"/>
                </a:tc>
                <a:tc>
                  <a:txBody>
                    <a:bodyPr/>
                    <a:lstStyle/>
                    <a:p>
                      <a:r>
                        <a:rPr lang="kk-KZ" sz="1000" dirty="0">
                          <a:solidFill>
                            <a:srgbClr val="C00000"/>
                          </a:solidFill>
                        </a:rPr>
                        <a:t>22</a:t>
                      </a:r>
                      <a:endParaRPr lang="ru-RU" sz="1000" dirty="0">
                        <a:solidFill>
                          <a:srgbClr val="C00000"/>
                        </a:solidFill>
                      </a:endParaRPr>
                    </a:p>
                  </a:txBody>
                  <a:tcPr marL="9525" marR="9525" marT="9525" marB="0" anchor="b"/>
                </a:tc>
                <a:tc>
                  <a:txBody>
                    <a:bodyPr/>
                    <a:lstStyle/>
                    <a:p>
                      <a:r>
                        <a:rPr lang="kk-KZ" sz="1000" dirty="0">
                          <a:solidFill>
                            <a:srgbClr val="C00000"/>
                          </a:solidFill>
                        </a:rPr>
                        <a:t>249,4</a:t>
                      </a:r>
                      <a:endParaRPr lang="ru-RU" sz="1000" dirty="0">
                        <a:solidFill>
                          <a:srgbClr val="C00000"/>
                        </a:solidFill>
                      </a:endParaRPr>
                    </a:p>
                  </a:txBody>
                  <a:tcPr marL="9525" marR="9525" marT="9525" marB="0" anchor="b"/>
                </a:tc>
                <a:tc>
                  <a:txBody>
                    <a:bodyPr/>
                    <a:lstStyle/>
                    <a:p>
                      <a:r>
                        <a:rPr lang="kk-KZ" sz="1000" dirty="0">
                          <a:solidFill>
                            <a:srgbClr val="C00000"/>
                          </a:solidFill>
                        </a:rPr>
                        <a:t>261,2</a:t>
                      </a:r>
                      <a:endParaRPr lang="ru-RU" sz="1000" dirty="0">
                        <a:solidFill>
                          <a:srgbClr val="C00000"/>
                        </a:solidFill>
                      </a:endParaRPr>
                    </a:p>
                  </a:txBody>
                  <a:tcPr marL="9525" marR="9525" marT="9525" marB="0" anchor="b"/>
                </a:tc>
                <a:extLst>
                  <a:ext uri="{0D108BD9-81ED-4DB2-BD59-A6C34878D82A}">
                    <a16:rowId xmlns:a16="http://schemas.microsoft.com/office/drawing/2014/main" val="10020"/>
                  </a:ext>
                </a:extLst>
              </a:tr>
              <a:tr h="187468">
                <a:tc>
                  <a:txBody>
                    <a:bodyPr/>
                    <a:lstStyle/>
                    <a:p>
                      <a:pPr algn="l" fontAlgn="t"/>
                      <a:r>
                        <a:rPr lang="ru-RU" sz="1000" b="1" i="0" u="none" strike="noStrike" dirty="0">
                          <a:solidFill>
                            <a:schemeClr val="tx1"/>
                          </a:solidFill>
                          <a:latin typeface="Times New Roman" pitchFamily="18" charset="0"/>
                          <a:cs typeface="Times New Roman" pitchFamily="18" charset="0"/>
                        </a:rPr>
                        <a:t>20</a:t>
                      </a:r>
                    </a:p>
                  </a:txBody>
                  <a:tcPr marL="9525" marR="9525" marT="9525" marB="0" anchor="ctr"/>
                </a:tc>
                <a:tc>
                  <a:txBody>
                    <a:bodyPr/>
                    <a:lstStyle/>
                    <a:p>
                      <a:pPr algn="l" fontAlgn="ctr"/>
                      <a:r>
                        <a:rPr lang="ru-RU" sz="1000" b="0" i="0" u="none" strike="noStrike" dirty="0" err="1">
                          <a:solidFill>
                            <a:srgbClr val="FF0000"/>
                          </a:solidFill>
                          <a:latin typeface="Times New Roman"/>
                        </a:rPr>
                        <a:t>педиатриялық</a:t>
                      </a:r>
                      <a:r>
                        <a:rPr lang="ru-RU" sz="1000" b="0" i="0" u="none" strike="noStrike" dirty="0">
                          <a:solidFill>
                            <a:srgbClr val="FF0000"/>
                          </a:solidFill>
                          <a:latin typeface="Times New Roman"/>
                        </a:rPr>
                        <a:t> </a:t>
                      </a:r>
                    </a:p>
                  </a:txBody>
                  <a:tcPr marL="9525" marR="9525" marT="9525" marB="0" anchor="ctr"/>
                </a:tc>
                <a:tc>
                  <a:txBody>
                    <a:bodyPr/>
                    <a:lstStyle/>
                    <a:p>
                      <a:r>
                        <a:rPr lang="en-US" sz="1000" dirty="0">
                          <a:solidFill>
                            <a:srgbClr val="C00000"/>
                          </a:solidFill>
                        </a:rPr>
                        <a:t>687</a:t>
                      </a:r>
                      <a:endParaRPr lang="ru-RU" sz="1000" dirty="0">
                        <a:solidFill>
                          <a:srgbClr val="C00000"/>
                        </a:solidFill>
                      </a:endParaRPr>
                    </a:p>
                  </a:txBody>
                  <a:tcPr marL="9525" marR="9525" marT="9525" marB="0" anchor="b"/>
                </a:tc>
                <a:tc>
                  <a:txBody>
                    <a:bodyPr/>
                    <a:lstStyle/>
                    <a:p>
                      <a:r>
                        <a:rPr lang="kk-KZ" sz="1000" dirty="0">
                          <a:solidFill>
                            <a:srgbClr val="C00000"/>
                          </a:solidFill>
                        </a:rPr>
                        <a:t>677</a:t>
                      </a:r>
                      <a:endParaRPr lang="ru-RU" sz="1000" dirty="0">
                        <a:solidFill>
                          <a:srgbClr val="C00000"/>
                        </a:solidFill>
                      </a:endParaRPr>
                    </a:p>
                  </a:txBody>
                  <a:tcPr marL="9525" marR="9525" marT="9525" marB="0" anchor="b"/>
                </a:tc>
                <a:tc>
                  <a:txBody>
                    <a:bodyPr/>
                    <a:lstStyle/>
                    <a:p>
                      <a:r>
                        <a:rPr lang="kk-KZ" sz="1000" dirty="0">
                          <a:solidFill>
                            <a:srgbClr val="C00000"/>
                          </a:solidFill>
                        </a:rPr>
                        <a:t>593</a:t>
                      </a:r>
                      <a:endParaRPr lang="ru-RU" sz="1000" dirty="0">
                        <a:solidFill>
                          <a:srgbClr val="C00000"/>
                        </a:solidFill>
                      </a:endParaRPr>
                    </a:p>
                  </a:txBody>
                  <a:tcPr marL="9525" marR="9525" marT="9525" marB="0" anchor="b"/>
                </a:tc>
                <a:tc>
                  <a:txBody>
                    <a:bodyPr/>
                    <a:lstStyle/>
                    <a:p>
                      <a:r>
                        <a:rPr lang="kk-KZ" sz="1000" dirty="0">
                          <a:solidFill>
                            <a:srgbClr val="C00000"/>
                          </a:solidFill>
                        </a:rPr>
                        <a:t>661</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4919</a:t>
                      </a:r>
                      <a:endParaRPr lang="ru-RU" sz="1000" dirty="0">
                        <a:solidFill>
                          <a:srgbClr val="C00000"/>
                        </a:solidFill>
                      </a:endParaRPr>
                    </a:p>
                  </a:txBody>
                  <a:tcPr marL="9525" marR="9525" marT="9525" marB="0" anchor="b"/>
                </a:tc>
                <a:tc>
                  <a:txBody>
                    <a:bodyPr/>
                    <a:lstStyle/>
                    <a:p>
                      <a:r>
                        <a:rPr lang="kk-KZ" sz="1000" dirty="0">
                          <a:solidFill>
                            <a:srgbClr val="C00000"/>
                          </a:solidFill>
                        </a:rPr>
                        <a:t>4746</a:t>
                      </a:r>
                      <a:endParaRPr lang="ru-RU" sz="1000" dirty="0">
                        <a:solidFill>
                          <a:srgbClr val="C00000"/>
                        </a:solidFill>
                      </a:endParaRPr>
                    </a:p>
                  </a:txBody>
                  <a:tcPr marL="9525" marR="9525" marT="9525" marB="0" anchor="b"/>
                </a:tc>
                <a:tc>
                  <a:txBody>
                    <a:bodyPr/>
                    <a:lstStyle/>
                    <a:p>
                      <a:r>
                        <a:rPr lang="kk-KZ" sz="1000" dirty="0">
                          <a:solidFill>
                            <a:srgbClr val="C00000"/>
                          </a:solidFill>
                        </a:rPr>
                        <a:t>22,4</a:t>
                      </a:r>
                      <a:endParaRPr lang="ru-RU" sz="1000" dirty="0">
                        <a:solidFill>
                          <a:srgbClr val="C00000"/>
                        </a:solidFill>
                      </a:endParaRPr>
                    </a:p>
                  </a:txBody>
                  <a:tcPr marL="9525" marR="9525" marT="9525" marB="0" anchor="b"/>
                </a:tc>
                <a:tc>
                  <a:txBody>
                    <a:bodyPr/>
                    <a:lstStyle/>
                    <a:p>
                      <a:r>
                        <a:rPr lang="kk-KZ" sz="1000" dirty="0">
                          <a:solidFill>
                            <a:srgbClr val="C00000"/>
                          </a:solidFill>
                        </a:rPr>
                        <a:t>29,4</a:t>
                      </a:r>
                      <a:endParaRPr lang="ru-RU" sz="1000" dirty="0">
                        <a:solidFill>
                          <a:srgbClr val="C00000"/>
                        </a:solidFill>
                      </a:endParaRPr>
                    </a:p>
                  </a:txBody>
                  <a:tcPr marL="9525" marR="9525" marT="9525" marB="0" anchor="b"/>
                </a:tc>
                <a:extLst>
                  <a:ext uri="{0D108BD9-81ED-4DB2-BD59-A6C34878D82A}">
                    <a16:rowId xmlns:a16="http://schemas.microsoft.com/office/drawing/2014/main" val="10021"/>
                  </a:ext>
                </a:extLst>
              </a:tr>
              <a:tr h="244580">
                <a:tc>
                  <a:txBody>
                    <a:bodyPr/>
                    <a:lstStyle/>
                    <a:p>
                      <a:pPr algn="l" fontAlgn="t"/>
                      <a:r>
                        <a:rPr lang="kk-KZ" sz="1000" b="1" i="0" u="none" strike="noStrike" dirty="0">
                          <a:solidFill>
                            <a:schemeClr val="tx1"/>
                          </a:solidFill>
                          <a:latin typeface="Times New Roman" pitchFamily="18" charset="0"/>
                          <a:cs typeface="Times New Roman" pitchFamily="18" charset="0"/>
                        </a:rPr>
                        <a:t>21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кардио</a:t>
                      </a:r>
                      <a:r>
                        <a:rPr lang="ru-RU" sz="1000" b="0" i="0" u="none" strike="noStrike" dirty="0">
                          <a:solidFill>
                            <a:srgbClr val="FF0000"/>
                          </a:solidFill>
                          <a:latin typeface="Times New Roman"/>
                        </a:rPr>
                        <a:t> </a:t>
                      </a:r>
                      <a:r>
                        <a:rPr lang="ru-RU" sz="1000" b="0" i="0" u="none" strike="noStrike" dirty="0" err="1">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17</a:t>
                      </a:r>
                      <a:endParaRPr lang="ru-RU" sz="1000" dirty="0">
                        <a:solidFill>
                          <a:srgbClr val="C00000"/>
                        </a:solidFill>
                      </a:endParaRPr>
                    </a:p>
                  </a:txBody>
                  <a:tcPr marL="9525" marR="9525" marT="9525" marB="0" anchor="b"/>
                </a:tc>
                <a:tc>
                  <a:txBody>
                    <a:bodyPr/>
                    <a:lstStyle/>
                    <a:p>
                      <a:r>
                        <a:rPr lang="kk-KZ" sz="1000" dirty="0">
                          <a:solidFill>
                            <a:srgbClr val="C00000"/>
                          </a:solidFill>
                        </a:rPr>
                        <a:t>24</a:t>
                      </a:r>
                      <a:endParaRPr lang="ru-RU" sz="1000" dirty="0">
                        <a:solidFill>
                          <a:srgbClr val="C00000"/>
                        </a:solidFill>
                      </a:endParaRPr>
                    </a:p>
                  </a:txBody>
                  <a:tcPr marL="9525" marR="9525" marT="9525" marB="0" anchor="b"/>
                </a:tc>
                <a:tc>
                  <a:txBody>
                    <a:bodyPr/>
                    <a:lstStyle/>
                    <a:p>
                      <a:r>
                        <a:rPr lang="kk-KZ" sz="1000" dirty="0">
                          <a:solidFill>
                            <a:srgbClr val="C00000"/>
                          </a:solidFill>
                        </a:rPr>
                        <a:t>15</a:t>
                      </a:r>
                      <a:endParaRPr lang="ru-RU" sz="1000" dirty="0">
                        <a:solidFill>
                          <a:srgbClr val="C00000"/>
                        </a:solidFill>
                      </a:endParaRPr>
                    </a:p>
                  </a:txBody>
                  <a:tcPr marL="9525" marR="9525" marT="9525" marB="0" anchor="b"/>
                </a:tc>
                <a:tc>
                  <a:txBody>
                    <a:bodyPr/>
                    <a:lstStyle/>
                    <a:p>
                      <a:r>
                        <a:rPr lang="kk-KZ" sz="1000" dirty="0">
                          <a:solidFill>
                            <a:srgbClr val="C00000"/>
                          </a:solidFill>
                        </a:rPr>
                        <a:t>23</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ru-RU" sz="1000" dirty="0">
                          <a:solidFill>
                            <a:srgbClr val="C00000"/>
                          </a:solidFill>
                        </a:rPr>
                        <a:t>0</a:t>
                      </a:r>
                    </a:p>
                  </a:txBody>
                  <a:tcPr marL="9525" marR="9525" marT="9525" marB="0" anchor="b"/>
                </a:tc>
                <a:tc>
                  <a:txBody>
                    <a:bodyPr/>
                    <a:lstStyle/>
                    <a:p>
                      <a:r>
                        <a:rPr lang="kk-KZ" sz="1000" dirty="0">
                          <a:solidFill>
                            <a:srgbClr val="C00000"/>
                          </a:solidFill>
                        </a:rPr>
                        <a:t>143</a:t>
                      </a:r>
                      <a:endParaRPr lang="ru-RU" sz="1000" dirty="0">
                        <a:solidFill>
                          <a:srgbClr val="C00000"/>
                        </a:solidFill>
                      </a:endParaRPr>
                    </a:p>
                  </a:txBody>
                  <a:tcPr marL="9525" marR="9525" marT="9525" marB="0" anchor="b"/>
                </a:tc>
                <a:tc>
                  <a:txBody>
                    <a:bodyPr/>
                    <a:lstStyle/>
                    <a:p>
                      <a:r>
                        <a:rPr lang="kk-KZ" sz="1000" dirty="0">
                          <a:solidFill>
                            <a:srgbClr val="C00000"/>
                          </a:solidFill>
                        </a:rPr>
                        <a:t>177</a:t>
                      </a:r>
                      <a:endParaRPr lang="ru-RU" sz="1000" dirty="0">
                        <a:solidFill>
                          <a:srgbClr val="C00000"/>
                        </a:solidFill>
                      </a:endParaRPr>
                    </a:p>
                  </a:txBody>
                  <a:tcPr marL="9525" marR="9525" marT="9525" marB="0" anchor="b"/>
                </a:tc>
                <a:tc>
                  <a:txBody>
                    <a:bodyPr/>
                    <a:lstStyle/>
                    <a:p>
                      <a:r>
                        <a:rPr lang="kk-KZ" sz="1000" dirty="0">
                          <a:solidFill>
                            <a:srgbClr val="C00000"/>
                          </a:solidFill>
                        </a:rPr>
                        <a:t>56,1</a:t>
                      </a:r>
                      <a:endParaRPr lang="ru-RU" sz="1000" dirty="0">
                        <a:solidFill>
                          <a:srgbClr val="C00000"/>
                        </a:solidFill>
                      </a:endParaRPr>
                    </a:p>
                  </a:txBody>
                  <a:tcPr marL="9525" marR="9525" marT="9525" marB="0" anchor="b"/>
                </a:tc>
                <a:tc>
                  <a:txBody>
                    <a:bodyPr/>
                    <a:lstStyle/>
                    <a:p>
                      <a:r>
                        <a:rPr lang="kk-KZ" sz="1000" dirty="0">
                          <a:solidFill>
                            <a:srgbClr val="C00000"/>
                          </a:solidFill>
                        </a:rPr>
                        <a:t>37,3</a:t>
                      </a:r>
                      <a:endParaRPr lang="ru-RU" sz="1000" dirty="0">
                        <a:solidFill>
                          <a:srgbClr val="C00000"/>
                        </a:solidFill>
                      </a:endParaRPr>
                    </a:p>
                  </a:txBody>
                  <a:tcPr marL="9525" marR="9525" marT="9525" marB="0" anchor="b"/>
                </a:tc>
                <a:extLst>
                  <a:ext uri="{0D108BD9-81ED-4DB2-BD59-A6C34878D82A}">
                    <a16:rowId xmlns:a16="http://schemas.microsoft.com/office/drawing/2014/main" val="10022"/>
                  </a:ext>
                </a:extLst>
              </a:tr>
              <a:tr h="244580">
                <a:tc>
                  <a:txBody>
                    <a:bodyPr/>
                    <a:lstStyle/>
                    <a:p>
                      <a:pPr algn="l" fontAlgn="t"/>
                      <a:r>
                        <a:rPr lang="kk-KZ" sz="1000" b="1" i="0" u="none" strike="noStrike" dirty="0">
                          <a:solidFill>
                            <a:schemeClr val="tx1"/>
                          </a:solidFill>
                          <a:latin typeface="Times New Roman" pitchFamily="18" charset="0"/>
                          <a:cs typeface="Times New Roman" pitchFamily="18" charset="0"/>
                        </a:rPr>
                        <a:t>22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невро</a:t>
                      </a:r>
                      <a:r>
                        <a:rPr lang="ru-RU" sz="1000" b="0" i="0" u="none" strike="noStrike" dirty="0">
                          <a:solidFill>
                            <a:srgbClr val="FF0000"/>
                          </a:solidFill>
                          <a:latin typeface="Times New Roman"/>
                        </a:rPr>
                        <a:t> </a:t>
                      </a:r>
                      <a:r>
                        <a:rPr lang="ru-RU" sz="1000" b="0" i="0" u="none" strike="noStrike" dirty="0" err="1">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42</a:t>
                      </a:r>
                      <a:endParaRPr lang="ru-RU" sz="1000" dirty="0">
                        <a:solidFill>
                          <a:srgbClr val="C00000"/>
                        </a:solidFill>
                      </a:endParaRPr>
                    </a:p>
                  </a:txBody>
                  <a:tcPr marL="9525" marR="9525" marT="9525" marB="0" anchor="b"/>
                </a:tc>
                <a:tc>
                  <a:txBody>
                    <a:bodyPr/>
                    <a:lstStyle/>
                    <a:p>
                      <a:r>
                        <a:rPr lang="kk-KZ" sz="1000" dirty="0">
                          <a:solidFill>
                            <a:srgbClr val="C00000"/>
                          </a:solidFill>
                        </a:rPr>
                        <a:t>47</a:t>
                      </a:r>
                      <a:endParaRPr lang="ru-RU" sz="1000" dirty="0">
                        <a:solidFill>
                          <a:srgbClr val="C00000"/>
                        </a:solidFill>
                      </a:endParaRPr>
                    </a:p>
                  </a:txBody>
                  <a:tcPr marL="9525" marR="9525" marT="9525" marB="0" anchor="b"/>
                </a:tc>
                <a:tc>
                  <a:txBody>
                    <a:bodyPr/>
                    <a:lstStyle/>
                    <a:p>
                      <a:r>
                        <a:rPr lang="kk-KZ" sz="1000" dirty="0">
                          <a:solidFill>
                            <a:srgbClr val="C00000"/>
                          </a:solidFill>
                        </a:rPr>
                        <a:t>37</a:t>
                      </a:r>
                      <a:endParaRPr lang="ru-RU" sz="1000" dirty="0">
                        <a:solidFill>
                          <a:srgbClr val="C00000"/>
                        </a:solidFill>
                      </a:endParaRPr>
                    </a:p>
                  </a:txBody>
                  <a:tcPr marL="9525" marR="9525" marT="9525" marB="0" anchor="b"/>
                </a:tc>
                <a:tc>
                  <a:txBody>
                    <a:bodyPr/>
                    <a:lstStyle/>
                    <a:p>
                      <a:r>
                        <a:rPr lang="kk-KZ" sz="1000" dirty="0">
                          <a:solidFill>
                            <a:srgbClr val="C00000"/>
                          </a:solidFill>
                        </a:rPr>
                        <a:t>38</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ru-RU" sz="1000" dirty="0">
                          <a:solidFill>
                            <a:srgbClr val="C00000"/>
                          </a:solidFill>
                        </a:rPr>
                        <a:t>0</a:t>
                      </a:r>
                    </a:p>
                  </a:txBody>
                  <a:tcPr marL="9525" marR="9525" marT="9525" marB="0" anchor="b"/>
                </a:tc>
                <a:tc>
                  <a:txBody>
                    <a:bodyPr/>
                    <a:lstStyle/>
                    <a:p>
                      <a:r>
                        <a:rPr lang="kk-KZ" sz="1000" dirty="0">
                          <a:solidFill>
                            <a:srgbClr val="C00000"/>
                          </a:solidFill>
                        </a:rPr>
                        <a:t>351</a:t>
                      </a:r>
                      <a:endParaRPr lang="ru-RU" sz="1000" dirty="0">
                        <a:solidFill>
                          <a:srgbClr val="C00000"/>
                        </a:solidFill>
                      </a:endParaRPr>
                    </a:p>
                  </a:txBody>
                  <a:tcPr marL="9525" marR="9525" marT="9525" marB="0" anchor="b"/>
                </a:tc>
                <a:tc>
                  <a:txBody>
                    <a:bodyPr/>
                    <a:lstStyle/>
                    <a:p>
                      <a:r>
                        <a:rPr lang="kk-KZ" sz="1000" dirty="0">
                          <a:solidFill>
                            <a:srgbClr val="C00000"/>
                          </a:solidFill>
                        </a:rPr>
                        <a:t>302</a:t>
                      </a:r>
                      <a:endParaRPr lang="ru-RU" sz="1000" dirty="0">
                        <a:solidFill>
                          <a:srgbClr val="C00000"/>
                        </a:solidFill>
                      </a:endParaRPr>
                    </a:p>
                  </a:txBody>
                  <a:tcPr marL="9525" marR="9525" marT="9525" marB="0" anchor="b"/>
                </a:tc>
                <a:tc>
                  <a:txBody>
                    <a:bodyPr/>
                    <a:lstStyle/>
                    <a:p>
                      <a:r>
                        <a:rPr lang="kk-KZ" sz="1000" dirty="0">
                          <a:solidFill>
                            <a:srgbClr val="C00000"/>
                          </a:solidFill>
                        </a:rPr>
                        <a:t>51,6</a:t>
                      </a:r>
                      <a:endParaRPr lang="ru-RU" sz="1000" dirty="0">
                        <a:solidFill>
                          <a:srgbClr val="C00000"/>
                        </a:solidFill>
                      </a:endParaRPr>
                    </a:p>
                  </a:txBody>
                  <a:tcPr marL="9525" marR="9525" marT="9525" marB="0" anchor="b"/>
                </a:tc>
                <a:tc>
                  <a:txBody>
                    <a:bodyPr/>
                    <a:lstStyle/>
                    <a:p>
                      <a:r>
                        <a:rPr lang="en-US" sz="1000" dirty="0">
                          <a:solidFill>
                            <a:srgbClr val="C00000"/>
                          </a:solidFill>
                        </a:rPr>
                        <a:t>4</a:t>
                      </a:r>
                      <a:r>
                        <a:rPr lang="kk-KZ" sz="1000" dirty="0">
                          <a:solidFill>
                            <a:srgbClr val="C00000"/>
                          </a:solidFill>
                        </a:rPr>
                        <a:t>9,6</a:t>
                      </a:r>
                      <a:endParaRPr lang="ru-RU" sz="1000" dirty="0">
                        <a:solidFill>
                          <a:srgbClr val="C00000"/>
                        </a:solidFill>
                      </a:endParaRPr>
                    </a:p>
                  </a:txBody>
                  <a:tcPr marL="9525" marR="9525" marT="9525" marB="0" anchor="b"/>
                </a:tc>
                <a:extLst>
                  <a:ext uri="{0D108BD9-81ED-4DB2-BD59-A6C34878D82A}">
                    <a16:rowId xmlns:a16="http://schemas.microsoft.com/office/drawing/2014/main" val="10023"/>
                  </a:ext>
                </a:extLst>
              </a:tr>
              <a:tr h="244580">
                <a:tc>
                  <a:txBody>
                    <a:bodyPr/>
                    <a:lstStyle/>
                    <a:p>
                      <a:pPr algn="l" fontAlgn="t"/>
                      <a:r>
                        <a:rPr lang="kk-KZ" sz="1000" b="1" i="0" u="none" strike="noStrike" dirty="0">
                          <a:solidFill>
                            <a:schemeClr val="tx1"/>
                          </a:solidFill>
                          <a:latin typeface="Times New Roman" pitchFamily="18" charset="0"/>
                          <a:cs typeface="Times New Roman" pitchFamily="18" charset="0"/>
                        </a:rPr>
                        <a:t>23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a:solidFill>
                            <a:srgbClr val="FF0000"/>
                          </a:solidFill>
                          <a:latin typeface="Times New Roman"/>
                        </a:rPr>
                        <a:t>Травма</a:t>
                      </a:r>
                      <a:r>
                        <a:rPr lang="ru-RU" sz="1000" b="0" i="0" u="none" strike="noStrike" baseline="0" dirty="0">
                          <a:solidFill>
                            <a:srgbClr val="FF0000"/>
                          </a:solidFill>
                          <a:latin typeface="Times New Roman"/>
                        </a:rPr>
                        <a:t> </a:t>
                      </a:r>
                      <a:r>
                        <a:rPr lang="ru-RU" sz="1000" b="0" i="0" u="none" strike="noStrike" dirty="0" err="1">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a:solidFill>
                            <a:srgbClr val="C00000"/>
                          </a:solidFill>
                        </a:rPr>
                        <a:t>22</a:t>
                      </a:r>
                      <a:endParaRPr lang="ru-RU" sz="1000" dirty="0">
                        <a:solidFill>
                          <a:srgbClr val="C00000"/>
                        </a:solidFill>
                      </a:endParaRPr>
                    </a:p>
                  </a:txBody>
                  <a:tcPr marL="9525" marR="9525" marT="9525" marB="0" anchor="b"/>
                </a:tc>
                <a:tc>
                  <a:txBody>
                    <a:bodyPr/>
                    <a:lstStyle/>
                    <a:p>
                      <a:r>
                        <a:rPr lang="ru-RU" sz="1000" dirty="0">
                          <a:solidFill>
                            <a:srgbClr val="C00000"/>
                          </a:solidFill>
                        </a:rPr>
                        <a:t>12</a:t>
                      </a:r>
                    </a:p>
                  </a:txBody>
                  <a:tcPr marL="9525" marR="9525" marT="9525" marB="0" anchor="b"/>
                </a:tc>
                <a:tc>
                  <a:txBody>
                    <a:bodyPr/>
                    <a:lstStyle/>
                    <a:p>
                      <a:r>
                        <a:rPr lang="kk-KZ" sz="1000" dirty="0">
                          <a:solidFill>
                            <a:srgbClr val="C00000"/>
                          </a:solidFill>
                        </a:rPr>
                        <a:t>22</a:t>
                      </a:r>
                      <a:endParaRPr lang="ru-RU" sz="1000" dirty="0">
                        <a:solidFill>
                          <a:srgbClr val="C00000"/>
                        </a:solidFill>
                      </a:endParaRPr>
                    </a:p>
                  </a:txBody>
                  <a:tcPr marL="9525" marR="9525" marT="9525" marB="0" anchor="b"/>
                </a:tc>
                <a:tc>
                  <a:txBody>
                    <a:bodyPr/>
                    <a:lstStyle/>
                    <a:p>
                      <a:r>
                        <a:rPr lang="en-US" sz="1000" dirty="0">
                          <a:solidFill>
                            <a:srgbClr val="C00000"/>
                          </a:solidFill>
                        </a:rPr>
                        <a:t>7</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ru-RU" sz="1000" dirty="0">
                          <a:solidFill>
                            <a:srgbClr val="C00000"/>
                          </a:solidFill>
                        </a:rPr>
                        <a:t>0</a:t>
                      </a:r>
                    </a:p>
                  </a:txBody>
                  <a:tcPr marL="9525" marR="9525" marT="9525" marB="0" anchor="b"/>
                </a:tc>
                <a:tc>
                  <a:txBody>
                    <a:bodyPr/>
                    <a:lstStyle/>
                    <a:p>
                      <a:r>
                        <a:rPr lang="kk-KZ" sz="1000" dirty="0">
                          <a:solidFill>
                            <a:srgbClr val="C00000"/>
                          </a:solidFill>
                        </a:rPr>
                        <a:t>227</a:t>
                      </a:r>
                      <a:endParaRPr lang="ru-RU" sz="1000" dirty="0">
                        <a:solidFill>
                          <a:srgbClr val="C00000"/>
                        </a:solidFill>
                      </a:endParaRPr>
                    </a:p>
                  </a:txBody>
                  <a:tcPr marL="9525" marR="9525" marT="9525" marB="0" anchor="b"/>
                </a:tc>
                <a:tc>
                  <a:txBody>
                    <a:bodyPr/>
                    <a:lstStyle/>
                    <a:p>
                      <a:r>
                        <a:rPr lang="kk-KZ" sz="1000" dirty="0">
                          <a:solidFill>
                            <a:srgbClr val="C00000"/>
                          </a:solidFill>
                        </a:rPr>
                        <a:t>58</a:t>
                      </a:r>
                      <a:endParaRPr lang="ru-RU" sz="1000" dirty="0">
                        <a:solidFill>
                          <a:srgbClr val="C00000"/>
                        </a:solidFill>
                      </a:endParaRPr>
                    </a:p>
                  </a:txBody>
                  <a:tcPr marL="9525" marR="9525" marT="9525" marB="0" anchor="b"/>
                </a:tc>
                <a:tc>
                  <a:txBody>
                    <a:bodyPr/>
                    <a:lstStyle/>
                    <a:p>
                      <a:r>
                        <a:rPr lang="kk-KZ" sz="1000" dirty="0">
                          <a:solidFill>
                            <a:srgbClr val="C00000"/>
                          </a:solidFill>
                        </a:rPr>
                        <a:t>89,0</a:t>
                      </a:r>
                      <a:endParaRPr lang="ru-RU" sz="1000" dirty="0">
                        <a:solidFill>
                          <a:srgbClr val="C00000"/>
                        </a:solidFill>
                      </a:endParaRPr>
                    </a:p>
                  </a:txBody>
                  <a:tcPr marL="9525" marR="9525" marT="9525" marB="0" anchor="b"/>
                </a:tc>
                <a:tc>
                  <a:txBody>
                    <a:bodyPr/>
                    <a:lstStyle/>
                    <a:p>
                      <a:r>
                        <a:rPr lang="kk-KZ" sz="1000" dirty="0">
                          <a:solidFill>
                            <a:srgbClr val="C00000"/>
                          </a:solidFill>
                        </a:rPr>
                        <a:t>75,7</a:t>
                      </a:r>
                      <a:endParaRPr lang="ru-RU" sz="1000" dirty="0">
                        <a:solidFill>
                          <a:srgbClr val="C00000"/>
                        </a:solidFill>
                      </a:endParaRPr>
                    </a:p>
                  </a:txBody>
                  <a:tcPr marL="9525" marR="9525" marT="9525" marB="0" anchor="b"/>
                </a:tc>
                <a:extLst>
                  <a:ext uri="{0D108BD9-81ED-4DB2-BD59-A6C34878D82A}">
                    <a16:rowId xmlns:a16="http://schemas.microsoft.com/office/drawing/2014/main" val="10024"/>
                  </a:ext>
                </a:extLst>
              </a:tr>
              <a:tr h="202364">
                <a:tc>
                  <a:txBody>
                    <a:bodyPr/>
                    <a:lstStyle/>
                    <a:p>
                      <a:pPr algn="l" fontAlgn="t"/>
                      <a:r>
                        <a:rPr lang="ru-RU" sz="1000" b="1" i="0" u="none" strike="noStrike" dirty="0">
                          <a:solidFill>
                            <a:schemeClr val="tx1"/>
                          </a:solidFill>
                          <a:latin typeface="Times New Roman" pitchFamily="18" charset="0"/>
                          <a:cs typeface="Times New Roman" pitchFamily="18" charset="0"/>
                        </a:rPr>
                        <a:t>27</a:t>
                      </a:r>
                    </a:p>
                  </a:txBody>
                  <a:tcPr marL="9525" marR="9525" marT="9525" marB="0" anchor="ctr"/>
                </a:tc>
                <a:tc>
                  <a:txBody>
                    <a:bodyPr/>
                    <a:lstStyle/>
                    <a:p>
                      <a:pPr algn="l" fontAlgn="ctr"/>
                      <a:r>
                        <a:rPr lang="ru-RU" sz="1000" b="0" i="0" u="none" strike="noStrike">
                          <a:solidFill>
                            <a:srgbClr val="FF0000"/>
                          </a:solidFill>
                          <a:latin typeface="Times New Roman"/>
                        </a:rPr>
                        <a:t>инсульт</a:t>
                      </a:r>
                      <a:endParaRPr lang="ru-RU" sz="1000" b="0" i="0" u="none" strike="noStrike" dirty="0">
                        <a:solidFill>
                          <a:srgbClr val="FF0000"/>
                        </a:solidFill>
                        <a:latin typeface="Times New Roman"/>
                      </a:endParaRPr>
                    </a:p>
                  </a:txBody>
                  <a:tcPr marL="9525" marR="9525" marT="9525" marB="0" anchor="ctr"/>
                </a:tc>
                <a:tc>
                  <a:txBody>
                    <a:bodyPr/>
                    <a:lstStyle/>
                    <a:p>
                      <a:r>
                        <a:rPr lang="kk-KZ" sz="1000">
                          <a:solidFill>
                            <a:srgbClr val="C00000"/>
                          </a:solidFill>
                        </a:rPr>
                        <a:t>75</a:t>
                      </a:r>
                      <a:endParaRPr lang="ru-RU" sz="1000" dirty="0">
                        <a:solidFill>
                          <a:srgbClr val="C00000"/>
                        </a:solidFill>
                      </a:endParaRPr>
                    </a:p>
                  </a:txBody>
                  <a:tcPr marL="9525" marR="9525" marT="9525" marB="0" anchor="b"/>
                </a:tc>
                <a:tc>
                  <a:txBody>
                    <a:bodyPr/>
                    <a:lstStyle/>
                    <a:p>
                      <a:r>
                        <a:rPr lang="kk-KZ" sz="1000">
                          <a:solidFill>
                            <a:srgbClr val="C00000"/>
                          </a:solidFill>
                        </a:rPr>
                        <a:t>59</a:t>
                      </a:r>
                      <a:endParaRPr lang="ru-RU" sz="1000" dirty="0">
                        <a:solidFill>
                          <a:srgbClr val="C00000"/>
                        </a:solidFill>
                      </a:endParaRPr>
                    </a:p>
                  </a:txBody>
                  <a:tcPr marL="9525" marR="9525" marT="9525" marB="0" anchor="b"/>
                </a:tc>
                <a:tc>
                  <a:txBody>
                    <a:bodyPr/>
                    <a:lstStyle/>
                    <a:p>
                      <a:r>
                        <a:rPr lang="kk-KZ" sz="1000">
                          <a:solidFill>
                            <a:srgbClr val="C00000"/>
                          </a:solidFill>
                        </a:rPr>
                        <a:t>129</a:t>
                      </a:r>
                      <a:endParaRPr lang="ru-RU" sz="1000" dirty="0">
                        <a:solidFill>
                          <a:srgbClr val="C00000"/>
                        </a:solidFill>
                      </a:endParaRPr>
                    </a:p>
                  </a:txBody>
                  <a:tcPr marL="9525" marR="9525" marT="9525" marB="0" anchor="b"/>
                </a:tc>
                <a:tc>
                  <a:txBody>
                    <a:bodyPr/>
                    <a:lstStyle/>
                    <a:p>
                      <a:r>
                        <a:rPr lang="kk-KZ" sz="1000">
                          <a:solidFill>
                            <a:srgbClr val="C00000"/>
                          </a:solidFill>
                        </a:rPr>
                        <a:t>125</a:t>
                      </a:r>
                      <a:endParaRPr lang="ru-RU" sz="1000" dirty="0">
                        <a:solidFill>
                          <a:srgbClr val="C00000"/>
                        </a:solidFill>
                      </a:endParaRPr>
                    </a:p>
                  </a:txBody>
                  <a:tcPr marL="9525" marR="9525" marT="9525" marB="0" anchor="b"/>
                </a:tc>
                <a:tc>
                  <a:txBody>
                    <a:bodyPr/>
                    <a:lstStyle/>
                    <a:p>
                      <a:r>
                        <a:rPr lang="kk-KZ" sz="1000">
                          <a:solidFill>
                            <a:srgbClr val="C00000"/>
                          </a:solidFill>
                        </a:rPr>
                        <a:t>9</a:t>
                      </a:r>
                      <a:endParaRPr lang="ru-RU" sz="1000" dirty="0">
                        <a:solidFill>
                          <a:srgbClr val="C00000"/>
                        </a:solidFill>
                      </a:endParaRPr>
                    </a:p>
                  </a:txBody>
                  <a:tcPr marL="9525" marR="9525" marT="9525" marB="0" anchor="b"/>
                </a:tc>
                <a:tc>
                  <a:txBody>
                    <a:bodyPr/>
                    <a:lstStyle/>
                    <a:p>
                      <a:r>
                        <a:rPr lang="kk-KZ" sz="1000">
                          <a:solidFill>
                            <a:srgbClr val="C00000"/>
                          </a:solidFill>
                        </a:rPr>
                        <a:t>7</a:t>
                      </a:r>
                      <a:endParaRPr lang="ru-RU" sz="1000" dirty="0">
                        <a:solidFill>
                          <a:srgbClr val="C00000"/>
                        </a:solidFill>
                      </a:endParaRPr>
                    </a:p>
                  </a:txBody>
                  <a:tcPr marL="9525" marR="9525" marT="9525" marB="0" anchor="b"/>
                </a:tc>
                <a:tc>
                  <a:txBody>
                    <a:bodyPr/>
                    <a:lstStyle/>
                    <a:p>
                      <a:r>
                        <a:rPr lang="kk-KZ" sz="1000">
                          <a:solidFill>
                            <a:srgbClr val="C00000"/>
                          </a:solidFill>
                        </a:rPr>
                        <a:t>1360</a:t>
                      </a:r>
                      <a:endParaRPr lang="ru-RU" sz="1000" dirty="0">
                        <a:solidFill>
                          <a:srgbClr val="C00000"/>
                        </a:solidFill>
                      </a:endParaRPr>
                    </a:p>
                  </a:txBody>
                  <a:tcPr marL="9525" marR="9525" marT="9525" marB="0" anchor="b"/>
                </a:tc>
                <a:tc>
                  <a:txBody>
                    <a:bodyPr/>
                    <a:lstStyle/>
                    <a:p>
                      <a:r>
                        <a:rPr lang="kk-KZ" sz="1000">
                          <a:solidFill>
                            <a:srgbClr val="C00000"/>
                          </a:solidFill>
                        </a:rPr>
                        <a:t>1254</a:t>
                      </a:r>
                      <a:endParaRPr lang="ru-RU" sz="1000" dirty="0">
                        <a:solidFill>
                          <a:srgbClr val="C00000"/>
                        </a:solidFill>
                      </a:endParaRPr>
                    </a:p>
                  </a:txBody>
                  <a:tcPr marL="9525" marR="9525" marT="9525" marB="0" anchor="b"/>
                </a:tc>
                <a:tc>
                  <a:txBody>
                    <a:bodyPr/>
                    <a:lstStyle/>
                    <a:p>
                      <a:r>
                        <a:rPr lang="kk-KZ" sz="1000">
                          <a:solidFill>
                            <a:srgbClr val="C00000"/>
                          </a:solidFill>
                        </a:rPr>
                        <a:t>80,0</a:t>
                      </a:r>
                      <a:endParaRPr lang="ru-RU" sz="1000" dirty="0">
                        <a:solidFill>
                          <a:srgbClr val="C00000"/>
                        </a:solidFill>
                      </a:endParaRPr>
                    </a:p>
                  </a:txBody>
                  <a:tcPr marL="9525" marR="9525" marT="9525" marB="0" anchor="b"/>
                </a:tc>
                <a:tc>
                  <a:txBody>
                    <a:bodyPr/>
                    <a:lstStyle/>
                    <a:p>
                      <a:r>
                        <a:rPr lang="kk-KZ" sz="1000" dirty="0">
                          <a:solidFill>
                            <a:srgbClr val="C00000"/>
                          </a:solidFill>
                        </a:rPr>
                        <a:t>73,8</a:t>
                      </a:r>
                      <a:endParaRPr lang="ru-RU" sz="1000" dirty="0">
                        <a:solidFill>
                          <a:srgbClr val="C00000"/>
                        </a:solidFill>
                      </a:endParaRPr>
                    </a:p>
                  </a:txBody>
                  <a:tcPr marL="9525" marR="9525" marT="9525" marB="0" anchor="b"/>
                </a:tc>
                <a:extLst>
                  <a:ext uri="{0D108BD9-81ED-4DB2-BD59-A6C34878D82A}">
                    <a16:rowId xmlns:a16="http://schemas.microsoft.com/office/drawing/2014/main" val="10026"/>
                  </a:ext>
                </a:extLst>
              </a:tr>
              <a:tr h="144016">
                <a:tc>
                  <a:txBody>
                    <a:bodyPr/>
                    <a:lstStyle/>
                    <a:p>
                      <a:pPr algn="l" fontAlgn="t"/>
                      <a:r>
                        <a:rPr lang="kk-KZ" sz="1000" b="1" i="0" u="none" strike="noStrike" dirty="0">
                          <a:solidFill>
                            <a:schemeClr val="tx1"/>
                          </a:solidFill>
                          <a:latin typeface="Times New Roman" pitchFamily="18" charset="0"/>
                          <a:cs typeface="Times New Roman" pitchFamily="18" charset="0"/>
                        </a:rPr>
                        <a:t>25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a:solidFill>
                            <a:srgbClr val="FF0000"/>
                          </a:solidFill>
                          <a:latin typeface="Times New Roman"/>
                        </a:rPr>
                        <a:t>Нейрохирургия</a:t>
                      </a:r>
                      <a:r>
                        <a:rPr lang="kk-KZ" sz="1000" b="0" i="0" u="none" strike="noStrike" baseline="0" dirty="0">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35</a:t>
                      </a:r>
                      <a:endParaRPr lang="ru-RU" sz="1000" dirty="0">
                        <a:solidFill>
                          <a:srgbClr val="C00000"/>
                        </a:solidFill>
                      </a:endParaRPr>
                    </a:p>
                  </a:txBody>
                  <a:tcPr marL="9525" marR="9525" marT="9525" marB="0" anchor="b"/>
                </a:tc>
                <a:tc>
                  <a:txBody>
                    <a:bodyPr/>
                    <a:lstStyle/>
                    <a:p>
                      <a:r>
                        <a:rPr lang="kk-KZ" sz="1000" dirty="0">
                          <a:solidFill>
                            <a:srgbClr val="C00000"/>
                          </a:solidFill>
                        </a:rPr>
                        <a:t>24</a:t>
                      </a:r>
                      <a:endParaRPr lang="ru-RU" sz="1000" dirty="0">
                        <a:solidFill>
                          <a:srgbClr val="C00000"/>
                        </a:solidFill>
                      </a:endParaRPr>
                    </a:p>
                  </a:txBody>
                  <a:tcPr marL="9525" marR="9525" marT="9525" marB="0" anchor="b"/>
                </a:tc>
                <a:tc>
                  <a:txBody>
                    <a:bodyPr/>
                    <a:lstStyle/>
                    <a:p>
                      <a:r>
                        <a:rPr lang="kk-KZ" sz="1000" dirty="0">
                          <a:solidFill>
                            <a:srgbClr val="C00000"/>
                          </a:solidFill>
                        </a:rPr>
                        <a:t>35</a:t>
                      </a:r>
                      <a:endParaRPr lang="ru-RU" sz="1000" dirty="0">
                        <a:solidFill>
                          <a:srgbClr val="C00000"/>
                        </a:solidFill>
                      </a:endParaRPr>
                    </a:p>
                  </a:txBody>
                  <a:tcPr marL="9525" marR="9525" marT="9525" marB="0" anchor="b"/>
                </a:tc>
                <a:tc>
                  <a:txBody>
                    <a:bodyPr/>
                    <a:lstStyle/>
                    <a:p>
                      <a:r>
                        <a:rPr lang="kk-KZ" sz="1000" dirty="0">
                          <a:solidFill>
                            <a:srgbClr val="C00000"/>
                          </a:solidFill>
                        </a:rPr>
                        <a:t>24</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a:solidFill>
                            <a:srgbClr val="C00000"/>
                          </a:solidFill>
                        </a:rPr>
                        <a:t>248</a:t>
                      </a:r>
                      <a:endParaRPr lang="ru-RU" sz="1000" dirty="0">
                        <a:solidFill>
                          <a:srgbClr val="C00000"/>
                        </a:solidFill>
                      </a:endParaRPr>
                    </a:p>
                  </a:txBody>
                  <a:tcPr marL="9525" marR="9525" marT="9525" marB="0" anchor="b"/>
                </a:tc>
                <a:tc>
                  <a:txBody>
                    <a:bodyPr/>
                    <a:lstStyle/>
                    <a:p>
                      <a:r>
                        <a:rPr lang="kk-KZ" sz="1000" dirty="0">
                          <a:solidFill>
                            <a:srgbClr val="C00000"/>
                          </a:solidFill>
                        </a:rPr>
                        <a:t>170</a:t>
                      </a:r>
                      <a:endParaRPr lang="ru-RU" sz="1000" dirty="0">
                        <a:solidFill>
                          <a:srgbClr val="C00000"/>
                        </a:solidFill>
                      </a:endParaRPr>
                    </a:p>
                  </a:txBody>
                  <a:tcPr marL="9525" marR="9525" marT="9525" marB="0" anchor="b"/>
                </a:tc>
                <a:tc>
                  <a:txBody>
                    <a:bodyPr/>
                    <a:lstStyle/>
                    <a:p>
                      <a:r>
                        <a:rPr lang="kk-KZ" sz="1000" dirty="0">
                          <a:solidFill>
                            <a:srgbClr val="C00000"/>
                          </a:solidFill>
                        </a:rPr>
                        <a:t>145,9</a:t>
                      </a:r>
                      <a:endParaRPr lang="ru-RU" sz="1000" dirty="0">
                        <a:solidFill>
                          <a:srgbClr val="C00000"/>
                        </a:solidFill>
                      </a:endParaRPr>
                    </a:p>
                  </a:txBody>
                  <a:tcPr marL="9525" marR="9525" marT="9525" marB="0" anchor="b"/>
                </a:tc>
                <a:tc>
                  <a:txBody>
                    <a:bodyPr/>
                    <a:lstStyle/>
                    <a:p>
                      <a:r>
                        <a:rPr lang="kk-KZ" sz="1000" dirty="0">
                          <a:solidFill>
                            <a:srgbClr val="C00000"/>
                          </a:solidFill>
                        </a:rPr>
                        <a:t>66,7</a:t>
                      </a:r>
                      <a:endParaRPr lang="ru-RU" sz="1000" dirty="0">
                        <a:solidFill>
                          <a:srgbClr val="C00000"/>
                        </a:solidFill>
                      </a:endParaRPr>
                    </a:p>
                  </a:txBody>
                  <a:tcPr marL="9525" marR="9525" marT="9525" marB="0" anchor="b"/>
                </a:tc>
                <a:extLst>
                  <a:ext uri="{0D108BD9-81ED-4DB2-BD59-A6C34878D82A}">
                    <a16:rowId xmlns:a16="http://schemas.microsoft.com/office/drawing/2014/main" val="10027"/>
                  </a:ext>
                </a:extLst>
              </a:tr>
              <a:tr h="198115">
                <a:tc>
                  <a:txBody>
                    <a:bodyPr/>
                    <a:lstStyle/>
                    <a:p>
                      <a:pPr algn="l" fontAlgn="t"/>
                      <a:r>
                        <a:rPr lang="kk-KZ" sz="1000" b="1" i="0" u="none" strike="noStrike" dirty="0">
                          <a:solidFill>
                            <a:schemeClr val="tx1"/>
                          </a:solidFill>
                          <a:latin typeface="Times New Roman" pitchFamily="18" charset="0"/>
                          <a:cs typeface="Times New Roman" pitchFamily="18" charset="0"/>
                        </a:rPr>
                        <a:t>26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a:solidFill>
                            <a:srgbClr val="FF0000"/>
                          </a:solidFill>
                          <a:latin typeface="Times New Roman"/>
                        </a:rPr>
                        <a:t>Нейрохирургия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8</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8</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a:solidFill>
                            <a:srgbClr val="C00000"/>
                          </a:solidFill>
                        </a:rPr>
                        <a:t>45</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158,8</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extLst>
                  <a:ext uri="{0D108BD9-81ED-4DB2-BD59-A6C34878D82A}">
                    <a16:rowId xmlns:a16="http://schemas.microsoft.com/office/drawing/2014/main" val="10028"/>
                  </a:ext>
                </a:extLst>
              </a:tr>
              <a:tr h="244580">
                <a:tc>
                  <a:txBody>
                    <a:bodyPr/>
                    <a:lstStyle/>
                    <a:p>
                      <a:pPr algn="l" fontAlgn="t"/>
                      <a:r>
                        <a:rPr lang="ru-RU" sz="1000" b="1" i="0" u="none" strike="noStrike" dirty="0">
                          <a:solidFill>
                            <a:schemeClr val="tx1"/>
                          </a:solidFill>
                          <a:latin typeface="Times New Roman" pitchFamily="18" charset="0"/>
                          <a:cs typeface="Times New Roman" pitchFamily="18" charset="0"/>
                        </a:rPr>
                        <a:t>27</a:t>
                      </a:r>
                    </a:p>
                  </a:txBody>
                  <a:tcPr marL="9525" marR="9525" marT="9525" marB="0" anchor="ctr"/>
                </a:tc>
                <a:tc>
                  <a:txBody>
                    <a:bodyPr/>
                    <a:lstStyle/>
                    <a:p>
                      <a:pPr algn="l" fontAlgn="ctr"/>
                      <a:r>
                        <a:rPr lang="kk-KZ" sz="1000" b="0" i="0" u="none" strike="noStrike" dirty="0">
                          <a:solidFill>
                            <a:srgbClr val="FF0000"/>
                          </a:solidFill>
                          <a:latin typeface="Times New Roman"/>
                        </a:rPr>
                        <a:t>Пулмонология</a:t>
                      </a:r>
                      <a:r>
                        <a:rPr lang="kk-KZ" sz="1000" b="0" i="0" u="none" strike="noStrike" baseline="0" dirty="0">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185</a:t>
                      </a:r>
                      <a:endParaRPr lang="ru-RU" sz="1000" dirty="0">
                        <a:solidFill>
                          <a:srgbClr val="C00000"/>
                        </a:solidFill>
                      </a:endParaRPr>
                    </a:p>
                  </a:txBody>
                  <a:tcPr marL="9525" marR="9525" marT="9525" marB="0" anchor="b"/>
                </a:tc>
                <a:tc>
                  <a:txBody>
                    <a:bodyPr/>
                    <a:lstStyle/>
                    <a:p>
                      <a:r>
                        <a:rPr lang="kk-KZ" sz="1000" dirty="0">
                          <a:solidFill>
                            <a:srgbClr val="C00000"/>
                          </a:solidFill>
                        </a:rPr>
                        <a:t>84</a:t>
                      </a:r>
                      <a:endParaRPr lang="ru-RU" sz="1000" dirty="0">
                        <a:solidFill>
                          <a:srgbClr val="C00000"/>
                        </a:solidFill>
                      </a:endParaRPr>
                    </a:p>
                  </a:txBody>
                  <a:tcPr marL="9525" marR="9525" marT="9525" marB="0" anchor="b"/>
                </a:tc>
                <a:tc>
                  <a:txBody>
                    <a:bodyPr/>
                    <a:lstStyle/>
                    <a:p>
                      <a:r>
                        <a:rPr lang="kk-KZ" sz="1000" dirty="0">
                          <a:solidFill>
                            <a:srgbClr val="C00000"/>
                          </a:solidFill>
                        </a:rPr>
                        <a:t>185</a:t>
                      </a:r>
                      <a:endParaRPr lang="ru-RU" sz="1000" dirty="0">
                        <a:solidFill>
                          <a:srgbClr val="C00000"/>
                        </a:solidFill>
                      </a:endParaRPr>
                    </a:p>
                  </a:txBody>
                  <a:tcPr marL="9525" marR="9525" marT="9525" marB="0" anchor="b"/>
                </a:tc>
                <a:tc>
                  <a:txBody>
                    <a:bodyPr/>
                    <a:lstStyle/>
                    <a:p>
                      <a:r>
                        <a:rPr lang="kk-KZ" sz="1000" dirty="0">
                          <a:solidFill>
                            <a:srgbClr val="C00000"/>
                          </a:solidFill>
                        </a:rPr>
                        <a:t>84</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a:solidFill>
                            <a:srgbClr val="C00000"/>
                          </a:solidFill>
                        </a:rPr>
                        <a:t>1489</a:t>
                      </a:r>
                      <a:endParaRPr lang="ru-RU" sz="1000" dirty="0">
                        <a:solidFill>
                          <a:srgbClr val="C00000"/>
                        </a:solidFill>
                      </a:endParaRPr>
                    </a:p>
                  </a:txBody>
                  <a:tcPr marL="9525" marR="9525" marT="9525" marB="0" anchor="b"/>
                </a:tc>
                <a:tc>
                  <a:txBody>
                    <a:bodyPr/>
                    <a:lstStyle/>
                    <a:p>
                      <a:r>
                        <a:rPr lang="kk-KZ" sz="1000" dirty="0">
                          <a:solidFill>
                            <a:srgbClr val="C00000"/>
                          </a:solidFill>
                        </a:rPr>
                        <a:t>622</a:t>
                      </a:r>
                      <a:endParaRPr lang="ru-RU" sz="1000" dirty="0">
                        <a:solidFill>
                          <a:srgbClr val="C00000"/>
                        </a:solidFill>
                      </a:endParaRPr>
                    </a:p>
                  </a:txBody>
                  <a:tcPr marL="9525" marR="9525" marT="9525" marB="0" anchor="b"/>
                </a:tc>
                <a:tc>
                  <a:txBody>
                    <a:bodyPr/>
                    <a:lstStyle/>
                    <a:p>
                      <a:r>
                        <a:rPr lang="kk-KZ" sz="1000" dirty="0">
                          <a:solidFill>
                            <a:srgbClr val="C00000"/>
                          </a:solidFill>
                        </a:rPr>
                        <a:t>175,2</a:t>
                      </a:r>
                      <a:endParaRPr lang="ru-RU" sz="1000" dirty="0">
                        <a:solidFill>
                          <a:srgbClr val="C00000"/>
                        </a:solidFill>
                      </a:endParaRPr>
                    </a:p>
                  </a:txBody>
                  <a:tcPr marL="9525" marR="9525" marT="9525" marB="0" anchor="b"/>
                </a:tc>
                <a:tc>
                  <a:txBody>
                    <a:bodyPr/>
                    <a:lstStyle/>
                    <a:p>
                      <a:r>
                        <a:rPr lang="kk-KZ" sz="1000" dirty="0">
                          <a:solidFill>
                            <a:srgbClr val="C00000"/>
                          </a:solidFill>
                        </a:rPr>
                        <a:t>73,2</a:t>
                      </a:r>
                      <a:endParaRPr lang="ru-RU" sz="1000" dirty="0">
                        <a:solidFill>
                          <a:srgbClr val="C00000"/>
                        </a:solidFill>
                      </a:endParaRPr>
                    </a:p>
                  </a:txBody>
                  <a:tcPr marL="9525" marR="9525" marT="9525" marB="0" anchor="b"/>
                </a:tc>
                <a:extLst>
                  <a:ext uri="{0D108BD9-81ED-4DB2-BD59-A6C34878D82A}">
                    <a16:rowId xmlns:a16="http://schemas.microsoft.com/office/drawing/2014/main" val="10025"/>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28596" y="-71462"/>
            <a:ext cx="8229600" cy="404664"/>
          </a:xfrm>
          <a:ln>
            <a:noFill/>
          </a:ln>
        </p:spPr>
        <p:txBody>
          <a:bodyPr>
            <a:noAutofit/>
          </a:bodyPr>
          <a:lstStyle/>
          <a:p>
            <a:pPr algn="ctr"/>
            <a:r>
              <a:rPr lang="ru-RU" sz="2400" b="1" dirty="0" err="1">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Сапалық көрсеткіштер</a:t>
            </a:r>
            <a:r>
              <a:rPr lang="ru-RU" sz="24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p>
        </p:txBody>
      </p:sp>
      <p:graphicFrame>
        <p:nvGraphicFramePr>
          <p:cNvPr id="6" name="Содержимое 3"/>
          <p:cNvGraphicFramePr>
            <a:graphicFrameLocks noGrp="1"/>
          </p:cNvGraphicFramePr>
          <p:nvPr>
            <p:ph idx="1"/>
            <p:extLst>
              <p:ext uri="{D42A27DB-BD31-4B8C-83A1-F6EECF244321}">
                <p14:modId xmlns:p14="http://schemas.microsoft.com/office/powerpoint/2010/main" val="2901963257"/>
              </p:ext>
            </p:extLst>
          </p:nvPr>
        </p:nvGraphicFramePr>
        <p:xfrm>
          <a:off x="142844" y="357166"/>
          <a:ext cx="8898054" cy="6549222"/>
        </p:xfrm>
        <a:graphic>
          <a:graphicData uri="http://schemas.openxmlformats.org/drawingml/2006/table">
            <a:tbl>
              <a:tblPr firstRow="1" bandRow="1">
                <a:tableStyleId>{8799B23B-EC83-4686-B30A-512413B5E67A}</a:tableStyleId>
              </a:tblPr>
              <a:tblGrid>
                <a:gridCol w="231793">
                  <a:extLst>
                    <a:ext uri="{9D8B030D-6E8A-4147-A177-3AD203B41FA5}">
                      <a16:colId xmlns:a16="http://schemas.microsoft.com/office/drawing/2014/main" val="20000"/>
                    </a:ext>
                  </a:extLst>
                </a:gridCol>
                <a:gridCol w="2125661">
                  <a:extLst>
                    <a:ext uri="{9D8B030D-6E8A-4147-A177-3AD203B41FA5}">
                      <a16:colId xmlns:a16="http://schemas.microsoft.com/office/drawing/2014/main" val="20001"/>
                    </a:ext>
                  </a:extLst>
                </a:gridCol>
                <a:gridCol w="642942">
                  <a:extLst>
                    <a:ext uri="{9D8B030D-6E8A-4147-A177-3AD203B41FA5}">
                      <a16:colId xmlns:a16="http://schemas.microsoft.com/office/drawing/2014/main" val="20002"/>
                    </a:ext>
                  </a:extLst>
                </a:gridCol>
                <a:gridCol w="825559">
                  <a:extLst>
                    <a:ext uri="{9D8B030D-6E8A-4147-A177-3AD203B41FA5}">
                      <a16:colId xmlns:a16="http://schemas.microsoft.com/office/drawing/2014/main" val="20003"/>
                    </a:ext>
                  </a:extLst>
                </a:gridCol>
                <a:gridCol w="642942">
                  <a:extLst>
                    <a:ext uri="{9D8B030D-6E8A-4147-A177-3AD203B41FA5}">
                      <a16:colId xmlns:a16="http://schemas.microsoft.com/office/drawing/2014/main" val="20004"/>
                    </a:ext>
                  </a:extLst>
                </a:gridCol>
                <a:gridCol w="642942">
                  <a:extLst>
                    <a:ext uri="{9D8B030D-6E8A-4147-A177-3AD203B41FA5}">
                      <a16:colId xmlns:a16="http://schemas.microsoft.com/office/drawing/2014/main" val="20005"/>
                    </a:ext>
                  </a:extLst>
                </a:gridCol>
                <a:gridCol w="642942">
                  <a:extLst>
                    <a:ext uri="{9D8B030D-6E8A-4147-A177-3AD203B41FA5}">
                      <a16:colId xmlns:a16="http://schemas.microsoft.com/office/drawing/2014/main" val="20006"/>
                    </a:ext>
                  </a:extLst>
                </a:gridCol>
                <a:gridCol w="642942">
                  <a:extLst>
                    <a:ext uri="{9D8B030D-6E8A-4147-A177-3AD203B41FA5}">
                      <a16:colId xmlns:a16="http://schemas.microsoft.com/office/drawing/2014/main" val="20007"/>
                    </a:ext>
                  </a:extLst>
                </a:gridCol>
                <a:gridCol w="642942">
                  <a:extLst>
                    <a:ext uri="{9D8B030D-6E8A-4147-A177-3AD203B41FA5}">
                      <a16:colId xmlns:a16="http://schemas.microsoft.com/office/drawing/2014/main" val="20008"/>
                    </a:ext>
                  </a:extLst>
                </a:gridCol>
                <a:gridCol w="571504">
                  <a:extLst>
                    <a:ext uri="{9D8B030D-6E8A-4147-A177-3AD203B41FA5}">
                      <a16:colId xmlns:a16="http://schemas.microsoft.com/office/drawing/2014/main" val="20009"/>
                    </a:ext>
                  </a:extLst>
                </a:gridCol>
                <a:gridCol w="642942">
                  <a:extLst>
                    <a:ext uri="{9D8B030D-6E8A-4147-A177-3AD203B41FA5}">
                      <a16:colId xmlns:a16="http://schemas.microsoft.com/office/drawing/2014/main" val="20010"/>
                    </a:ext>
                  </a:extLst>
                </a:gridCol>
                <a:gridCol w="642943">
                  <a:extLst>
                    <a:ext uri="{9D8B030D-6E8A-4147-A177-3AD203B41FA5}">
                      <a16:colId xmlns:a16="http://schemas.microsoft.com/office/drawing/2014/main" val="20011"/>
                    </a:ext>
                  </a:extLst>
                </a:gridCol>
              </a:tblGrid>
              <a:tr h="955849">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chemeClr val="accent5"/>
                    </a:solidFill>
                  </a:tcPr>
                </a:tc>
                <a:tc rowSpan="2">
                  <a:txBody>
                    <a:bodyPr/>
                    <a:lstStyle/>
                    <a:p>
                      <a:pPr algn="ctr" fontAlgn="b"/>
                      <a:r>
                        <a:rPr lang="kk-KZ" sz="1000" dirty="0"/>
                        <a:t>Құрылымдық бөлімдер және төсек профилі</a:t>
                      </a:r>
                      <a:endParaRPr lang="ru-RU" sz="1000" b="1" i="0" u="none" strike="noStrike" dirty="0">
                        <a:solidFill>
                          <a:srgbClr val="000000"/>
                        </a:solidFill>
                        <a:latin typeface="+mn-lt"/>
                      </a:endParaRPr>
                    </a:p>
                  </a:txBody>
                  <a:tcPr marL="9525" marR="9525" marT="9525" marB="0" anchor="ctr">
                    <a:solidFill>
                      <a:schemeClr val="accent5"/>
                    </a:solidFill>
                  </a:tcPr>
                </a:tc>
                <a:tc gridSpan="2">
                  <a:txBody>
                    <a:bodyPr/>
                    <a:lstStyle/>
                    <a:p>
                      <a:pPr algn="ctr" fontAlgn="b"/>
                      <a:r>
                        <a:rPr lang="ru-RU" sz="1000" b="1" i="0" u="none" strike="noStrike" dirty="0">
                          <a:solidFill>
                            <a:srgbClr val="000000"/>
                          </a:solidFill>
                          <a:latin typeface="Times New Roman"/>
                        </a:rPr>
                        <a:t> </a:t>
                      </a:r>
                      <a:r>
                        <a:rPr lang="ru-RU" sz="1000" b="1" i="0" u="none" strike="noStrike" dirty="0" err="1">
                          <a:solidFill>
                            <a:srgbClr val="000000"/>
                          </a:solidFill>
                          <a:latin typeface="Times New Roman"/>
                        </a:rPr>
                        <a:t>Төсек толуы</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a:t>Төсек айналымы</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a:t>1 науқастың төсекте болуының орташа ұзақтығы</a:t>
                      </a:r>
                      <a:endParaRPr lang="ru-RU" sz="1000" b="1" i="0" u="none" strike="noStrike" dirty="0">
                        <a:solidFill>
                          <a:srgbClr val="000000"/>
                        </a:solidFill>
                        <a:latin typeface="Times New Roman"/>
                      </a:endParaRPr>
                    </a:p>
                  </a:txBody>
                  <a:tcPr marL="9525" marR="9525" marT="9525" marB="0" anchor="b">
                    <a:solidFill>
                      <a:schemeClr val="accent5"/>
                    </a:solidFill>
                  </a:tcPr>
                </a:tc>
                <a:tc hMerge="1">
                  <a:txBody>
                    <a:bodyPr/>
                    <a:lstStyle/>
                    <a:p>
                      <a:endParaRPr lang="ru-RU"/>
                    </a:p>
                  </a:txBody>
                  <a:tcPr/>
                </a:tc>
                <a:tc gridSpan="2">
                  <a:txBody>
                    <a:bodyPr/>
                    <a:lstStyle/>
                    <a:p>
                      <a:pPr algn="ctr" fontAlgn="b"/>
                      <a:r>
                        <a:rPr lang="ru-RU" sz="1000" b="1" i="0" u="none" strike="noStrike" dirty="0">
                          <a:solidFill>
                            <a:srgbClr val="000000"/>
                          </a:solidFill>
                          <a:latin typeface="Times New Roman"/>
                        </a:rPr>
                        <a:t> </a:t>
                      </a:r>
                      <a:r>
                        <a:rPr lang="ru-RU" sz="1000" b="1" i="0" u="none" strike="noStrike" dirty="0" err="1">
                          <a:solidFill>
                            <a:srgbClr val="000000"/>
                          </a:solidFill>
                          <a:latin typeface="Times New Roman"/>
                        </a:rPr>
                        <a:t>Хирургиялық</a:t>
                      </a:r>
                      <a:r>
                        <a:rPr lang="ru-RU" sz="1000" b="1" i="0" u="none" strike="noStrike" baseline="0" dirty="0" err="1">
                          <a:solidFill>
                            <a:srgbClr val="000000"/>
                          </a:solidFill>
                          <a:latin typeface="Times New Roman"/>
                        </a:rPr>
                        <a:t> белсенділік</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ru-RU" sz="1000" b="1" i="0" u="none" strike="noStrike" dirty="0" err="1">
                          <a:solidFill>
                            <a:srgbClr val="000000"/>
                          </a:solidFill>
                          <a:latin typeface="Times New Roman"/>
                        </a:rPr>
                        <a:t>Қайтыс </a:t>
                      </a:r>
                      <a:r>
                        <a:rPr lang="ru-RU" sz="1000" b="1" i="0" u="none" strike="noStrike" dirty="0">
                          <a:solidFill>
                            <a:srgbClr val="000000"/>
                          </a:solidFill>
                          <a:latin typeface="Times New Roman"/>
                        </a:rPr>
                        <a:t>болу</a:t>
                      </a:r>
                    </a:p>
                  </a:txBody>
                  <a:tcPr marL="9525" marR="9525" marT="9525" marB="0" anchor="ctr">
                    <a:solidFill>
                      <a:schemeClr val="accent5"/>
                    </a:solidFill>
                  </a:tcPr>
                </a:tc>
                <a:tc hMerge="1">
                  <a:txBody>
                    <a:bodyPr/>
                    <a:lstStyle/>
                    <a:p>
                      <a:endParaRPr lang="ru-RU"/>
                    </a:p>
                  </a:txBody>
                  <a:tcPr/>
                </a:tc>
                <a:extLst>
                  <a:ext uri="{0D108BD9-81ED-4DB2-BD59-A6C34878D82A}">
                    <a16:rowId xmlns:a16="http://schemas.microsoft.com/office/drawing/2014/main" val="10000"/>
                  </a:ext>
                </a:extLst>
              </a:tr>
              <a:tr h="243777">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000" b="1" i="0" u="none" strike="noStrike" dirty="0">
                          <a:solidFill>
                            <a:srgbClr val="000000"/>
                          </a:solidFill>
                          <a:latin typeface="Times New Roman"/>
                        </a:rPr>
                        <a:t>20</a:t>
                      </a:r>
                      <a:r>
                        <a:rPr lang="en-US" sz="1000" b="1" i="0" u="none" strike="noStrike" dirty="0">
                          <a:solidFill>
                            <a:srgbClr val="000000"/>
                          </a:solidFill>
                          <a:latin typeface="Times New Roman"/>
                        </a:rPr>
                        <a:t>2</a:t>
                      </a:r>
                      <a:r>
                        <a:rPr lang="ru-RU" sz="1000" b="1" i="0" u="none" strike="noStrike" dirty="0">
                          <a:solidFill>
                            <a:srgbClr val="000000"/>
                          </a:solidFill>
                          <a:latin typeface="Times New Roman"/>
                        </a:rPr>
                        <a:t>5</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2026</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a:t>
                      </a:r>
                      <a:r>
                        <a:rPr lang="en-US" sz="1000" b="1" i="0" u="none" strike="noStrike" dirty="0">
                          <a:solidFill>
                            <a:srgbClr val="000000"/>
                          </a:solidFill>
                          <a:latin typeface="Times New Roman"/>
                        </a:rPr>
                        <a:t>2</a:t>
                      </a:r>
                      <a:r>
                        <a:rPr lang="ru-RU" sz="1000" b="1" i="0" u="none" strike="noStrike" dirty="0">
                          <a:solidFill>
                            <a:srgbClr val="000000"/>
                          </a:solidFill>
                          <a:latin typeface="Times New Roman"/>
                        </a:rPr>
                        <a:t>5</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2026</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a:t>
                      </a:r>
                      <a:r>
                        <a:rPr lang="en-US" sz="1000" b="1" i="0" u="none" strike="noStrike" dirty="0">
                          <a:solidFill>
                            <a:srgbClr val="000000"/>
                          </a:solidFill>
                          <a:latin typeface="Times New Roman"/>
                        </a:rPr>
                        <a:t>2</a:t>
                      </a:r>
                      <a:r>
                        <a:rPr lang="ru-RU" sz="1000" b="1" i="0" u="none" strike="noStrike" dirty="0">
                          <a:solidFill>
                            <a:srgbClr val="000000"/>
                          </a:solidFill>
                          <a:latin typeface="Times New Roman"/>
                        </a:rPr>
                        <a:t>5</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2026</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a:t>
                      </a:r>
                      <a:r>
                        <a:rPr lang="en-US" sz="1000" b="1" i="0" u="none" strike="noStrike" dirty="0">
                          <a:solidFill>
                            <a:srgbClr val="000000"/>
                          </a:solidFill>
                          <a:latin typeface="Times New Roman"/>
                        </a:rPr>
                        <a:t>2</a:t>
                      </a:r>
                      <a:r>
                        <a:rPr lang="ru-RU" sz="1000" b="1" i="0" u="none" strike="noStrike" dirty="0">
                          <a:solidFill>
                            <a:srgbClr val="000000"/>
                          </a:solidFill>
                          <a:latin typeface="Times New Roman"/>
                        </a:rPr>
                        <a:t>5</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2026</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a:t>
                      </a:r>
                      <a:r>
                        <a:rPr lang="en-US" sz="1000" b="1" i="0" u="none" strike="noStrike" dirty="0">
                          <a:solidFill>
                            <a:srgbClr val="000000"/>
                          </a:solidFill>
                          <a:latin typeface="Times New Roman"/>
                        </a:rPr>
                        <a:t>2</a:t>
                      </a:r>
                      <a:r>
                        <a:rPr lang="ru-RU" sz="1000" b="1" i="0" u="none" strike="noStrike" dirty="0">
                          <a:solidFill>
                            <a:srgbClr val="000000"/>
                          </a:solidFill>
                          <a:latin typeface="Times New Roman"/>
                        </a:rPr>
                        <a:t>5</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2026</a:t>
                      </a:r>
                    </a:p>
                  </a:txBody>
                  <a:tcPr marL="9525" marR="9525" marT="9525" marB="0" anchor="b">
                    <a:solidFill>
                      <a:srgbClr val="FFFF00"/>
                    </a:solidFill>
                  </a:tcPr>
                </a:tc>
                <a:extLst>
                  <a:ext uri="{0D108BD9-81ED-4DB2-BD59-A6C34878D82A}">
                    <a16:rowId xmlns:a16="http://schemas.microsoft.com/office/drawing/2014/main" val="10001"/>
                  </a:ext>
                </a:extLst>
              </a:tr>
              <a:tr h="189856">
                <a:tc>
                  <a:txBody>
                    <a:bodyPr/>
                    <a:lstStyle/>
                    <a:p>
                      <a:pPr algn="l" fontAlgn="t"/>
                      <a:r>
                        <a:rPr lang="ru-RU" sz="1000" b="1" i="0" u="none" strike="noStrike" dirty="0">
                          <a:solidFill>
                            <a:schemeClr val="tx1"/>
                          </a:solidFill>
                          <a:latin typeface="Times New Roman" pitchFamily="18" charset="0"/>
                          <a:cs typeface="Times New Roman" pitchFamily="18" charset="0"/>
                        </a:rPr>
                        <a:t>1</a:t>
                      </a:r>
                    </a:p>
                  </a:txBody>
                  <a:tcPr marL="9525" marR="9525" marT="9525" marB="0" anchor="ctr"/>
                </a:tc>
                <a:tc>
                  <a:txBody>
                    <a:bodyPr/>
                    <a:lstStyle/>
                    <a:p>
                      <a:pPr algn="l" fontAlgn="ctr"/>
                      <a:r>
                        <a:rPr lang="ru-RU" sz="1000" b="0" i="0" u="none" strike="noStrike" dirty="0" err="1">
                          <a:solidFill>
                            <a:srgbClr val="FF0000"/>
                          </a:solidFill>
                          <a:latin typeface="Times New Roman"/>
                        </a:rPr>
                        <a:t>Терапиялық</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89,5</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86,4</a:t>
                      </a:r>
                    </a:p>
                  </a:txBody>
                  <a:tcPr marL="9525" marR="9525" marT="9525" marB="0" anchor="b"/>
                </a:tc>
                <a:tc>
                  <a:txBody>
                    <a:bodyPr/>
                    <a:lstStyle/>
                    <a:p>
                      <a:r>
                        <a:rPr lang="kk-KZ" sz="1000" dirty="0">
                          <a:solidFill>
                            <a:srgbClr val="C00000"/>
                          </a:solidFill>
                        </a:rPr>
                        <a:t>10,9</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10,7</a:t>
                      </a:r>
                    </a:p>
                  </a:txBody>
                  <a:tcPr marL="9525" marR="9525" marT="9525" marB="0" anchor="b"/>
                </a:tc>
                <a:tc>
                  <a:txBody>
                    <a:bodyPr/>
                    <a:lstStyle/>
                    <a:p>
                      <a:r>
                        <a:rPr lang="ru-RU" sz="1000" dirty="0">
                          <a:solidFill>
                            <a:srgbClr val="C00000"/>
                          </a:solidFill>
                        </a:rPr>
                        <a:t>8,2</a:t>
                      </a:r>
                    </a:p>
                  </a:txBody>
                  <a:tcPr marL="9525" marR="9525" marT="9525" marB="0" anchor="b"/>
                </a:tc>
                <a:tc>
                  <a:txBody>
                    <a:bodyPr/>
                    <a:lstStyle/>
                    <a:p>
                      <a:pPr algn="l" fontAlgn="b"/>
                      <a:r>
                        <a:rPr lang="ru-RU" sz="1000" b="0" i="0" u="none" strike="noStrike" dirty="0">
                          <a:solidFill>
                            <a:srgbClr val="FF0000"/>
                          </a:solidFill>
                          <a:latin typeface="Times New Roman"/>
                        </a:rPr>
                        <a:t>7,8</a:t>
                      </a: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tc>
                  <a:txBody>
                    <a:bodyPr/>
                    <a:lstStyle/>
                    <a:p>
                      <a:r>
                        <a:rPr lang="ru-RU" sz="1000" dirty="0">
                          <a:solidFill>
                            <a:srgbClr val="C00000"/>
                          </a:solidFill>
                        </a:rPr>
                        <a:t>3,6</a:t>
                      </a:r>
                    </a:p>
                  </a:txBody>
                  <a:tcPr marL="9525" marR="9525" marT="9525" marB="0" anchor="b"/>
                </a:tc>
                <a:tc>
                  <a:txBody>
                    <a:bodyPr/>
                    <a:lstStyle/>
                    <a:p>
                      <a:pPr algn="l" fontAlgn="b"/>
                      <a:r>
                        <a:rPr lang="ru-RU" sz="1000" b="0" i="0" u="none" strike="noStrike" dirty="0">
                          <a:solidFill>
                            <a:srgbClr val="FF0000"/>
                          </a:solidFill>
                          <a:latin typeface="Times New Roman"/>
                        </a:rPr>
                        <a:t>3,1</a:t>
                      </a:r>
                    </a:p>
                  </a:txBody>
                  <a:tcPr marL="9525" marR="9525" marT="9525" marB="0" anchor="b"/>
                </a:tc>
                <a:extLst>
                  <a:ext uri="{0D108BD9-81ED-4DB2-BD59-A6C34878D82A}">
                    <a16:rowId xmlns:a16="http://schemas.microsoft.com/office/drawing/2014/main" val="10002"/>
                  </a:ext>
                </a:extLst>
              </a:tr>
              <a:tr h="144016">
                <a:tc>
                  <a:txBody>
                    <a:bodyPr/>
                    <a:lstStyle/>
                    <a:p>
                      <a:pPr algn="l" fontAlgn="t"/>
                      <a:r>
                        <a:rPr lang="ru-RU" sz="1000" b="1" i="0" u="none" strike="noStrike" dirty="0">
                          <a:solidFill>
                            <a:schemeClr val="tx1"/>
                          </a:solidFill>
                          <a:latin typeface="Times New Roman" pitchFamily="18" charset="0"/>
                          <a:cs typeface="Times New Roman" pitchFamily="18" charset="0"/>
                        </a:rPr>
                        <a:t>2</a:t>
                      </a:r>
                    </a:p>
                  </a:txBody>
                  <a:tcPr marL="9525" marR="9525" marT="9525" marB="0" anchor="ctr"/>
                </a:tc>
                <a:tc>
                  <a:txBody>
                    <a:bodyPr/>
                    <a:lstStyle/>
                    <a:p>
                      <a:pPr algn="l" fontAlgn="ctr"/>
                      <a:r>
                        <a:rPr lang="ru-RU" sz="1000" b="0" i="0" u="none" strike="noStrike" dirty="0" err="1">
                          <a:solidFill>
                            <a:srgbClr val="FF0000"/>
                          </a:solidFill>
                          <a:latin typeface="Times New Roman"/>
                        </a:rPr>
                        <a:t>Кардиологиялық</a:t>
                      </a:r>
                      <a:r>
                        <a:rPr lang="ru-RU" sz="1000" b="0" i="0" u="none" strike="noStrike" baseline="0" dirty="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115,4</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112,3</a:t>
                      </a:r>
                    </a:p>
                  </a:txBody>
                  <a:tcPr marL="9525" marR="9525" marT="9525" marB="0" anchor="b"/>
                </a:tc>
                <a:tc>
                  <a:txBody>
                    <a:bodyPr/>
                    <a:lstStyle/>
                    <a:p>
                      <a:r>
                        <a:rPr lang="kk-KZ" sz="1000" dirty="0">
                          <a:solidFill>
                            <a:srgbClr val="C00000"/>
                          </a:solidFill>
                        </a:rPr>
                        <a:t>15,3</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13,6</a:t>
                      </a:r>
                    </a:p>
                  </a:txBody>
                  <a:tcPr marL="9525" marR="9525" marT="9525" marB="0" anchor="b"/>
                </a:tc>
                <a:tc>
                  <a:txBody>
                    <a:bodyPr/>
                    <a:lstStyle/>
                    <a:p>
                      <a:r>
                        <a:rPr lang="kk-KZ" sz="1000" dirty="0">
                          <a:solidFill>
                            <a:srgbClr val="C00000"/>
                          </a:solidFill>
                        </a:rPr>
                        <a:t>8,0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8,1</a:t>
                      </a: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tc>
                  <a:txBody>
                    <a:bodyPr/>
                    <a:lstStyle/>
                    <a:p>
                      <a:r>
                        <a:rPr lang="kk-KZ" sz="1000" dirty="0">
                          <a:solidFill>
                            <a:srgbClr val="C00000"/>
                          </a:solidFill>
                        </a:rPr>
                        <a:t>1,8</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2,8</a:t>
                      </a:r>
                    </a:p>
                  </a:txBody>
                  <a:tcPr marL="9525" marR="9525" marT="9525" marB="0" anchor="b"/>
                </a:tc>
                <a:extLst>
                  <a:ext uri="{0D108BD9-81ED-4DB2-BD59-A6C34878D82A}">
                    <a16:rowId xmlns:a16="http://schemas.microsoft.com/office/drawing/2014/main" val="10003"/>
                  </a:ext>
                </a:extLst>
              </a:tr>
              <a:tr h="214314">
                <a:tc>
                  <a:txBody>
                    <a:bodyPr/>
                    <a:lstStyle/>
                    <a:p>
                      <a:pPr algn="l" fontAlgn="t"/>
                      <a:r>
                        <a:rPr lang="ru-RU" sz="1000" b="1" i="0" u="none" strike="noStrike" dirty="0">
                          <a:solidFill>
                            <a:schemeClr val="tx1"/>
                          </a:solidFill>
                          <a:latin typeface="Times New Roman" pitchFamily="18" charset="0"/>
                          <a:cs typeface="Times New Roman" pitchFamily="18" charset="0"/>
                        </a:rPr>
                        <a:t>3</a:t>
                      </a:r>
                    </a:p>
                  </a:txBody>
                  <a:tcPr marL="9525" marR="9525" marT="9525" marB="0" anchor="ctr"/>
                </a:tc>
                <a:tc>
                  <a:txBody>
                    <a:bodyPr/>
                    <a:lstStyle/>
                    <a:p>
                      <a:pPr algn="l" fontAlgn="ctr"/>
                      <a:r>
                        <a:rPr lang="ru-RU" sz="1000" b="0" i="0" u="none" strike="noStrike" dirty="0" err="1">
                          <a:solidFill>
                            <a:srgbClr val="FF0000"/>
                          </a:solidFill>
                          <a:latin typeface="Times New Roman"/>
                        </a:rPr>
                        <a:t>Эндокринологиялық</a:t>
                      </a:r>
                      <a:r>
                        <a:rPr lang="ru-RU" sz="1000" b="0" i="0" u="none" strike="noStrike" baseline="0" dirty="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56,7</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66,0</a:t>
                      </a:r>
                    </a:p>
                  </a:txBody>
                  <a:tcPr marL="9525" marR="9525" marT="9525" marB="0" anchor="b"/>
                </a:tc>
                <a:tc>
                  <a:txBody>
                    <a:bodyPr/>
                    <a:lstStyle/>
                    <a:p>
                      <a:r>
                        <a:rPr lang="kk-KZ" sz="1000" dirty="0">
                          <a:solidFill>
                            <a:srgbClr val="C00000"/>
                          </a:solidFill>
                        </a:rPr>
                        <a:t>6,7</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9,0</a:t>
                      </a:r>
                    </a:p>
                  </a:txBody>
                  <a:tcPr marL="9525" marR="9525" marT="9525" marB="0" anchor="b"/>
                </a:tc>
                <a:tc>
                  <a:txBody>
                    <a:bodyPr/>
                    <a:lstStyle/>
                    <a:p>
                      <a:r>
                        <a:rPr lang="kk-KZ" sz="1000" dirty="0">
                          <a:solidFill>
                            <a:srgbClr val="C00000"/>
                          </a:solidFill>
                        </a:rPr>
                        <a:t>7,</a:t>
                      </a:r>
                      <a:r>
                        <a:rPr lang="ru-RU" sz="1000" dirty="0">
                          <a:solidFill>
                            <a:srgbClr val="C00000"/>
                          </a:solidFill>
                        </a:rPr>
                        <a:t>4</a:t>
                      </a:r>
                    </a:p>
                  </a:txBody>
                  <a:tcPr marL="9525" marR="9525" marT="9525" marB="0" anchor="b"/>
                </a:tc>
                <a:tc>
                  <a:txBody>
                    <a:bodyPr/>
                    <a:lstStyle/>
                    <a:p>
                      <a:pPr algn="l" fontAlgn="b"/>
                      <a:r>
                        <a:rPr lang="ru-RU" sz="1000" b="0" i="0" u="none" strike="noStrike" dirty="0">
                          <a:solidFill>
                            <a:srgbClr val="FF0000"/>
                          </a:solidFill>
                          <a:latin typeface="Times New Roman"/>
                        </a:rPr>
                        <a:t>7,9</a:t>
                      </a: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extLst>
                  <a:ext uri="{0D108BD9-81ED-4DB2-BD59-A6C34878D82A}">
                    <a16:rowId xmlns:a16="http://schemas.microsoft.com/office/drawing/2014/main" val="10004"/>
                  </a:ext>
                </a:extLst>
              </a:tr>
              <a:tr h="199825">
                <a:tc>
                  <a:txBody>
                    <a:bodyPr/>
                    <a:lstStyle/>
                    <a:p>
                      <a:pPr algn="l" fontAlgn="t"/>
                      <a:r>
                        <a:rPr lang="ru-RU" sz="1000" b="1" i="0" u="none" strike="noStrike" dirty="0">
                          <a:solidFill>
                            <a:schemeClr val="tx1"/>
                          </a:solidFill>
                          <a:latin typeface="Times New Roman" pitchFamily="18" charset="0"/>
                          <a:cs typeface="Times New Roman" pitchFamily="18" charset="0"/>
                        </a:rPr>
                        <a:t>4</a:t>
                      </a:r>
                    </a:p>
                  </a:txBody>
                  <a:tcPr marL="9525" marR="9525" marT="9525" marB="0" anchor="ctr"/>
                </a:tc>
                <a:tc>
                  <a:txBody>
                    <a:bodyPr/>
                    <a:lstStyle/>
                    <a:p>
                      <a:pPr algn="l" fontAlgn="ctr"/>
                      <a:r>
                        <a:rPr lang="ru-RU" sz="1000" b="0" i="0" u="none" strike="noStrike" dirty="0" err="1">
                          <a:solidFill>
                            <a:srgbClr val="FF0000"/>
                          </a:solidFill>
                          <a:latin typeface="Times New Roman"/>
                        </a:rPr>
                        <a:t>Хирургиялық</a:t>
                      </a:r>
                      <a:r>
                        <a:rPr lang="ru-RU" sz="1000" b="0" i="0" u="none" strike="noStrike" baseline="0" dirty="0" err="1">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a:solidFill>
                            <a:srgbClr val="C00000"/>
                          </a:solidFill>
                        </a:rPr>
                        <a:t>82,4</a:t>
                      </a:r>
                    </a:p>
                  </a:txBody>
                  <a:tcPr marL="9525" marR="9525" marT="9525" marB="0" anchor="b"/>
                </a:tc>
                <a:tc>
                  <a:txBody>
                    <a:bodyPr/>
                    <a:lstStyle/>
                    <a:p>
                      <a:pPr algn="l" fontAlgn="b"/>
                      <a:r>
                        <a:rPr lang="ru-RU" sz="1000" b="0" i="0" u="none" strike="noStrike" dirty="0">
                          <a:solidFill>
                            <a:srgbClr val="FF0000"/>
                          </a:solidFill>
                          <a:latin typeface="Times New Roman"/>
                        </a:rPr>
                        <a:t>83,3</a:t>
                      </a:r>
                    </a:p>
                  </a:txBody>
                  <a:tcPr marL="9525" marR="9525" marT="9525" marB="0" anchor="b"/>
                </a:tc>
                <a:tc>
                  <a:txBody>
                    <a:bodyPr/>
                    <a:lstStyle/>
                    <a:p>
                      <a:r>
                        <a:rPr lang="kk-KZ" sz="1000" dirty="0">
                          <a:solidFill>
                            <a:srgbClr val="C00000"/>
                          </a:solidFill>
                        </a:rPr>
                        <a:t>14,5</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12,6</a:t>
                      </a:r>
                    </a:p>
                  </a:txBody>
                  <a:tcPr marL="9525" marR="9525" marT="9525" marB="0" anchor="b"/>
                </a:tc>
                <a:tc>
                  <a:txBody>
                    <a:bodyPr/>
                    <a:lstStyle/>
                    <a:p>
                      <a:r>
                        <a:rPr lang="kk-KZ" sz="1000" dirty="0">
                          <a:solidFill>
                            <a:srgbClr val="C00000"/>
                          </a:solidFill>
                        </a:rPr>
                        <a:t>6,4</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7,6</a:t>
                      </a:r>
                    </a:p>
                  </a:txBody>
                  <a:tcPr marL="9525" marR="9525" marT="9525" marB="0" anchor="b"/>
                </a:tc>
                <a:tc>
                  <a:txBody>
                    <a:bodyPr/>
                    <a:lstStyle/>
                    <a:p>
                      <a:r>
                        <a:rPr lang="kk-KZ" sz="1000" dirty="0">
                          <a:solidFill>
                            <a:srgbClr val="C00000"/>
                          </a:solidFill>
                        </a:rPr>
                        <a:t>73,23</a:t>
                      </a:r>
                      <a:endParaRPr lang="ru-RU" sz="1000" dirty="0">
                        <a:solidFill>
                          <a:srgbClr val="C00000"/>
                        </a:solidFill>
                      </a:endParaRPr>
                    </a:p>
                  </a:txBody>
                  <a:tcPr marL="9525" marR="9525" marT="9525" marB="0" anchor="b"/>
                </a:tc>
                <a:tc>
                  <a:txBody>
                    <a:bodyPr/>
                    <a:lstStyle/>
                    <a:p>
                      <a:pPr algn="l" fontAlgn="ctr"/>
                      <a:r>
                        <a:rPr lang="ru-RU" sz="1000" b="0" i="0" u="none" strike="noStrike" dirty="0">
                          <a:solidFill>
                            <a:srgbClr val="FF0000"/>
                          </a:solidFill>
                          <a:latin typeface="Times New Roman"/>
                        </a:rPr>
                        <a:t>79,64</a:t>
                      </a:r>
                    </a:p>
                  </a:txBody>
                  <a:tcPr marL="9525" marR="9525" marT="9525" marB="0" anchor="ctr"/>
                </a:tc>
                <a:tc>
                  <a:txBody>
                    <a:bodyPr/>
                    <a:lstStyle/>
                    <a:p>
                      <a:r>
                        <a:rPr lang="ru-RU" sz="1000" dirty="0">
                          <a:solidFill>
                            <a:srgbClr val="C00000"/>
                          </a:solidFill>
                        </a:rPr>
                        <a:t>0,5</a:t>
                      </a:r>
                    </a:p>
                  </a:txBody>
                  <a:tcPr marL="9525" marR="9525" marT="9525" marB="0" anchor="b"/>
                </a:tc>
                <a:tc>
                  <a:txBody>
                    <a:bodyPr/>
                    <a:lstStyle/>
                    <a:p>
                      <a:pPr algn="l" fontAlgn="b"/>
                      <a:r>
                        <a:rPr lang="ru-RU" sz="1000" b="0" i="0" u="none" strike="noStrike" dirty="0">
                          <a:solidFill>
                            <a:srgbClr val="FF0000"/>
                          </a:solidFill>
                          <a:latin typeface="Times New Roman"/>
                        </a:rPr>
                        <a:t>1,1</a:t>
                      </a:r>
                    </a:p>
                  </a:txBody>
                  <a:tcPr marL="9525" marR="9525" marT="9525" marB="0" anchor="b"/>
                </a:tc>
                <a:extLst>
                  <a:ext uri="{0D108BD9-81ED-4DB2-BD59-A6C34878D82A}">
                    <a16:rowId xmlns:a16="http://schemas.microsoft.com/office/drawing/2014/main" val="10005"/>
                  </a:ext>
                </a:extLst>
              </a:tr>
              <a:tr h="314200">
                <a:tc>
                  <a:txBody>
                    <a:bodyPr/>
                    <a:lstStyle/>
                    <a:p>
                      <a:pPr algn="l" fontAlgn="t"/>
                      <a:r>
                        <a:rPr lang="ru-RU" sz="1000" b="1" i="0" u="none" strike="noStrike" dirty="0">
                          <a:solidFill>
                            <a:schemeClr val="tx1"/>
                          </a:solidFill>
                          <a:latin typeface="Times New Roman" pitchFamily="18" charset="0"/>
                          <a:cs typeface="Times New Roman" pitchFamily="18" charset="0"/>
                        </a:rPr>
                        <a:t>5</a:t>
                      </a:r>
                    </a:p>
                  </a:txBody>
                  <a:tcPr marL="9525" marR="9525" marT="9525" marB="0" anchor="ctr"/>
                </a:tc>
                <a:tc>
                  <a:txBody>
                    <a:bodyPr/>
                    <a:lstStyle/>
                    <a:p>
                      <a:pPr algn="l" fontAlgn="ctr"/>
                      <a:r>
                        <a:rPr lang="ru-RU" sz="1000" b="0" i="0" u="none" strike="noStrike" dirty="0" err="1">
                          <a:solidFill>
                            <a:srgbClr val="FF0000"/>
                          </a:solidFill>
                          <a:latin typeface="Times New Roman"/>
                        </a:rPr>
                        <a:t>Хирургиялық</a:t>
                      </a:r>
                      <a:r>
                        <a:rPr lang="ru-RU" sz="1000" b="0" i="0" u="none" strike="noStrike" baseline="0" dirty="0" err="1">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47,7</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84,7</a:t>
                      </a:r>
                    </a:p>
                  </a:txBody>
                  <a:tcPr marL="9525" marR="9525" marT="9525" marB="0" anchor="b"/>
                </a:tc>
                <a:tc>
                  <a:txBody>
                    <a:bodyPr/>
                    <a:lstStyle/>
                    <a:p>
                      <a:r>
                        <a:rPr lang="kk-KZ" sz="1000" dirty="0">
                          <a:solidFill>
                            <a:srgbClr val="C00000"/>
                          </a:solidFill>
                        </a:rPr>
                        <a:t>8,0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16,2</a:t>
                      </a:r>
                    </a:p>
                  </a:txBody>
                  <a:tcPr marL="9525" marR="9525" marT="9525" marB="0" anchor="b"/>
                </a:tc>
                <a:tc>
                  <a:txBody>
                    <a:bodyPr/>
                    <a:lstStyle/>
                    <a:p>
                      <a:r>
                        <a:rPr lang="ru-RU" sz="1000" dirty="0">
                          <a:solidFill>
                            <a:srgbClr val="C00000"/>
                          </a:solidFill>
                        </a:rPr>
                        <a:t>5,1</a:t>
                      </a:r>
                    </a:p>
                  </a:txBody>
                  <a:tcPr marL="9525" marR="9525" marT="9525" marB="0" anchor="b"/>
                </a:tc>
                <a:tc>
                  <a:txBody>
                    <a:bodyPr/>
                    <a:lstStyle/>
                    <a:p>
                      <a:pPr algn="l" fontAlgn="b"/>
                      <a:r>
                        <a:rPr lang="ru-RU" sz="1000" b="0" i="0" u="none" strike="noStrike" dirty="0">
                          <a:solidFill>
                            <a:srgbClr val="FF0000"/>
                          </a:solidFill>
                          <a:latin typeface="Times New Roman"/>
                        </a:rPr>
                        <a:t>5,2</a:t>
                      </a:r>
                    </a:p>
                  </a:txBody>
                  <a:tcPr marL="9525" marR="9525" marT="9525" marB="0" anchor="b"/>
                </a:tc>
                <a:tc>
                  <a:txBody>
                    <a:bodyPr/>
                    <a:lstStyle/>
                    <a:p>
                      <a:r>
                        <a:rPr lang="ru-RU" sz="1000" dirty="0">
                          <a:solidFill>
                            <a:srgbClr val="C00000"/>
                          </a:solidFill>
                        </a:rPr>
                        <a:t>92,86</a:t>
                      </a:r>
                    </a:p>
                  </a:txBody>
                  <a:tcPr marL="9525" marR="9525" marT="9525" marB="0" anchor="b"/>
                </a:tc>
                <a:tc>
                  <a:txBody>
                    <a:bodyPr/>
                    <a:lstStyle/>
                    <a:p>
                      <a:pPr algn="l" fontAlgn="ctr"/>
                      <a:r>
                        <a:rPr lang="ru-RU" sz="1000" b="0" i="0" u="none" strike="noStrike" dirty="0">
                          <a:solidFill>
                            <a:srgbClr val="FF0000"/>
                          </a:solidFill>
                          <a:latin typeface="Times New Roman"/>
                        </a:rPr>
                        <a:t>93,88</a:t>
                      </a:r>
                    </a:p>
                  </a:txBody>
                  <a:tcPr marL="9525" marR="9525" marT="9525" marB="0" anchor="ctr"/>
                </a:tc>
                <a:tc>
                  <a:txBody>
                    <a:bodyPr/>
                    <a:lstStyle/>
                    <a:p>
                      <a:r>
                        <a:rPr lang="kk-KZ" sz="1000" dirty="0">
                          <a:solidFill>
                            <a:srgbClr val="C00000"/>
                          </a:solidFill>
                        </a:rPr>
                        <a:t>0</a:t>
                      </a:r>
                    </a:p>
                    <a:p>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extLst>
                  <a:ext uri="{0D108BD9-81ED-4DB2-BD59-A6C34878D82A}">
                    <a16:rowId xmlns:a16="http://schemas.microsoft.com/office/drawing/2014/main" val="10006"/>
                  </a:ext>
                </a:extLst>
              </a:tr>
              <a:tr h="164664">
                <a:tc>
                  <a:txBody>
                    <a:bodyPr/>
                    <a:lstStyle/>
                    <a:p>
                      <a:pPr algn="l" fontAlgn="t"/>
                      <a:r>
                        <a:rPr lang="ru-RU" sz="1000" b="1" i="0" u="none" strike="noStrike" dirty="0">
                          <a:solidFill>
                            <a:schemeClr val="tx1"/>
                          </a:solidFill>
                          <a:latin typeface="Times New Roman" pitchFamily="18" charset="0"/>
                          <a:cs typeface="Times New Roman" pitchFamily="18" charset="0"/>
                        </a:rPr>
                        <a:t>6</a:t>
                      </a:r>
                    </a:p>
                  </a:txBody>
                  <a:tcPr marL="9525" marR="9525" marT="9525" marB="0" anchor="ctr"/>
                </a:tc>
                <a:tc>
                  <a:txBody>
                    <a:bodyPr/>
                    <a:lstStyle/>
                    <a:p>
                      <a:pPr algn="l" fontAlgn="ctr"/>
                      <a:r>
                        <a:rPr lang="ru-RU" sz="1000" b="0" i="0" u="none" strike="noStrike" dirty="0">
                          <a:solidFill>
                            <a:srgbClr val="FF0000"/>
                          </a:solidFill>
                          <a:latin typeface="Times New Roman"/>
                        </a:rPr>
                        <a:t> проктология </a:t>
                      </a:r>
                    </a:p>
                  </a:txBody>
                  <a:tcPr marL="9525" marR="9525" marT="9525" marB="0" anchor="ctr"/>
                </a:tc>
                <a:tc>
                  <a:txBody>
                    <a:bodyPr/>
                    <a:lstStyle/>
                    <a:p>
                      <a:r>
                        <a:rPr lang="kk-KZ" sz="1000" dirty="0">
                          <a:solidFill>
                            <a:srgbClr val="C00000"/>
                          </a:solidFill>
                        </a:rPr>
                        <a:t>40,5</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53,0</a:t>
                      </a:r>
                    </a:p>
                  </a:txBody>
                  <a:tcPr marL="9525" marR="9525" marT="9525" marB="0" anchor="b"/>
                </a:tc>
                <a:tc>
                  <a:txBody>
                    <a:bodyPr/>
                    <a:lstStyle/>
                    <a:p>
                      <a:r>
                        <a:rPr lang="ru-RU" sz="1000" dirty="0">
                          <a:solidFill>
                            <a:srgbClr val="C00000"/>
                          </a:solidFill>
                        </a:rPr>
                        <a:t>6,0</a:t>
                      </a:r>
                    </a:p>
                  </a:txBody>
                  <a:tcPr marL="9525" marR="9525" marT="9525" marB="0" anchor="b"/>
                </a:tc>
                <a:tc>
                  <a:txBody>
                    <a:bodyPr/>
                    <a:lstStyle/>
                    <a:p>
                      <a:pPr algn="l"/>
                      <a:r>
                        <a:rPr lang="kk-KZ" sz="1000" dirty="0">
                          <a:solidFill>
                            <a:srgbClr val="FF0000"/>
                          </a:solidFill>
                        </a:rPr>
                        <a:t>6,5</a:t>
                      </a:r>
                      <a:endParaRPr lang="ru-RU" sz="1000" dirty="0">
                        <a:solidFill>
                          <a:srgbClr val="FF0000"/>
                        </a:solidFill>
                      </a:endParaRPr>
                    </a:p>
                  </a:txBody>
                  <a:tcPr marL="9525" marR="9525" marT="9525" marB="0" anchor="b"/>
                </a:tc>
                <a:tc>
                  <a:txBody>
                    <a:bodyPr/>
                    <a:lstStyle/>
                    <a:p>
                      <a:r>
                        <a:rPr lang="ru-RU" sz="1000" dirty="0">
                          <a:solidFill>
                            <a:srgbClr val="C00000"/>
                          </a:solidFill>
                        </a:rPr>
                        <a:t>6,8</a:t>
                      </a:r>
                    </a:p>
                  </a:txBody>
                  <a:tcPr marL="9525" marR="9525" marT="9525" marB="0" anchor="b"/>
                </a:tc>
                <a:tc>
                  <a:txBody>
                    <a:bodyPr/>
                    <a:lstStyle/>
                    <a:p>
                      <a:pPr algn="l" fontAlgn="b"/>
                      <a:r>
                        <a:rPr lang="ru-RU" sz="1000" b="0" i="0" u="none" strike="noStrike" dirty="0">
                          <a:solidFill>
                            <a:srgbClr val="FF0000"/>
                          </a:solidFill>
                          <a:latin typeface="Times New Roman"/>
                        </a:rPr>
                        <a:t>8,2</a:t>
                      </a:r>
                    </a:p>
                  </a:txBody>
                  <a:tcPr marL="9525" marR="9525" marT="9525" marB="0" anchor="b"/>
                </a:tc>
                <a:tc>
                  <a:txBody>
                    <a:bodyPr/>
                    <a:lstStyle/>
                    <a:p>
                      <a:r>
                        <a:rPr lang="kk-KZ" sz="1000" dirty="0">
                          <a:solidFill>
                            <a:srgbClr val="C00000"/>
                          </a:solidFill>
                        </a:rPr>
                        <a:t>50,0</a:t>
                      </a:r>
                      <a:endParaRPr lang="ru-RU" sz="1000" dirty="0">
                        <a:solidFill>
                          <a:srgbClr val="C00000"/>
                        </a:solidFill>
                      </a:endParaRPr>
                    </a:p>
                  </a:txBody>
                  <a:tcPr marL="9525" marR="9525" marT="9525" marB="0" anchor="b"/>
                </a:tc>
                <a:tc>
                  <a:txBody>
                    <a:bodyPr/>
                    <a:lstStyle/>
                    <a:p>
                      <a:pPr algn="l" fontAlgn="ctr"/>
                      <a:r>
                        <a:rPr lang="ru-RU" sz="1000" b="0" i="0" u="none" strike="noStrike" dirty="0">
                          <a:solidFill>
                            <a:srgbClr val="FF0000"/>
                          </a:solidFill>
                          <a:latin typeface="Times New Roman"/>
                        </a:rPr>
                        <a:t>61,54</a:t>
                      </a:r>
                    </a:p>
                  </a:txBody>
                  <a:tcPr marL="9525" marR="9525" marT="9525" marB="0" anchor="ctr"/>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extLst>
                  <a:ext uri="{0D108BD9-81ED-4DB2-BD59-A6C34878D82A}">
                    <a16:rowId xmlns:a16="http://schemas.microsoft.com/office/drawing/2014/main" val="10007"/>
                  </a:ext>
                </a:extLst>
              </a:tr>
              <a:tr h="214314">
                <a:tc>
                  <a:txBody>
                    <a:bodyPr/>
                    <a:lstStyle/>
                    <a:p>
                      <a:pPr algn="l" fontAlgn="t"/>
                      <a:r>
                        <a:rPr lang="ru-RU" sz="1000" b="1" i="0" u="none" strike="noStrike" dirty="0">
                          <a:solidFill>
                            <a:schemeClr val="tx1"/>
                          </a:solidFill>
                          <a:latin typeface="Times New Roman" pitchFamily="18" charset="0"/>
                          <a:cs typeface="Times New Roman" pitchFamily="18" charset="0"/>
                        </a:rPr>
                        <a:t>7</a:t>
                      </a:r>
                    </a:p>
                  </a:txBody>
                  <a:tcPr marL="9525" marR="9525" marT="9525" marB="0" anchor="ctr"/>
                </a:tc>
                <a:tc>
                  <a:txBody>
                    <a:bodyPr/>
                    <a:lstStyle/>
                    <a:p>
                      <a:pPr algn="l" fontAlgn="ctr"/>
                      <a:r>
                        <a:rPr lang="ru-RU" sz="1000" b="0" i="0" u="none" strike="noStrike" dirty="0">
                          <a:solidFill>
                            <a:srgbClr val="FF0000"/>
                          </a:solidFill>
                          <a:latin typeface="Times New Roman"/>
                        </a:rPr>
                        <a:t> </a:t>
                      </a:r>
                      <a:r>
                        <a:rPr lang="ru-RU" sz="1000" b="0" i="0" u="none" strike="noStrike" dirty="0" err="1">
                          <a:solidFill>
                            <a:srgbClr val="FF0000"/>
                          </a:solidFill>
                          <a:latin typeface="Times New Roman"/>
                        </a:rPr>
                        <a:t>Іріңді</a:t>
                      </a:r>
                      <a:r>
                        <a:rPr lang="ru-RU" sz="1000" b="0" i="0" u="none" strike="noStrike" baseline="0" dirty="0" err="1">
                          <a:solidFill>
                            <a:srgbClr val="FF0000"/>
                          </a:solidFill>
                          <a:latin typeface="Times New Roman"/>
                        </a:rPr>
                        <a:t> </a:t>
                      </a:r>
                      <a:r>
                        <a:rPr lang="ru-RU" sz="1000" b="0" i="0" u="none" strike="noStrike" baseline="0" dirty="0">
                          <a:solidFill>
                            <a:srgbClr val="FF0000"/>
                          </a:solidFill>
                          <a:latin typeface="Times New Roman"/>
                        </a:rPr>
                        <a:t>хирургия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0127,5</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131,5</a:t>
                      </a:r>
                    </a:p>
                  </a:txBody>
                  <a:tcPr marL="9525" marR="9525" marT="9525" marB="0" anchor="b"/>
                </a:tc>
                <a:tc>
                  <a:txBody>
                    <a:bodyPr/>
                    <a:lstStyle/>
                    <a:p>
                      <a:r>
                        <a:rPr lang="ru-RU" sz="1000" dirty="0">
                          <a:solidFill>
                            <a:srgbClr val="C00000"/>
                          </a:solidFill>
                        </a:rPr>
                        <a:t>21,0</a:t>
                      </a:r>
                    </a:p>
                  </a:txBody>
                  <a:tcPr marL="9525" marR="9525" marT="9525" marB="0" anchor="b"/>
                </a:tc>
                <a:tc>
                  <a:txBody>
                    <a:bodyPr/>
                    <a:lstStyle/>
                    <a:p>
                      <a:pPr algn="l" fontAlgn="b"/>
                      <a:r>
                        <a:rPr lang="ru-RU" sz="1000" b="0" i="0" u="none" strike="noStrike" dirty="0">
                          <a:solidFill>
                            <a:srgbClr val="FF0000"/>
                          </a:solidFill>
                          <a:latin typeface="Times New Roman"/>
                        </a:rPr>
                        <a:t>16,0</a:t>
                      </a:r>
                    </a:p>
                  </a:txBody>
                  <a:tcPr marL="9525" marR="9525" marT="9525" marB="0" anchor="b"/>
                </a:tc>
                <a:tc>
                  <a:txBody>
                    <a:bodyPr/>
                    <a:lstStyle/>
                    <a:p>
                      <a:r>
                        <a:rPr lang="kk-KZ" sz="1000" dirty="0">
                          <a:solidFill>
                            <a:srgbClr val="C00000"/>
                          </a:solidFill>
                        </a:rPr>
                        <a:t>6,1</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8,2</a:t>
                      </a:r>
                    </a:p>
                  </a:txBody>
                  <a:tcPr marL="9525" marR="9525" marT="9525" marB="0" anchor="b"/>
                </a:tc>
                <a:tc>
                  <a:txBody>
                    <a:bodyPr/>
                    <a:lstStyle/>
                    <a:p>
                      <a:r>
                        <a:rPr lang="kk-KZ" sz="1000" dirty="0">
                          <a:solidFill>
                            <a:srgbClr val="C00000"/>
                          </a:solidFill>
                        </a:rPr>
                        <a:t>95,24</a:t>
                      </a:r>
                      <a:endParaRPr lang="ru-RU" sz="1000" dirty="0">
                        <a:solidFill>
                          <a:srgbClr val="C00000"/>
                        </a:solidFill>
                      </a:endParaRPr>
                    </a:p>
                  </a:txBody>
                  <a:tcPr marL="9525" marR="9525" marT="9525" marB="0" anchor="b"/>
                </a:tc>
                <a:tc>
                  <a:txBody>
                    <a:bodyPr/>
                    <a:lstStyle/>
                    <a:p>
                      <a:pPr algn="l" fontAlgn="ctr"/>
                      <a:r>
                        <a:rPr lang="ru-RU" sz="1000" b="0" i="0" u="none" strike="noStrike" dirty="0">
                          <a:solidFill>
                            <a:srgbClr val="FF0000"/>
                          </a:solidFill>
                          <a:latin typeface="Times New Roman"/>
                        </a:rPr>
                        <a:t>106,25</a:t>
                      </a:r>
                    </a:p>
                  </a:txBody>
                  <a:tcPr marL="9525" marR="9525" marT="9525" marB="0" anchor="ctr"/>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 </a:t>
                      </a:r>
                    </a:p>
                  </a:txBody>
                  <a:tcPr marL="9525" marR="9525" marT="9525" marB="0" anchor="b"/>
                </a:tc>
                <a:extLst>
                  <a:ext uri="{0D108BD9-81ED-4DB2-BD59-A6C34878D82A}">
                    <a16:rowId xmlns:a16="http://schemas.microsoft.com/office/drawing/2014/main" val="10008"/>
                  </a:ext>
                </a:extLst>
              </a:tr>
              <a:tr h="214314">
                <a:tc>
                  <a:txBody>
                    <a:bodyPr/>
                    <a:lstStyle/>
                    <a:p>
                      <a:pPr algn="l" fontAlgn="t"/>
                      <a:r>
                        <a:rPr lang="ru-RU" sz="1000" b="1" i="0" u="none" strike="noStrike" dirty="0">
                          <a:solidFill>
                            <a:schemeClr val="tx1"/>
                          </a:solidFill>
                          <a:latin typeface="Times New Roman" pitchFamily="18" charset="0"/>
                          <a:cs typeface="Times New Roman" pitchFamily="18" charset="0"/>
                        </a:rPr>
                        <a:t>8</a:t>
                      </a:r>
                    </a:p>
                  </a:txBody>
                  <a:tcPr marL="9525" marR="9525" marT="9525" marB="0" anchor="ctr"/>
                </a:tc>
                <a:tc>
                  <a:txBody>
                    <a:bodyPr/>
                    <a:lstStyle/>
                    <a:p>
                      <a:pPr algn="l" fontAlgn="ctr"/>
                      <a:r>
                        <a:rPr lang="kk-KZ" sz="1000" b="0" i="0" u="none" strike="noStrike" dirty="0">
                          <a:solidFill>
                            <a:srgbClr val="FF0000"/>
                          </a:solidFill>
                          <a:latin typeface="Times New Roman"/>
                        </a:rPr>
                        <a:t>Сынық</a:t>
                      </a:r>
                      <a:r>
                        <a:rPr lang="kk-KZ" sz="1000" b="0" i="0" u="none" strike="noStrike" baseline="0" dirty="0">
                          <a:solidFill>
                            <a:srgbClr val="FF0000"/>
                          </a:solidFill>
                          <a:latin typeface="Times New Roman"/>
                        </a:rPr>
                        <a:t>-сырқат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89,1</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105,9</a:t>
                      </a:r>
                    </a:p>
                  </a:txBody>
                  <a:tcPr marL="9525" marR="9525" marT="9525" marB="0" anchor="b"/>
                </a:tc>
                <a:tc>
                  <a:txBody>
                    <a:bodyPr/>
                    <a:lstStyle/>
                    <a:p>
                      <a:r>
                        <a:rPr lang="kk-KZ" sz="1000" dirty="0">
                          <a:solidFill>
                            <a:srgbClr val="C00000"/>
                          </a:solidFill>
                        </a:rPr>
                        <a:t>12,8</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15,0</a:t>
                      </a:r>
                    </a:p>
                  </a:txBody>
                  <a:tcPr marL="9525" marR="9525" marT="9525" marB="0" anchor="b"/>
                </a:tc>
                <a:tc>
                  <a:txBody>
                    <a:bodyPr/>
                    <a:lstStyle/>
                    <a:p>
                      <a:r>
                        <a:rPr lang="kk-KZ" sz="1000" dirty="0">
                          <a:solidFill>
                            <a:srgbClr val="C00000"/>
                          </a:solidFill>
                        </a:rPr>
                        <a:t>7,5</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7,9</a:t>
                      </a:r>
                    </a:p>
                  </a:txBody>
                  <a:tcPr marL="9525" marR="9525" marT="9525" marB="0" anchor="b"/>
                </a:tc>
                <a:tc>
                  <a:txBody>
                    <a:bodyPr/>
                    <a:lstStyle/>
                    <a:p>
                      <a:r>
                        <a:rPr lang="ru-RU" sz="1000" dirty="0">
                          <a:solidFill>
                            <a:srgbClr val="C00000"/>
                          </a:solidFill>
                        </a:rPr>
                        <a:t>33,71</a:t>
                      </a:r>
                    </a:p>
                  </a:txBody>
                  <a:tcPr marL="9525" marR="9525" marT="9525" marB="0" anchor="b"/>
                </a:tc>
                <a:tc>
                  <a:txBody>
                    <a:bodyPr/>
                    <a:lstStyle/>
                    <a:p>
                      <a:pPr algn="l" fontAlgn="ctr"/>
                      <a:r>
                        <a:rPr lang="ru-RU" sz="1000" b="0" i="0" u="none" strike="noStrike" dirty="0">
                          <a:solidFill>
                            <a:srgbClr val="FF0000"/>
                          </a:solidFill>
                          <a:latin typeface="Times New Roman"/>
                        </a:rPr>
                        <a:t>24,63</a:t>
                      </a:r>
                    </a:p>
                  </a:txBody>
                  <a:tcPr marL="9525" marR="9525" marT="9525" marB="0" anchor="ctr"/>
                </a:tc>
                <a:tc>
                  <a:txBody>
                    <a:bodyPr/>
                    <a:lstStyle/>
                    <a:p>
                      <a:r>
                        <a:rPr lang="kk-KZ" sz="1000" dirty="0">
                          <a:solidFill>
                            <a:srgbClr val="C00000"/>
                          </a:solidFill>
                        </a:rPr>
                        <a:t>0,5</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0,9</a:t>
                      </a:r>
                    </a:p>
                  </a:txBody>
                  <a:tcPr marL="9525" marR="9525" marT="9525" marB="0" anchor="b"/>
                </a:tc>
                <a:extLst>
                  <a:ext uri="{0D108BD9-81ED-4DB2-BD59-A6C34878D82A}">
                    <a16:rowId xmlns:a16="http://schemas.microsoft.com/office/drawing/2014/main" val="10009"/>
                  </a:ext>
                </a:extLst>
              </a:tr>
              <a:tr h="214314">
                <a:tc>
                  <a:txBody>
                    <a:bodyPr/>
                    <a:lstStyle/>
                    <a:p>
                      <a:pPr algn="l" fontAlgn="t"/>
                      <a:r>
                        <a:rPr lang="ru-RU" sz="1000" b="1" i="0" u="none" strike="noStrike" dirty="0">
                          <a:solidFill>
                            <a:schemeClr val="tx1"/>
                          </a:solidFill>
                          <a:latin typeface="Times New Roman" pitchFamily="18" charset="0"/>
                          <a:cs typeface="Times New Roman" pitchFamily="18" charset="0"/>
                        </a:rPr>
                        <a:t>9</a:t>
                      </a:r>
                    </a:p>
                  </a:txBody>
                  <a:tcPr marL="9525" marR="9525" marT="9525" marB="0" anchor="ctr"/>
                </a:tc>
                <a:tc>
                  <a:txBody>
                    <a:bodyPr/>
                    <a:lstStyle/>
                    <a:p>
                      <a:pPr algn="l" fontAlgn="ctr"/>
                      <a:r>
                        <a:rPr lang="kk-KZ" sz="1000" b="0" i="0" u="none" strike="noStrike" dirty="0">
                          <a:solidFill>
                            <a:srgbClr val="FF0000"/>
                          </a:solidFill>
                          <a:latin typeface="Times New Roman"/>
                        </a:rPr>
                        <a:t>Сынық-сырқат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64,8</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35,8</a:t>
                      </a:r>
                    </a:p>
                  </a:txBody>
                  <a:tcPr marL="9525" marR="9525" marT="9525" marB="0" anchor="b"/>
                </a:tc>
                <a:tc>
                  <a:txBody>
                    <a:bodyPr/>
                    <a:lstStyle/>
                    <a:p>
                      <a:r>
                        <a:rPr lang="kk-KZ" sz="1000" dirty="0">
                          <a:solidFill>
                            <a:srgbClr val="C00000"/>
                          </a:solidFill>
                        </a:rPr>
                        <a:t>9,6</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6,0</a:t>
                      </a:r>
                    </a:p>
                  </a:txBody>
                  <a:tcPr marL="9525" marR="9525" marT="9525" marB="0" anchor="b"/>
                </a:tc>
                <a:tc>
                  <a:txBody>
                    <a:bodyPr/>
                    <a:lstStyle/>
                    <a:p>
                      <a:r>
                        <a:rPr lang="kk-KZ" sz="1000" dirty="0">
                          <a:solidFill>
                            <a:srgbClr val="C00000"/>
                          </a:solidFill>
                        </a:rPr>
                        <a:t>6,5</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6,6</a:t>
                      </a:r>
                    </a:p>
                  </a:txBody>
                  <a:tcPr marL="9525" marR="9525" marT="9525" marB="0" anchor="b"/>
                </a:tc>
                <a:tc>
                  <a:txBody>
                    <a:bodyPr/>
                    <a:lstStyle/>
                    <a:p>
                      <a:r>
                        <a:rPr lang="kk-KZ" sz="1000" dirty="0">
                          <a:solidFill>
                            <a:srgbClr val="C00000"/>
                          </a:solidFill>
                        </a:rPr>
                        <a:t>24,0</a:t>
                      </a:r>
                      <a:endParaRPr lang="ru-RU" sz="1000" dirty="0">
                        <a:solidFill>
                          <a:srgbClr val="C00000"/>
                        </a:solidFill>
                      </a:endParaRPr>
                    </a:p>
                  </a:txBody>
                  <a:tcPr marL="9525" marR="9525" marT="9525" marB="0" anchor="b"/>
                </a:tc>
                <a:tc>
                  <a:txBody>
                    <a:bodyPr/>
                    <a:lstStyle/>
                    <a:p>
                      <a:pPr algn="l" fontAlgn="ctr"/>
                      <a:r>
                        <a:rPr lang="ru-RU" sz="1000" b="0" i="0" u="none" strike="noStrike" dirty="0">
                          <a:solidFill>
                            <a:srgbClr val="FF0000"/>
                          </a:solidFill>
                          <a:latin typeface="Times New Roman"/>
                        </a:rPr>
                        <a:t>10,71</a:t>
                      </a:r>
                    </a:p>
                  </a:txBody>
                  <a:tcPr marL="9525" marR="9525" marT="9525" marB="0" anchor="ctr"/>
                </a:tc>
                <a:tc>
                  <a:txBody>
                    <a:bodyPr/>
                    <a:lstStyle/>
                    <a:p>
                      <a:r>
                        <a:rPr lang="ru-RU" sz="1000" dirty="0">
                          <a:solidFill>
                            <a:srgbClr val="C00000"/>
                          </a:solidFill>
                        </a:rPr>
                        <a:t>0</a:t>
                      </a:r>
                    </a:p>
                  </a:txBody>
                  <a:tcPr marL="9525" marR="9525" marT="9525" marB="0" anchor="b"/>
                </a:tc>
                <a:tc>
                  <a:txBody>
                    <a:bodyPr/>
                    <a:lstStyle/>
                    <a:p>
                      <a:pPr algn="l" fontAlgn="b"/>
                      <a:r>
                        <a:rPr lang="ru-RU" sz="1000" b="0" i="0" u="none" strike="noStrike">
                          <a:solidFill>
                            <a:srgbClr val="FF0000"/>
                          </a:solidFill>
                          <a:latin typeface="Times New Roman"/>
                        </a:rPr>
                        <a:t>3,5</a:t>
                      </a:r>
                    </a:p>
                  </a:txBody>
                  <a:tcPr marL="9525" marR="9525" marT="9525" marB="0" anchor="b"/>
                </a:tc>
                <a:extLst>
                  <a:ext uri="{0D108BD9-81ED-4DB2-BD59-A6C34878D82A}">
                    <a16:rowId xmlns:a16="http://schemas.microsoft.com/office/drawing/2014/main" val="10010"/>
                  </a:ext>
                </a:extLst>
              </a:tr>
              <a:tr h="149146">
                <a:tc>
                  <a:txBody>
                    <a:bodyPr/>
                    <a:lstStyle/>
                    <a:p>
                      <a:pPr algn="l" fontAlgn="t"/>
                      <a:r>
                        <a:rPr lang="ru-RU" sz="1000" b="1" i="0" u="none" strike="noStrike" dirty="0">
                          <a:solidFill>
                            <a:schemeClr val="tx1"/>
                          </a:solidFill>
                          <a:latin typeface="Times New Roman" pitchFamily="18" charset="0"/>
                          <a:cs typeface="Times New Roman" pitchFamily="18" charset="0"/>
                        </a:rPr>
                        <a:t>10</a:t>
                      </a:r>
                    </a:p>
                  </a:txBody>
                  <a:tcPr marL="9525" marR="9525" marT="9525" marB="0" anchor="ctr"/>
                </a:tc>
                <a:tc>
                  <a:txBody>
                    <a:bodyPr/>
                    <a:lstStyle/>
                    <a:p>
                      <a:pPr algn="l" fontAlgn="ctr"/>
                      <a:r>
                        <a:rPr lang="ru-RU" sz="1000" b="0" i="0" u="none" strike="noStrike" dirty="0" err="1">
                          <a:solidFill>
                            <a:srgbClr val="FF0000"/>
                          </a:solidFill>
                          <a:latin typeface="Times New Roman"/>
                        </a:rPr>
                        <a:t>Урологиялық</a:t>
                      </a:r>
                      <a:r>
                        <a:rPr lang="ru-RU" sz="1000" b="0" i="0" u="none" strike="noStrike" baseline="0" dirty="0" err="1">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103,7</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117,4</a:t>
                      </a:r>
                    </a:p>
                  </a:txBody>
                  <a:tcPr marL="9525" marR="9525" marT="9525" marB="0" anchor="b"/>
                </a:tc>
                <a:tc>
                  <a:txBody>
                    <a:bodyPr/>
                    <a:lstStyle/>
                    <a:p>
                      <a:r>
                        <a:rPr lang="kk-KZ" sz="1000" dirty="0">
                          <a:solidFill>
                            <a:srgbClr val="C00000"/>
                          </a:solidFill>
                        </a:rPr>
                        <a:t>16,6</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17,6</a:t>
                      </a:r>
                    </a:p>
                  </a:txBody>
                  <a:tcPr marL="9525" marR="9525" marT="9525" marB="0" anchor="b"/>
                </a:tc>
                <a:tc>
                  <a:txBody>
                    <a:bodyPr/>
                    <a:lstStyle/>
                    <a:p>
                      <a:r>
                        <a:rPr lang="kk-KZ" sz="1000" dirty="0">
                          <a:solidFill>
                            <a:srgbClr val="C00000"/>
                          </a:solidFill>
                        </a:rPr>
                        <a:t>6,5</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7,0</a:t>
                      </a:r>
                    </a:p>
                  </a:txBody>
                  <a:tcPr marL="9525" marR="9525" marT="9525" marB="0" anchor="b"/>
                </a:tc>
                <a:tc>
                  <a:txBody>
                    <a:bodyPr/>
                    <a:lstStyle/>
                    <a:p>
                      <a:r>
                        <a:rPr lang="kk-KZ" sz="1000" dirty="0">
                          <a:solidFill>
                            <a:srgbClr val="C00000"/>
                          </a:solidFill>
                        </a:rPr>
                        <a:t>5,36</a:t>
                      </a:r>
                      <a:endParaRPr lang="ru-RU" sz="1000" dirty="0">
                        <a:solidFill>
                          <a:srgbClr val="C00000"/>
                        </a:solidFill>
                      </a:endParaRPr>
                    </a:p>
                  </a:txBody>
                  <a:tcPr marL="9525" marR="9525" marT="9525" marB="0" anchor="b"/>
                </a:tc>
                <a:tc>
                  <a:txBody>
                    <a:bodyPr/>
                    <a:lstStyle/>
                    <a:p>
                      <a:pPr algn="l" fontAlgn="ctr"/>
                      <a:r>
                        <a:rPr lang="ru-RU" sz="1000" b="0" i="0" u="none" strike="noStrike" dirty="0">
                          <a:solidFill>
                            <a:srgbClr val="FF0000"/>
                          </a:solidFill>
                          <a:latin typeface="Times New Roman"/>
                        </a:rPr>
                        <a:t>15,97</a:t>
                      </a:r>
                    </a:p>
                  </a:txBody>
                  <a:tcPr marL="9525" marR="9525" marT="9525" marB="0" anchor="ctr"/>
                </a:tc>
                <a:tc>
                  <a:txBody>
                    <a:bodyPr/>
                    <a:lstStyle/>
                    <a:p>
                      <a:r>
                        <a:rPr lang="kk-KZ" sz="1000" dirty="0">
                          <a:solidFill>
                            <a:srgbClr val="C00000"/>
                          </a:solidFill>
                        </a:rPr>
                        <a:t>0,8</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extLst>
                  <a:ext uri="{0D108BD9-81ED-4DB2-BD59-A6C34878D82A}">
                    <a16:rowId xmlns:a16="http://schemas.microsoft.com/office/drawing/2014/main" val="10011"/>
                  </a:ext>
                </a:extLst>
              </a:tr>
              <a:tr h="214314">
                <a:tc>
                  <a:txBody>
                    <a:bodyPr/>
                    <a:lstStyle/>
                    <a:p>
                      <a:pPr algn="l" fontAlgn="t"/>
                      <a:r>
                        <a:rPr lang="ru-RU" sz="1000" b="1" i="0" u="none" strike="noStrike" dirty="0">
                          <a:solidFill>
                            <a:schemeClr val="tx1"/>
                          </a:solidFill>
                          <a:latin typeface="Times New Roman" pitchFamily="18" charset="0"/>
                          <a:cs typeface="Times New Roman" pitchFamily="18" charset="0"/>
                        </a:rPr>
                        <a:t>11</a:t>
                      </a:r>
                    </a:p>
                  </a:txBody>
                  <a:tcPr marL="9525" marR="9525" marT="9525" marB="0" anchor="ctr"/>
                </a:tc>
                <a:tc>
                  <a:txBody>
                    <a:bodyPr/>
                    <a:lstStyle/>
                    <a:p>
                      <a:pPr algn="l" fontAlgn="ctr"/>
                      <a:r>
                        <a:rPr lang="ru-RU" sz="1000" b="0" i="0" u="none" strike="noStrike" dirty="0" err="1">
                          <a:solidFill>
                            <a:srgbClr val="FF0000"/>
                          </a:solidFill>
                          <a:latin typeface="Times New Roman"/>
                        </a:rPr>
                        <a:t>Урологиялық</a:t>
                      </a:r>
                      <a:r>
                        <a:rPr lang="ru-RU" sz="1000" b="0" i="0" u="none" strike="noStrike" baseline="0" dirty="0" err="1">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69,0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85,0</a:t>
                      </a:r>
                    </a:p>
                  </a:txBody>
                  <a:tcPr marL="9525" marR="9525" marT="9525" marB="0" anchor="b"/>
                </a:tc>
                <a:tc>
                  <a:txBody>
                    <a:bodyPr/>
                    <a:lstStyle/>
                    <a:p>
                      <a:r>
                        <a:rPr lang="kk-KZ" sz="1000" dirty="0">
                          <a:solidFill>
                            <a:srgbClr val="C00000"/>
                          </a:solidFill>
                        </a:rPr>
                        <a:t>12,5</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13,0</a:t>
                      </a:r>
                    </a:p>
                  </a:txBody>
                  <a:tcPr marL="9525" marR="9525" marT="9525" marB="0" anchor="b"/>
                </a:tc>
                <a:tc>
                  <a:txBody>
                    <a:bodyPr/>
                    <a:lstStyle/>
                    <a:p>
                      <a:r>
                        <a:rPr lang="kk-KZ" sz="1000" dirty="0">
                          <a:solidFill>
                            <a:srgbClr val="C00000"/>
                          </a:solidFill>
                        </a:rPr>
                        <a:t>5,3</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6,5</a:t>
                      </a:r>
                    </a:p>
                  </a:txBody>
                  <a:tcPr marL="9525" marR="9525" marT="9525" marB="0" anchor="b"/>
                </a:tc>
                <a:tc>
                  <a:txBody>
                    <a:bodyPr/>
                    <a:lstStyle/>
                    <a:p>
                      <a:r>
                        <a:rPr lang="ru-RU" sz="1000" dirty="0">
                          <a:solidFill>
                            <a:srgbClr val="C00000"/>
                          </a:solidFill>
                        </a:rPr>
                        <a:t>46,15</a:t>
                      </a:r>
                    </a:p>
                  </a:txBody>
                  <a:tcPr marL="9525" marR="9525" marT="9525" marB="0" anchor="b"/>
                </a:tc>
                <a:tc>
                  <a:txBody>
                    <a:bodyPr/>
                    <a:lstStyle/>
                    <a:p>
                      <a:pPr algn="l" fontAlgn="ctr"/>
                      <a:r>
                        <a:rPr lang="ru-RU" sz="1000" b="0" i="0" u="none" strike="noStrike" dirty="0">
                          <a:solidFill>
                            <a:srgbClr val="FF0000"/>
                          </a:solidFill>
                          <a:latin typeface="Times New Roman"/>
                        </a:rPr>
                        <a:t>92,31</a:t>
                      </a:r>
                    </a:p>
                  </a:txBody>
                  <a:tcPr marL="9525" marR="9525" marT="9525" marB="0" anchor="ctr"/>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extLst>
                  <a:ext uri="{0D108BD9-81ED-4DB2-BD59-A6C34878D82A}">
                    <a16:rowId xmlns:a16="http://schemas.microsoft.com/office/drawing/2014/main" val="10012"/>
                  </a:ext>
                </a:extLst>
              </a:tr>
              <a:tr h="204955">
                <a:tc>
                  <a:txBody>
                    <a:bodyPr/>
                    <a:lstStyle/>
                    <a:p>
                      <a:pPr algn="l" fontAlgn="t"/>
                      <a:r>
                        <a:rPr lang="ru-RU" sz="1000" b="1" i="0" u="none" strike="noStrike" dirty="0">
                          <a:solidFill>
                            <a:schemeClr val="tx1"/>
                          </a:solidFill>
                          <a:latin typeface="Times New Roman" pitchFamily="18" charset="0"/>
                          <a:cs typeface="Times New Roman" pitchFamily="18" charset="0"/>
                        </a:rPr>
                        <a:t>12</a:t>
                      </a:r>
                    </a:p>
                  </a:txBody>
                  <a:tcPr marL="9525" marR="9525" marT="9525" marB="0" anchor="ctr"/>
                </a:tc>
                <a:tc>
                  <a:txBody>
                    <a:bodyPr/>
                    <a:lstStyle/>
                    <a:p>
                      <a:pPr algn="l" fontAlgn="ctr"/>
                      <a:r>
                        <a:rPr lang="kk-KZ" sz="1000" b="0" i="0" u="none" strike="noStrike" dirty="0">
                          <a:solidFill>
                            <a:srgbClr val="FF0000"/>
                          </a:solidFill>
                          <a:latin typeface="Times New Roman"/>
                        </a:rPr>
                        <a:t>Босану</a:t>
                      </a:r>
                      <a:r>
                        <a:rPr lang="kk-KZ" sz="1000" b="0" i="0" u="none" strike="noStrike" baseline="0" dirty="0">
                          <a:solidFill>
                            <a:srgbClr val="FF0000"/>
                          </a:solidFill>
                          <a:latin typeface="Times New Roman"/>
                        </a:rPr>
                        <a:t> бөлімі</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75,7</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62,9</a:t>
                      </a:r>
                    </a:p>
                  </a:txBody>
                  <a:tcPr marL="9525" marR="9525" marT="9525" marB="0" anchor="b"/>
                </a:tc>
                <a:tc>
                  <a:txBody>
                    <a:bodyPr/>
                    <a:lstStyle/>
                    <a:p>
                      <a:r>
                        <a:rPr lang="kk-KZ" sz="1000" dirty="0">
                          <a:solidFill>
                            <a:srgbClr val="C00000"/>
                          </a:solidFill>
                        </a:rPr>
                        <a:t>14,3</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10,7</a:t>
                      </a:r>
                    </a:p>
                  </a:txBody>
                  <a:tcPr marL="9525" marR="9525" marT="9525" marB="0" anchor="b"/>
                </a:tc>
                <a:tc>
                  <a:txBody>
                    <a:bodyPr/>
                    <a:lstStyle/>
                    <a:p>
                      <a:r>
                        <a:rPr lang="ru-RU" sz="1000" dirty="0">
                          <a:solidFill>
                            <a:srgbClr val="C00000"/>
                          </a:solidFill>
                        </a:rPr>
                        <a:t>4,2</a:t>
                      </a:r>
                    </a:p>
                  </a:txBody>
                  <a:tcPr marL="9525" marR="9525" marT="9525" marB="0" anchor="b"/>
                </a:tc>
                <a:tc>
                  <a:txBody>
                    <a:bodyPr/>
                    <a:lstStyle/>
                    <a:p>
                      <a:pPr algn="l" fontAlgn="b"/>
                      <a:r>
                        <a:rPr lang="ru-RU" sz="1000" b="0" i="0" u="none" strike="noStrike" dirty="0">
                          <a:solidFill>
                            <a:srgbClr val="FF0000"/>
                          </a:solidFill>
                          <a:latin typeface="Times New Roman"/>
                        </a:rPr>
                        <a:t>4,8</a:t>
                      </a:r>
                    </a:p>
                  </a:txBody>
                  <a:tcPr marL="9525" marR="9525" marT="9525" marB="0" anchor="b"/>
                </a:tc>
                <a:tc>
                  <a:txBody>
                    <a:bodyPr/>
                    <a:lstStyle/>
                    <a:p>
                      <a:r>
                        <a:rPr lang="kk-KZ" sz="1000" dirty="0">
                          <a:solidFill>
                            <a:srgbClr val="C00000"/>
                          </a:solidFill>
                        </a:rPr>
                        <a:t>22,4</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21,0</a:t>
                      </a: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extLst>
                  <a:ext uri="{0D108BD9-81ED-4DB2-BD59-A6C34878D82A}">
                    <a16:rowId xmlns:a16="http://schemas.microsoft.com/office/drawing/2014/main" val="10013"/>
                  </a:ext>
                </a:extLst>
              </a:tr>
              <a:tr h="144016">
                <a:tc>
                  <a:txBody>
                    <a:bodyPr/>
                    <a:lstStyle/>
                    <a:p>
                      <a:pPr algn="l" fontAlgn="t"/>
                      <a:r>
                        <a:rPr lang="ru-RU" sz="1000" b="1" i="0" u="none" strike="noStrike" dirty="0">
                          <a:solidFill>
                            <a:schemeClr val="tx1"/>
                          </a:solidFill>
                          <a:latin typeface="Times New Roman" pitchFamily="18" charset="0"/>
                          <a:cs typeface="Times New Roman" pitchFamily="18" charset="0"/>
                        </a:rPr>
                        <a:t>13</a:t>
                      </a:r>
                    </a:p>
                  </a:txBody>
                  <a:tcPr marL="9525" marR="9525" marT="9525" marB="0" anchor="ctr"/>
                </a:tc>
                <a:tc>
                  <a:txBody>
                    <a:bodyPr/>
                    <a:lstStyle/>
                    <a:p>
                      <a:pPr algn="l" fontAlgn="ctr"/>
                      <a:r>
                        <a:rPr lang="ru-RU" sz="1000" b="0" i="0" u="none" strike="noStrike" dirty="0">
                          <a:solidFill>
                            <a:srgbClr val="FF0000"/>
                          </a:solidFill>
                          <a:latin typeface="Times New Roman"/>
                        </a:rPr>
                        <a:t> патология</a:t>
                      </a:r>
                    </a:p>
                  </a:txBody>
                  <a:tcPr marL="9525" marR="9525" marT="9525" marB="0" anchor="ctr"/>
                </a:tc>
                <a:tc>
                  <a:txBody>
                    <a:bodyPr/>
                    <a:lstStyle/>
                    <a:p>
                      <a:r>
                        <a:rPr lang="ru-RU" sz="1000" dirty="0">
                          <a:solidFill>
                            <a:srgbClr val="C00000"/>
                          </a:solidFill>
                        </a:rPr>
                        <a:t>157,6</a:t>
                      </a:r>
                    </a:p>
                  </a:txBody>
                  <a:tcPr marL="9525" marR="9525" marT="9525" marB="0" anchor="b"/>
                </a:tc>
                <a:tc>
                  <a:txBody>
                    <a:bodyPr/>
                    <a:lstStyle/>
                    <a:p>
                      <a:pPr algn="l" fontAlgn="b"/>
                      <a:r>
                        <a:rPr lang="ru-RU" sz="1000" b="0" i="0" u="none" strike="noStrike">
                          <a:solidFill>
                            <a:srgbClr val="FF0000"/>
                          </a:solidFill>
                          <a:latin typeface="Times New Roman"/>
                        </a:rPr>
                        <a:t>116,8</a:t>
                      </a:r>
                    </a:p>
                  </a:txBody>
                  <a:tcPr marL="9525" marR="9525" marT="9525" marB="0" anchor="b"/>
                </a:tc>
                <a:tc>
                  <a:txBody>
                    <a:bodyPr/>
                    <a:lstStyle/>
                    <a:p>
                      <a:r>
                        <a:rPr lang="ru-RU" sz="1000" dirty="0">
                          <a:solidFill>
                            <a:srgbClr val="C00000"/>
                          </a:solidFill>
                        </a:rPr>
                        <a:t>50,3</a:t>
                      </a:r>
                    </a:p>
                  </a:txBody>
                  <a:tcPr marL="9525" marR="9525" marT="9525" marB="0" anchor="b"/>
                </a:tc>
                <a:tc>
                  <a:txBody>
                    <a:bodyPr/>
                    <a:lstStyle/>
                    <a:p>
                      <a:pPr algn="l" fontAlgn="b"/>
                      <a:r>
                        <a:rPr lang="ru-RU" sz="1000" b="0" i="0" u="none" strike="noStrike" dirty="0">
                          <a:solidFill>
                            <a:srgbClr val="FF0000"/>
                          </a:solidFill>
                          <a:latin typeface="Times New Roman"/>
                        </a:rPr>
                        <a:t>36,8</a:t>
                      </a:r>
                    </a:p>
                  </a:txBody>
                  <a:tcPr marL="9525" marR="9525" marT="9525" marB="0" anchor="b"/>
                </a:tc>
                <a:tc>
                  <a:txBody>
                    <a:bodyPr/>
                    <a:lstStyle/>
                    <a:p>
                      <a:r>
                        <a:rPr lang="kk-KZ" sz="1000" dirty="0">
                          <a:solidFill>
                            <a:srgbClr val="C00000"/>
                          </a:solidFill>
                        </a:rPr>
                        <a:t>4,4</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4,6</a:t>
                      </a: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extLst>
                  <a:ext uri="{0D108BD9-81ED-4DB2-BD59-A6C34878D82A}">
                    <a16:rowId xmlns:a16="http://schemas.microsoft.com/office/drawing/2014/main" val="10014"/>
                  </a:ext>
                </a:extLst>
              </a:tr>
              <a:tr h="198115">
                <a:tc>
                  <a:txBody>
                    <a:bodyPr/>
                    <a:lstStyle/>
                    <a:p>
                      <a:pPr algn="l" fontAlgn="t"/>
                      <a:r>
                        <a:rPr lang="ru-RU" sz="1000" b="1" i="0" u="none" strike="noStrike" dirty="0">
                          <a:solidFill>
                            <a:schemeClr val="tx1"/>
                          </a:solidFill>
                          <a:latin typeface="Times New Roman" pitchFamily="18" charset="0"/>
                          <a:cs typeface="Times New Roman" pitchFamily="18" charset="0"/>
                        </a:rPr>
                        <a:t>14</a:t>
                      </a:r>
                    </a:p>
                  </a:txBody>
                  <a:tcPr marL="9525" marR="9525" marT="9525" marB="0" anchor="ctr"/>
                </a:tc>
                <a:tc>
                  <a:txBody>
                    <a:bodyPr/>
                    <a:lstStyle/>
                    <a:p>
                      <a:pPr algn="l" fontAlgn="ctr"/>
                      <a:r>
                        <a:rPr lang="ru-RU" sz="1000" b="0" i="0" u="none" strike="noStrike" dirty="0">
                          <a:solidFill>
                            <a:srgbClr val="FF0000"/>
                          </a:solidFill>
                          <a:latin typeface="Times New Roman"/>
                        </a:rPr>
                        <a:t>Гинекология</a:t>
                      </a:r>
                    </a:p>
                  </a:txBody>
                  <a:tcPr marL="9525" marR="9525" marT="9525" marB="0" anchor="ctr"/>
                </a:tc>
                <a:tc>
                  <a:txBody>
                    <a:bodyPr/>
                    <a:lstStyle/>
                    <a:p>
                      <a:r>
                        <a:rPr lang="ru-RU" sz="1000" dirty="0">
                          <a:solidFill>
                            <a:srgbClr val="C00000"/>
                          </a:solidFill>
                        </a:rPr>
                        <a:t>122,6</a:t>
                      </a:r>
                    </a:p>
                  </a:txBody>
                  <a:tcPr marL="9525" marR="9525" marT="9525" marB="0" anchor="b"/>
                </a:tc>
                <a:tc>
                  <a:txBody>
                    <a:bodyPr/>
                    <a:lstStyle/>
                    <a:p>
                      <a:pPr algn="l" fontAlgn="b"/>
                      <a:r>
                        <a:rPr lang="ru-RU" sz="1000" b="0" i="0" u="none" strike="noStrike" dirty="0">
                          <a:solidFill>
                            <a:srgbClr val="FF0000"/>
                          </a:solidFill>
                          <a:latin typeface="Times New Roman"/>
                        </a:rPr>
                        <a:t>98,7</a:t>
                      </a:r>
                    </a:p>
                  </a:txBody>
                  <a:tcPr marL="9525" marR="9525" marT="9525" marB="0" anchor="b"/>
                </a:tc>
                <a:tc>
                  <a:txBody>
                    <a:bodyPr/>
                    <a:lstStyle/>
                    <a:p>
                      <a:r>
                        <a:rPr lang="ru-RU" sz="1000" dirty="0">
                          <a:solidFill>
                            <a:srgbClr val="C00000"/>
                          </a:solidFill>
                        </a:rPr>
                        <a:t>21,1</a:t>
                      </a:r>
                    </a:p>
                  </a:txBody>
                  <a:tcPr marL="9525" marR="9525" marT="9525" marB="0" anchor="b"/>
                </a:tc>
                <a:tc>
                  <a:txBody>
                    <a:bodyPr/>
                    <a:lstStyle/>
                    <a:p>
                      <a:pPr algn="l" fontAlgn="b"/>
                      <a:r>
                        <a:rPr lang="ru-RU" sz="1000" b="0" i="0" u="none" strike="noStrike" dirty="0">
                          <a:solidFill>
                            <a:srgbClr val="FF0000"/>
                          </a:solidFill>
                          <a:latin typeface="Times New Roman"/>
                        </a:rPr>
                        <a:t>18,0</a:t>
                      </a:r>
                    </a:p>
                  </a:txBody>
                  <a:tcPr marL="9525" marR="9525" marT="9525" marB="0" anchor="b"/>
                </a:tc>
                <a:tc>
                  <a:txBody>
                    <a:bodyPr/>
                    <a:lstStyle/>
                    <a:p>
                      <a:r>
                        <a:rPr lang="kk-KZ" sz="1000" dirty="0">
                          <a:solidFill>
                            <a:srgbClr val="C00000"/>
                          </a:solidFill>
                        </a:rPr>
                        <a:t>6,0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5,3</a:t>
                      </a:r>
                    </a:p>
                  </a:txBody>
                  <a:tcPr marL="9525" marR="9525" marT="9525" marB="0" anchor="b"/>
                </a:tc>
                <a:tc>
                  <a:txBody>
                    <a:bodyPr/>
                    <a:lstStyle/>
                    <a:p>
                      <a:r>
                        <a:rPr lang="ru-RU" sz="1000" dirty="0">
                          <a:solidFill>
                            <a:srgbClr val="C00000"/>
                          </a:solidFill>
                        </a:rPr>
                        <a:t>17,7</a:t>
                      </a:r>
                    </a:p>
                  </a:txBody>
                  <a:tcPr marL="9525" marR="9525" marT="9525" marB="0" anchor="b"/>
                </a:tc>
                <a:tc>
                  <a:txBody>
                    <a:bodyPr/>
                    <a:lstStyle/>
                    <a:p>
                      <a:pPr algn="l" fontAlgn="b"/>
                      <a:r>
                        <a:rPr lang="ru-RU" sz="1000" b="0" i="0" u="none" strike="noStrike" dirty="0">
                          <a:solidFill>
                            <a:srgbClr val="FF0000"/>
                          </a:solidFill>
                          <a:latin typeface="Times New Roman"/>
                        </a:rPr>
                        <a:t>20,0</a:t>
                      </a: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extLst>
                  <a:ext uri="{0D108BD9-81ED-4DB2-BD59-A6C34878D82A}">
                    <a16:rowId xmlns:a16="http://schemas.microsoft.com/office/drawing/2014/main" val="10015"/>
                  </a:ext>
                </a:extLst>
              </a:tr>
              <a:tr h="142876">
                <a:tc>
                  <a:txBody>
                    <a:bodyPr/>
                    <a:lstStyle/>
                    <a:p>
                      <a:pPr algn="l" fontAlgn="t"/>
                      <a:r>
                        <a:rPr lang="ru-RU" sz="1000" b="1" i="0" u="none" strike="noStrike" dirty="0">
                          <a:solidFill>
                            <a:schemeClr val="tx1"/>
                          </a:solidFill>
                          <a:latin typeface="Times New Roman" pitchFamily="18" charset="0"/>
                          <a:cs typeface="Times New Roman" pitchFamily="18" charset="0"/>
                        </a:rPr>
                        <a:t>15</a:t>
                      </a:r>
                    </a:p>
                  </a:txBody>
                  <a:tcPr marL="9525" marR="9525" marT="9525" marB="0" anchor="ctr"/>
                </a:tc>
                <a:tc>
                  <a:txBody>
                    <a:bodyPr/>
                    <a:lstStyle/>
                    <a:p>
                      <a:pPr algn="l" fontAlgn="ctr"/>
                      <a:r>
                        <a:rPr lang="ru-RU" sz="1000" b="0" i="0" u="none" strike="noStrike" dirty="0">
                          <a:solidFill>
                            <a:srgbClr val="FF0000"/>
                          </a:solidFill>
                          <a:latin typeface="Times New Roman"/>
                        </a:rPr>
                        <a:t> гинекология </a:t>
                      </a:r>
                      <a:r>
                        <a:rPr lang="ru-RU" sz="1000" b="0" i="0" u="none" strike="noStrike" dirty="0" err="1">
                          <a:solidFill>
                            <a:srgbClr val="FF0000"/>
                          </a:solidFill>
                          <a:latin typeface="Times New Roman"/>
                        </a:rPr>
                        <a:t>балалар</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a:solidFill>
                            <a:srgbClr val="C00000"/>
                          </a:solidFill>
                        </a:rPr>
                        <a:t>0</a:t>
                      </a:r>
                    </a:p>
                  </a:txBody>
                  <a:tcPr marL="9525" marR="9525" marT="9525" marB="0" anchor="b"/>
                </a:tc>
                <a:tc>
                  <a:txBody>
                    <a:bodyPr/>
                    <a:lstStyle/>
                    <a:p>
                      <a:pPr algn="l" fontAlgn="b"/>
                      <a:r>
                        <a:rPr lang="ru-RU" sz="1000" b="0" i="0" u="none" strike="noStrike" dirty="0">
                          <a:solidFill>
                            <a:srgbClr val="FF0000"/>
                          </a:solidFill>
                          <a:latin typeface="Times New Roman"/>
                        </a:rPr>
                        <a:t>16,0</a:t>
                      </a:r>
                    </a:p>
                  </a:txBody>
                  <a:tcPr marL="9525" marR="9525" marT="9525" marB="0" anchor="b"/>
                </a:tc>
                <a:tc>
                  <a:txBody>
                    <a:bodyPr/>
                    <a:lstStyle/>
                    <a:p>
                      <a:r>
                        <a:rPr lang="ru-RU" sz="1000" dirty="0">
                          <a:solidFill>
                            <a:srgbClr val="C00000"/>
                          </a:solidFill>
                        </a:rPr>
                        <a:t>0</a:t>
                      </a:r>
                    </a:p>
                  </a:txBody>
                  <a:tcPr marL="9525" marR="9525" marT="9525" marB="0" anchor="b"/>
                </a:tc>
                <a:tc>
                  <a:txBody>
                    <a:bodyPr/>
                    <a:lstStyle/>
                    <a:p>
                      <a:pPr algn="l" fontAlgn="b"/>
                      <a:r>
                        <a:rPr lang="ru-RU" sz="1000" b="0" i="0" u="none" strike="noStrike" dirty="0">
                          <a:solidFill>
                            <a:srgbClr val="FF0000"/>
                          </a:solidFill>
                          <a:latin typeface="Times New Roman"/>
                        </a:rPr>
                        <a:t>3,0</a:t>
                      </a:r>
                    </a:p>
                  </a:txBody>
                  <a:tcPr marL="9525" marR="9525" marT="9525" marB="0" anchor="b"/>
                </a:tc>
                <a:tc>
                  <a:txBody>
                    <a:bodyPr/>
                    <a:lstStyle/>
                    <a:p>
                      <a:r>
                        <a:rPr lang="ru-RU" sz="1000" dirty="0">
                          <a:solidFill>
                            <a:srgbClr val="C00000"/>
                          </a:solidFill>
                        </a:rPr>
                        <a:t>0</a:t>
                      </a:r>
                    </a:p>
                  </a:txBody>
                  <a:tcPr marL="9525" marR="9525" marT="9525" marB="0" anchor="b"/>
                </a:tc>
                <a:tc>
                  <a:txBody>
                    <a:bodyPr/>
                    <a:lstStyle/>
                    <a:p>
                      <a:pPr algn="l" fontAlgn="b"/>
                      <a:r>
                        <a:rPr lang="ru-RU" sz="1000" b="0" i="0" u="none" strike="noStrike" dirty="0">
                          <a:solidFill>
                            <a:srgbClr val="FF0000"/>
                          </a:solidFill>
                          <a:latin typeface="Times New Roman"/>
                        </a:rPr>
                        <a:t>5,3</a:t>
                      </a:r>
                    </a:p>
                  </a:txBody>
                  <a:tcPr marL="9525" marR="9525" marT="9525" marB="0" anchor="b"/>
                </a:tc>
                <a:tc>
                  <a:txBody>
                    <a:bodyPr/>
                    <a:lstStyle/>
                    <a:p>
                      <a:r>
                        <a:rPr lang="ru-RU" sz="1000" dirty="0">
                          <a:solidFill>
                            <a:srgbClr val="C00000"/>
                          </a:solidFill>
                        </a:rPr>
                        <a:t>0</a:t>
                      </a:r>
                    </a:p>
                  </a:txBody>
                  <a:tcPr marL="9525" marR="9525" marT="9525" marB="0" anchor="b"/>
                </a:tc>
                <a:tc>
                  <a:txBody>
                    <a:bodyPr/>
                    <a:lstStyle/>
                    <a:p>
                      <a:pPr algn="l" fontAlgn="b"/>
                      <a:r>
                        <a:rPr lang="ru-RU" sz="1000" b="0" i="0" u="none" strike="noStrike" dirty="0">
                          <a:solidFill>
                            <a:srgbClr val="FF0000"/>
                          </a:solidFill>
                          <a:latin typeface="Times New Roman"/>
                        </a:rPr>
                        <a:t>133,3</a:t>
                      </a:r>
                    </a:p>
                  </a:txBody>
                  <a:tcPr marL="9525" marR="9525" marT="9525" marB="0" anchor="b"/>
                </a:tc>
                <a:tc>
                  <a:txBody>
                    <a:bodyPr/>
                    <a:lstStyle/>
                    <a:p>
                      <a:r>
                        <a:rPr lang="ru-RU" sz="1000" dirty="0">
                          <a:solidFill>
                            <a:srgbClr val="C00000"/>
                          </a:solidFill>
                        </a:rPr>
                        <a:t>0</a:t>
                      </a: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extLst>
                  <a:ext uri="{0D108BD9-81ED-4DB2-BD59-A6C34878D82A}">
                    <a16:rowId xmlns:a16="http://schemas.microsoft.com/office/drawing/2014/main" val="10016"/>
                  </a:ext>
                </a:extLst>
              </a:tr>
              <a:tr h="198115">
                <a:tc>
                  <a:txBody>
                    <a:bodyPr/>
                    <a:lstStyle/>
                    <a:p>
                      <a:pPr algn="l" fontAlgn="t"/>
                      <a:r>
                        <a:rPr lang="ru-RU" sz="1000" b="1" i="0" u="none" strike="noStrike" dirty="0">
                          <a:solidFill>
                            <a:schemeClr val="tx1"/>
                          </a:solidFill>
                          <a:latin typeface="Times New Roman" pitchFamily="18" charset="0"/>
                          <a:cs typeface="Times New Roman" pitchFamily="18" charset="0"/>
                        </a:rPr>
                        <a:t>16</a:t>
                      </a:r>
                    </a:p>
                  </a:txBody>
                  <a:tcPr marL="9525" marR="9525" marT="9525" marB="0" anchor="ctr"/>
                </a:tc>
                <a:tc>
                  <a:txBody>
                    <a:bodyPr/>
                    <a:lstStyle/>
                    <a:p>
                      <a:pPr algn="l" fontAlgn="ctr"/>
                      <a:r>
                        <a:rPr lang="ru-RU" sz="1000" b="0" i="0" u="none" strike="noStrike" dirty="0" err="1">
                          <a:solidFill>
                            <a:srgbClr val="FF0000"/>
                          </a:solidFill>
                          <a:latin typeface="Times New Roman"/>
                        </a:rPr>
                        <a:t>Невралогия</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87,7</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123,3</a:t>
                      </a:r>
                    </a:p>
                  </a:txBody>
                  <a:tcPr marL="9525" marR="9525" marT="9525" marB="0" anchor="b"/>
                </a:tc>
                <a:tc>
                  <a:txBody>
                    <a:bodyPr/>
                    <a:lstStyle/>
                    <a:p>
                      <a:r>
                        <a:rPr lang="ru-RU" sz="1000" dirty="0">
                          <a:solidFill>
                            <a:srgbClr val="C00000"/>
                          </a:solidFill>
                        </a:rPr>
                        <a:t>13,3</a:t>
                      </a:r>
                    </a:p>
                  </a:txBody>
                  <a:tcPr marL="9525" marR="9525" marT="9525" marB="0" anchor="b"/>
                </a:tc>
                <a:tc>
                  <a:txBody>
                    <a:bodyPr/>
                    <a:lstStyle/>
                    <a:p>
                      <a:pPr algn="l" fontAlgn="b"/>
                      <a:r>
                        <a:rPr lang="ru-RU" sz="1000" b="0" i="0" u="none" strike="noStrike" dirty="0">
                          <a:solidFill>
                            <a:srgbClr val="FF0000"/>
                          </a:solidFill>
                          <a:latin typeface="Times New Roman"/>
                        </a:rPr>
                        <a:t>21,3</a:t>
                      </a:r>
                    </a:p>
                  </a:txBody>
                  <a:tcPr marL="9525" marR="9525" marT="9525" marB="0" anchor="b"/>
                </a:tc>
                <a:tc>
                  <a:txBody>
                    <a:bodyPr/>
                    <a:lstStyle/>
                    <a:p>
                      <a:r>
                        <a:rPr lang="kk-KZ" sz="1000" dirty="0">
                          <a:solidFill>
                            <a:srgbClr val="C00000"/>
                          </a:solidFill>
                        </a:rPr>
                        <a:t>7,0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5,8</a:t>
                      </a:r>
                    </a:p>
                  </a:txBody>
                  <a:tcPr marL="9525" marR="9525" marT="9525" marB="0" anchor="b"/>
                </a:tc>
                <a:tc>
                  <a:txBody>
                    <a:bodyPr/>
                    <a:lstStyle/>
                    <a:p>
                      <a:r>
                        <a:rPr lang="kk-KZ" sz="1000" dirty="0">
                          <a:solidFill>
                            <a:srgbClr val="C00000"/>
                          </a:solidFill>
                        </a:rPr>
                        <a:t>0,3</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tc>
                  <a:txBody>
                    <a:bodyPr/>
                    <a:lstStyle/>
                    <a:p>
                      <a:r>
                        <a:rPr lang="ru-RU" sz="1000" dirty="0">
                          <a:solidFill>
                            <a:srgbClr val="C00000"/>
                          </a:solidFill>
                        </a:rPr>
                        <a:t>0,3</a:t>
                      </a: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extLst>
                  <a:ext uri="{0D108BD9-81ED-4DB2-BD59-A6C34878D82A}">
                    <a16:rowId xmlns:a16="http://schemas.microsoft.com/office/drawing/2014/main" val="10017"/>
                  </a:ext>
                </a:extLst>
              </a:tr>
              <a:tr h="214314">
                <a:tc>
                  <a:txBody>
                    <a:bodyPr/>
                    <a:lstStyle/>
                    <a:p>
                      <a:pPr algn="l" fontAlgn="t"/>
                      <a:r>
                        <a:rPr lang="ru-RU" sz="1000" b="1" i="0" u="none" strike="noStrike" dirty="0">
                          <a:solidFill>
                            <a:schemeClr val="tx1"/>
                          </a:solidFill>
                          <a:latin typeface="Times New Roman" pitchFamily="18" charset="0"/>
                          <a:cs typeface="Times New Roman" pitchFamily="18" charset="0"/>
                        </a:rPr>
                        <a:t>17</a:t>
                      </a:r>
                    </a:p>
                  </a:txBody>
                  <a:tcPr marL="9525" marR="9525" marT="9525" marB="0" anchor="ctr"/>
                </a:tc>
                <a:tc>
                  <a:txBody>
                    <a:bodyPr/>
                    <a:lstStyle/>
                    <a:p>
                      <a:pPr algn="l" fontAlgn="ctr"/>
                      <a:r>
                        <a:rPr lang="ru-RU" sz="1000" b="0" i="0" u="none" strike="noStrike" dirty="0" err="1">
                          <a:solidFill>
                            <a:srgbClr val="FF0000"/>
                          </a:solidFill>
                          <a:latin typeface="Times New Roman"/>
                        </a:rPr>
                        <a:t>Нәресте</a:t>
                      </a:r>
                      <a:r>
                        <a:rPr lang="ru-RU" sz="1000" b="0" i="0" u="none" strike="noStrike" dirty="0">
                          <a:solidFill>
                            <a:srgbClr val="FF0000"/>
                          </a:solidFill>
                          <a:latin typeface="Times New Roman"/>
                        </a:rPr>
                        <a:t> </a:t>
                      </a:r>
                      <a:r>
                        <a:rPr lang="ru-RU" sz="1000" b="0" i="0" u="none" strike="noStrike" dirty="0" err="1">
                          <a:solidFill>
                            <a:srgbClr val="FF0000"/>
                          </a:solidFill>
                          <a:latin typeface="Times New Roman"/>
                        </a:rPr>
                        <a:t>патологиясы</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a:solidFill>
                            <a:srgbClr val="C00000"/>
                          </a:solidFill>
                        </a:rPr>
                        <a:t>124,3</a:t>
                      </a:r>
                    </a:p>
                  </a:txBody>
                  <a:tcPr marL="9525" marR="9525" marT="9525" marB="0" anchor="b"/>
                </a:tc>
                <a:tc>
                  <a:txBody>
                    <a:bodyPr/>
                    <a:lstStyle/>
                    <a:p>
                      <a:pPr algn="l" fontAlgn="b"/>
                      <a:r>
                        <a:rPr lang="ru-RU" sz="1000" b="0" i="0" u="none" strike="noStrike" dirty="0">
                          <a:solidFill>
                            <a:srgbClr val="FF0000"/>
                          </a:solidFill>
                          <a:latin typeface="Times New Roman"/>
                        </a:rPr>
                        <a:t>93,1</a:t>
                      </a:r>
                    </a:p>
                  </a:txBody>
                  <a:tcPr marL="9525" marR="9525" marT="9525" marB="0" anchor="b"/>
                </a:tc>
                <a:tc>
                  <a:txBody>
                    <a:bodyPr/>
                    <a:lstStyle/>
                    <a:p>
                      <a:r>
                        <a:rPr lang="ru-RU" sz="1000" dirty="0">
                          <a:solidFill>
                            <a:srgbClr val="C00000"/>
                          </a:solidFill>
                        </a:rPr>
                        <a:t>22,7</a:t>
                      </a:r>
                    </a:p>
                  </a:txBody>
                  <a:tcPr marL="9525" marR="9525" marT="9525" marB="0" anchor="b"/>
                </a:tc>
                <a:tc>
                  <a:txBody>
                    <a:bodyPr/>
                    <a:lstStyle/>
                    <a:p>
                      <a:pPr algn="l" fontAlgn="b"/>
                      <a:r>
                        <a:rPr lang="ru-RU" sz="1000" b="0" i="0" u="none" strike="noStrike" dirty="0">
                          <a:solidFill>
                            <a:srgbClr val="FF0000"/>
                          </a:solidFill>
                          <a:latin typeface="Times New Roman"/>
                        </a:rPr>
                        <a:t>11,2</a:t>
                      </a:r>
                    </a:p>
                  </a:txBody>
                  <a:tcPr marL="9525" marR="9525" marT="9525" marB="0" anchor="b"/>
                </a:tc>
                <a:tc>
                  <a:txBody>
                    <a:bodyPr/>
                    <a:lstStyle/>
                    <a:p>
                      <a:r>
                        <a:rPr lang="ru-RU" sz="1000" dirty="0">
                          <a:solidFill>
                            <a:srgbClr val="C00000"/>
                          </a:solidFill>
                        </a:rPr>
                        <a:t>5,5</a:t>
                      </a:r>
                    </a:p>
                  </a:txBody>
                  <a:tcPr marL="9525" marR="9525" marT="9525" marB="0" anchor="b"/>
                </a:tc>
                <a:tc>
                  <a:txBody>
                    <a:bodyPr/>
                    <a:lstStyle/>
                    <a:p>
                      <a:pPr algn="l" fontAlgn="b"/>
                      <a:r>
                        <a:rPr lang="ru-RU" sz="1000" b="0" i="0" u="none" strike="noStrike" dirty="0">
                          <a:solidFill>
                            <a:srgbClr val="FF0000"/>
                          </a:solidFill>
                          <a:latin typeface="Times New Roman"/>
                        </a:rPr>
                        <a:t>8,3</a:t>
                      </a:r>
                    </a:p>
                  </a:txBody>
                  <a:tcPr marL="9525" marR="9525" marT="9525" marB="0" anchor="b"/>
                </a:tc>
                <a:tc>
                  <a:txBody>
                    <a:bodyPr/>
                    <a:lstStyle/>
                    <a:p>
                      <a:r>
                        <a:rPr lang="ru-RU" sz="1000" dirty="0">
                          <a:solidFill>
                            <a:srgbClr val="C00000"/>
                          </a:solidFill>
                        </a:rPr>
                        <a:t>0</a:t>
                      </a:r>
                    </a:p>
                  </a:txBody>
                  <a:tcPr marL="9525" marR="9525" marT="9525" marB="0" anchor="b"/>
                </a:tc>
                <a:tc>
                  <a:txBody>
                    <a:bodyPr/>
                    <a:lstStyle/>
                    <a:p>
                      <a:pPr algn="l" fontAlgn="b"/>
                      <a:r>
                        <a:rPr lang="ru-RU" sz="1000" b="0" i="0" u="none" strike="noStrike" dirty="0">
                          <a:solidFill>
                            <a:srgbClr val="FF0000"/>
                          </a:solidFill>
                          <a:latin typeface="Times New Roman"/>
                        </a:rPr>
                        <a:t>0,4</a:t>
                      </a:r>
                    </a:p>
                  </a:txBody>
                  <a:tcPr marL="9525" marR="9525" marT="9525" marB="0" anchor="b"/>
                </a:tc>
                <a:tc>
                  <a:txBody>
                    <a:bodyPr/>
                    <a:lstStyle/>
                    <a:p>
                      <a:r>
                        <a:rPr lang="ru-RU" sz="1000" dirty="0">
                          <a:solidFill>
                            <a:srgbClr val="C00000"/>
                          </a:solidFill>
                        </a:rPr>
                        <a:t>0</a:t>
                      </a:r>
                    </a:p>
                  </a:txBody>
                  <a:tcPr marL="9525" marR="9525" marT="9525" marB="0" anchor="b"/>
                </a:tc>
                <a:tc>
                  <a:txBody>
                    <a:bodyPr/>
                    <a:lstStyle/>
                    <a:p>
                      <a:pPr algn="l" fontAlgn="b"/>
                      <a:r>
                        <a:rPr lang="ru-RU" sz="1000" b="0" i="0" u="none" strike="noStrike" dirty="0">
                          <a:solidFill>
                            <a:srgbClr val="FF0000"/>
                          </a:solidFill>
                          <a:latin typeface="Times New Roman"/>
                        </a:rPr>
                        <a:t>1,1</a:t>
                      </a:r>
                    </a:p>
                  </a:txBody>
                  <a:tcPr marL="9525" marR="9525" marT="9525" marB="0" anchor="b"/>
                </a:tc>
                <a:extLst>
                  <a:ext uri="{0D108BD9-81ED-4DB2-BD59-A6C34878D82A}">
                    <a16:rowId xmlns:a16="http://schemas.microsoft.com/office/drawing/2014/main" val="10018"/>
                  </a:ext>
                </a:extLst>
              </a:tr>
              <a:tr h="145726">
                <a:tc>
                  <a:txBody>
                    <a:bodyPr/>
                    <a:lstStyle/>
                    <a:p>
                      <a:pPr algn="l" fontAlgn="t"/>
                      <a:r>
                        <a:rPr lang="ru-RU" sz="1000" b="1" i="0" u="none" strike="noStrike" dirty="0">
                          <a:solidFill>
                            <a:schemeClr val="tx1"/>
                          </a:solidFill>
                          <a:latin typeface="Times New Roman" pitchFamily="18" charset="0"/>
                          <a:cs typeface="Times New Roman" pitchFamily="18" charset="0"/>
                        </a:rPr>
                        <a:t>18</a:t>
                      </a:r>
                    </a:p>
                  </a:txBody>
                  <a:tcPr marL="9525" marR="9525" marT="9525" marB="0" anchor="ctr"/>
                </a:tc>
                <a:tc>
                  <a:txBody>
                    <a:bodyPr/>
                    <a:lstStyle/>
                    <a:p>
                      <a:pPr algn="l" fontAlgn="ctr"/>
                      <a:r>
                        <a:rPr lang="ru-RU" sz="1000" b="0" i="0" u="none" strike="noStrike" dirty="0" err="1">
                          <a:solidFill>
                            <a:srgbClr val="FF0000"/>
                          </a:solidFill>
                          <a:latin typeface="Times New Roman"/>
                        </a:rPr>
                        <a:t>отоларинг</a:t>
                      </a:r>
                      <a:r>
                        <a:rPr lang="ru-RU" sz="1000" b="0" i="0" u="none" strike="noStrike" dirty="0">
                          <a:solidFill>
                            <a:srgbClr val="FF0000"/>
                          </a:solidFill>
                          <a:latin typeface="Times New Roman"/>
                        </a:rPr>
                        <a:t> </a:t>
                      </a:r>
                      <a:r>
                        <a:rPr lang="ru-RU" sz="1000" b="0" i="0" u="none" strike="noStrike" dirty="0" err="1">
                          <a:solidFill>
                            <a:srgbClr val="FF0000"/>
                          </a:solidFill>
                          <a:latin typeface="Times New Roman"/>
                        </a:rPr>
                        <a:t>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222,0</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212,0</a:t>
                      </a:r>
                    </a:p>
                  </a:txBody>
                  <a:tcPr marL="9525" marR="9525" marT="9525" marB="0" anchor="b"/>
                </a:tc>
                <a:tc>
                  <a:txBody>
                    <a:bodyPr/>
                    <a:lstStyle/>
                    <a:p>
                      <a:r>
                        <a:rPr lang="ru-RU" sz="1000" dirty="0">
                          <a:solidFill>
                            <a:srgbClr val="C00000"/>
                          </a:solidFill>
                        </a:rPr>
                        <a:t>32,5</a:t>
                      </a:r>
                    </a:p>
                  </a:txBody>
                  <a:tcPr marL="9525" marR="9525" marT="9525" marB="0" anchor="b"/>
                </a:tc>
                <a:tc>
                  <a:txBody>
                    <a:bodyPr/>
                    <a:lstStyle/>
                    <a:p>
                      <a:pPr algn="l" fontAlgn="b"/>
                      <a:r>
                        <a:rPr lang="ru-RU" sz="1000" b="0" i="0" u="none" strike="noStrike" dirty="0">
                          <a:solidFill>
                            <a:srgbClr val="FF0000"/>
                          </a:solidFill>
                          <a:latin typeface="Times New Roman"/>
                        </a:rPr>
                        <a:t>29,5</a:t>
                      </a:r>
                    </a:p>
                  </a:txBody>
                  <a:tcPr marL="9525" marR="9525" marT="9525" marB="0" anchor="b"/>
                </a:tc>
                <a:tc>
                  <a:txBody>
                    <a:bodyPr/>
                    <a:lstStyle/>
                    <a:p>
                      <a:r>
                        <a:rPr lang="ru-RU" sz="1000" dirty="0">
                          <a:solidFill>
                            <a:srgbClr val="C00000"/>
                          </a:solidFill>
                        </a:rPr>
                        <a:t>7,2</a:t>
                      </a:r>
                    </a:p>
                  </a:txBody>
                  <a:tcPr marL="9525" marR="9525" marT="9525" marB="0" anchor="b"/>
                </a:tc>
                <a:tc>
                  <a:txBody>
                    <a:bodyPr/>
                    <a:lstStyle/>
                    <a:p>
                      <a:pPr algn="l" fontAlgn="b"/>
                      <a:r>
                        <a:rPr lang="ru-RU" sz="1000" b="0" i="0" u="none" strike="noStrike">
                          <a:solidFill>
                            <a:srgbClr val="FF0000"/>
                          </a:solidFill>
                          <a:latin typeface="Times New Roman"/>
                        </a:rPr>
                        <a:t>7,9</a:t>
                      </a:r>
                    </a:p>
                  </a:txBody>
                  <a:tcPr marL="9525" marR="9525" marT="9525" marB="0" anchor="b"/>
                </a:tc>
                <a:tc>
                  <a:txBody>
                    <a:bodyPr/>
                    <a:lstStyle/>
                    <a:p>
                      <a:r>
                        <a:rPr lang="ru-RU" sz="1000" dirty="0">
                          <a:solidFill>
                            <a:srgbClr val="C00000"/>
                          </a:solidFill>
                        </a:rPr>
                        <a:t>67,7</a:t>
                      </a:r>
                    </a:p>
                  </a:txBody>
                  <a:tcPr marL="9525" marR="9525" marT="9525" marB="0" anchor="b"/>
                </a:tc>
                <a:tc>
                  <a:txBody>
                    <a:bodyPr/>
                    <a:lstStyle/>
                    <a:p>
                      <a:pPr algn="l" fontAlgn="b"/>
                      <a:r>
                        <a:rPr lang="ru-RU" sz="1000" b="0" i="0" u="none" strike="noStrike" dirty="0">
                          <a:solidFill>
                            <a:srgbClr val="FF0000"/>
                          </a:solidFill>
                          <a:latin typeface="Times New Roman"/>
                        </a:rPr>
                        <a:t>11,1</a:t>
                      </a: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extLst>
                  <a:ext uri="{0D108BD9-81ED-4DB2-BD59-A6C34878D82A}">
                    <a16:rowId xmlns:a16="http://schemas.microsoft.com/office/drawing/2014/main" val="10019"/>
                  </a:ext>
                </a:extLst>
              </a:tr>
              <a:tr h="199825">
                <a:tc>
                  <a:txBody>
                    <a:bodyPr/>
                    <a:lstStyle/>
                    <a:p>
                      <a:pPr algn="l" fontAlgn="t"/>
                      <a:r>
                        <a:rPr lang="ru-RU" sz="1000" b="1" i="0" u="none" strike="noStrike" dirty="0">
                          <a:solidFill>
                            <a:schemeClr val="tx1"/>
                          </a:solidFill>
                          <a:latin typeface="Times New Roman" pitchFamily="18" charset="0"/>
                          <a:cs typeface="Times New Roman" pitchFamily="18" charset="0"/>
                        </a:rPr>
                        <a:t>19</a:t>
                      </a:r>
                    </a:p>
                  </a:txBody>
                  <a:tcPr marL="9525" marR="9525" marT="9525" marB="0" anchor="ctr"/>
                </a:tc>
                <a:tc>
                  <a:txBody>
                    <a:bodyPr/>
                    <a:lstStyle/>
                    <a:p>
                      <a:pPr algn="l" fontAlgn="ctr"/>
                      <a:r>
                        <a:rPr lang="ru-RU" sz="1000" b="0" i="0" u="none" strike="noStrike" dirty="0">
                          <a:solidFill>
                            <a:srgbClr val="FF0000"/>
                          </a:solidFill>
                          <a:latin typeface="Times New Roman"/>
                        </a:rPr>
                        <a:t>Отоларингология</a:t>
                      </a:r>
                      <a:r>
                        <a:rPr lang="ru-RU" sz="1000" b="0" i="0" u="none" strike="noStrike" baseline="0" dirty="0">
                          <a:solidFill>
                            <a:srgbClr val="FF0000"/>
                          </a:solidFill>
                          <a:latin typeface="Times New Roman"/>
                        </a:rPr>
                        <a:t> </a:t>
                      </a:r>
                      <a:r>
                        <a:rPr lang="ru-RU" sz="1000" b="0" i="0" u="none" strike="noStrike" baseline="0" dirty="0" err="1">
                          <a:solidFill>
                            <a:srgbClr val="FF0000"/>
                          </a:solidFill>
                          <a:latin typeface="Times New Roman"/>
                        </a:rPr>
                        <a:t>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25,0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19,0</a:t>
                      </a:r>
                    </a:p>
                  </a:txBody>
                  <a:tcPr marL="9525" marR="9525" marT="9525" marB="0" anchor="b"/>
                </a:tc>
                <a:tc>
                  <a:txBody>
                    <a:bodyPr/>
                    <a:lstStyle/>
                    <a:p>
                      <a:r>
                        <a:rPr lang="kk-KZ" sz="1000" dirty="0">
                          <a:solidFill>
                            <a:srgbClr val="C00000"/>
                          </a:solidFill>
                        </a:rPr>
                        <a:t>4,0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3,0</a:t>
                      </a:r>
                    </a:p>
                  </a:txBody>
                  <a:tcPr marL="9525" marR="9525" marT="9525" marB="0" anchor="b"/>
                </a:tc>
                <a:tc>
                  <a:txBody>
                    <a:bodyPr/>
                    <a:lstStyle/>
                    <a:p>
                      <a:r>
                        <a:rPr lang="ru-RU" sz="1000" dirty="0">
                          <a:solidFill>
                            <a:srgbClr val="C00000"/>
                          </a:solidFill>
                        </a:rPr>
                        <a:t>6,3</a:t>
                      </a:r>
                    </a:p>
                  </a:txBody>
                  <a:tcPr marL="9525" marR="9525" marT="9525" marB="0" anchor="b"/>
                </a:tc>
                <a:tc>
                  <a:txBody>
                    <a:bodyPr/>
                    <a:lstStyle/>
                    <a:p>
                      <a:pPr algn="l" fontAlgn="b"/>
                      <a:r>
                        <a:rPr lang="ru-RU" sz="1000" b="0" i="0" u="none" strike="noStrike" dirty="0">
                          <a:solidFill>
                            <a:srgbClr val="FF0000"/>
                          </a:solidFill>
                          <a:latin typeface="Times New Roman"/>
                        </a:rPr>
                        <a:t>6,3</a:t>
                      </a:r>
                    </a:p>
                  </a:txBody>
                  <a:tcPr marL="9525" marR="9525" marT="9525" marB="0" anchor="b"/>
                </a:tc>
                <a:tc>
                  <a:txBody>
                    <a:bodyPr/>
                    <a:lstStyle/>
                    <a:p>
                      <a:r>
                        <a:rPr lang="ru-RU" sz="1000" dirty="0">
                          <a:solidFill>
                            <a:srgbClr val="C00000"/>
                          </a:solidFill>
                        </a:rPr>
                        <a:t>60,0</a:t>
                      </a: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a:endParaRPr lang="ru-RU" sz="1000" dirty="0">
                        <a:solidFill>
                          <a:srgbClr val="FF0000"/>
                        </a:solidFill>
                      </a:endParaRPr>
                    </a:p>
                  </a:txBody>
                  <a:tcPr marL="9525" marR="9525" marT="9525" marB="0" anchor="b"/>
                </a:tc>
                <a:extLst>
                  <a:ext uri="{0D108BD9-81ED-4DB2-BD59-A6C34878D82A}">
                    <a16:rowId xmlns:a16="http://schemas.microsoft.com/office/drawing/2014/main" val="10020"/>
                  </a:ext>
                </a:extLst>
              </a:tr>
              <a:tr h="144016">
                <a:tc>
                  <a:txBody>
                    <a:bodyPr/>
                    <a:lstStyle/>
                    <a:p>
                      <a:pPr algn="l" fontAlgn="t"/>
                      <a:r>
                        <a:rPr lang="ru-RU" sz="1000" b="1" i="0" u="none" strike="noStrike" dirty="0">
                          <a:solidFill>
                            <a:schemeClr val="tx1"/>
                          </a:solidFill>
                          <a:latin typeface="Times New Roman" pitchFamily="18" charset="0"/>
                          <a:cs typeface="Times New Roman" pitchFamily="18" charset="0"/>
                        </a:rPr>
                        <a:t>20</a:t>
                      </a:r>
                    </a:p>
                  </a:txBody>
                  <a:tcPr marL="9525" marR="9525" marT="9525" marB="0" anchor="ctr"/>
                </a:tc>
                <a:tc>
                  <a:txBody>
                    <a:bodyPr/>
                    <a:lstStyle/>
                    <a:p>
                      <a:pPr algn="l" fontAlgn="ctr"/>
                      <a:r>
                        <a:rPr lang="ru-RU" sz="1000" b="0" i="0" u="none" strike="noStrike" dirty="0" err="1">
                          <a:solidFill>
                            <a:srgbClr val="FF0000"/>
                          </a:solidFill>
                          <a:latin typeface="Times New Roman"/>
                        </a:rPr>
                        <a:t>педиатриялық</a:t>
                      </a:r>
                      <a:r>
                        <a:rPr lang="ru-RU" sz="1000" b="0" i="0" u="none" strike="noStrike" dirty="0">
                          <a:solidFill>
                            <a:srgbClr val="FF0000"/>
                          </a:solidFill>
                          <a:latin typeface="Times New Roman"/>
                        </a:rPr>
                        <a:t> </a:t>
                      </a:r>
                    </a:p>
                  </a:txBody>
                  <a:tcPr marL="9525" marR="9525" marT="9525" marB="0" anchor="ctr"/>
                </a:tc>
                <a:tc>
                  <a:txBody>
                    <a:bodyPr/>
                    <a:lstStyle/>
                    <a:p>
                      <a:r>
                        <a:rPr lang="kk-KZ" sz="1000" dirty="0">
                          <a:solidFill>
                            <a:srgbClr val="C00000"/>
                          </a:solidFill>
                        </a:rPr>
                        <a:t>106,6</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114,4</a:t>
                      </a:r>
                    </a:p>
                  </a:txBody>
                  <a:tcPr marL="9525" marR="9525" marT="9525" marB="0" anchor="b"/>
                </a:tc>
                <a:tc>
                  <a:txBody>
                    <a:bodyPr/>
                    <a:lstStyle/>
                    <a:p>
                      <a:r>
                        <a:rPr lang="ru-RU" sz="1000" dirty="0">
                          <a:solidFill>
                            <a:srgbClr val="C00000"/>
                          </a:solidFill>
                        </a:rPr>
                        <a:t>15,4</a:t>
                      </a:r>
                    </a:p>
                  </a:txBody>
                  <a:tcPr marL="9525" marR="9525" marT="9525" marB="0" anchor="b"/>
                </a:tc>
                <a:tc>
                  <a:txBody>
                    <a:bodyPr/>
                    <a:lstStyle/>
                    <a:p>
                      <a:pPr algn="l" fontAlgn="b"/>
                      <a:r>
                        <a:rPr lang="ru-RU" sz="1000" b="0" i="0" u="none" strike="noStrike" dirty="0">
                          <a:solidFill>
                            <a:srgbClr val="FF0000"/>
                          </a:solidFill>
                          <a:latin typeface="Times New Roman"/>
                        </a:rPr>
                        <a:t>14,9</a:t>
                      </a:r>
                    </a:p>
                  </a:txBody>
                  <a:tcPr marL="9525" marR="9525" marT="9525" marB="0" anchor="b"/>
                </a:tc>
                <a:tc>
                  <a:txBody>
                    <a:bodyPr/>
                    <a:lstStyle/>
                    <a:p>
                      <a:r>
                        <a:rPr lang="ru-RU" sz="1000" dirty="0">
                          <a:solidFill>
                            <a:srgbClr val="C00000"/>
                          </a:solidFill>
                        </a:rPr>
                        <a:t>7,2</a:t>
                      </a:r>
                    </a:p>
                  </a:txBody>
                  <a:tcPr marL="9525" marR="9525" marT="9525" marB="0" anchor="b"/>
                </a:tc>
                <a:tc>
                  <a:txBody>
                    <a:bodyPr/>
                    <a:lstStyle/>
                    <a:p>
                      <a:pPr algn="l" fontAlgn="b"/>
                      <a:r>
                        <a:rPr lang="ru-RU" sz="1000" b="0" i="0" u="none" strike="noStrike" dirty="0">
                          <a:solidFill>
                            <a:srgbClr val="FF0000"/>
                          </a:solidFill>
                          <a:latin typeface="Times New Roman"/>
                        </a:rPr>
                        <a:t>8,3</a:t>
                      </a:r>
                    </a:p>
                  </a:txBody>
                  <a:tcPr marL="9525" marR="9525" marT="9525" marB="0" anchor="b"/>
                </a:tc>
                <a:tc>
                  <a:txBody>
                    <a:bodyPr/>
                    <a:lstStyle/>
                    <a:p>
                      <a:r>
                        <a:rPr lang="kk-KZ" sz="1000" dirty="0">
                          <a:solidFill>
                            <a:srgbClr val="C00000"/>
                          </a:solidFill>
                        </a:rPr>
                        <a:t>0,19</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tc>
                  <a:txBody>
                    <a:bodyPr/>
                    <a:lstStyle/>
                    <a:p>
                      <a:r>
                        <a:rPr lang="kk-KZ" sz="1000" dirty="0">
                          <a:solidFill>
                            <a:srgbClr val="C00000"/>
                          </a:solidFill>
                        </a:rPr>
                        <a:t>0,19</a:t>
                      </a:r>
                      <a:endParaRPr lang="ru-RU" sz="1000" dirty="0">
                        <a:solidFill>
                          <a:srgbClr val="C00000"/>
                        </a:solidFill>
                      </a:endParaRPr>
                    </a:p>
                  </a:txBody>
                  <a:tcPr marL="9525" marR="9525" marT="9525" marB="0" anchor="b"/>
                </a:tc>
                <a:tc>
                  <a:txBody>
                    <a:bodyPr/>
                    <a:lstStyle/>
                    <a:p>
                      <a:pPr algn="l"/>
                      <a:endParaRPr lang="ru-RU" sz="1000" dirty="0">
                        <a:solidFill>
                          <a:srgbClr val="FF0000"/>
                        </a:solidFill>
                      </a:endParaRPr>
                    </a:p>
                  </a:txBody>
                  <a:tcPr marL="9525" marR="9525" marT="9525" marB="0" anchor="b"/>
                </a:tc>
                <a:extLst>
                  <a:ext uri="{0D108BD9-81ED-4DB2-BD59-A6C34878D82A}">
                    <a16:rowId xmlns:a16="http://schemas.microsoft.com/office/drawing/2014/main" val="10021"/>
                  </a:ext>
                </a:extLst>
              </a:tr>
              <a:tr h="198115">
                <a:tc>
                  <a:txBody>
                    <a:bodyPr/>
                    <a:lstStyle/>
                    <a:p>
                      <a:pPr algn="l" fontAlgn="t"/>
                      <a:r>
                        <a:rPr lang="ru-RU" sz="1000" b="1" i="0" u="none" strike="noStrike" dirty="0">
                          <a:solidFill>
                            <a:schemeClr val="tx1"/>
                          </a:solidFill>
                          <a:latin typeface="Times New Roman" pitchFamily="18" charset="0"/>
                          <a:cs typeface="Times New Roman" pitchFamily="18" charset="0"/>
                        </a:rPr>
                        <a:t>21</a:t>
                      </a:r>
                    </a:p>
                  </a:txBody>
                  <a:tcPr marL="9525" marR="9525" marT="9525" marB="0" anchor="ctr"/>
                </a:tc>
                <a:tc>
                  <a:txBody>
                    <a:bodyPr/>
                    <a:lstStyle/>
                    <a:p>
                      <a:pPr algn="l" fontAlgn="ctr"/>
                      <a:r>
                        <a:rPr lang="ru-RU" sz="1000" b="0" i="0" u="none" strike="noStrike" dirty="0" err="1">
                          <a:solidFill>
                            <a:srgbClr val="FF0000"/>
                          </a:solidFill>
                          <a:latin typeface="Times New Roman"/>
                        </a:rPr>
                        <a:t>кардио</a:t>
                      </a:r>
                      <a:r>
                        <a:rPr lang="ru-RU" sz="1000" b="0" i="0" u="none" strike="noStrike" dirty="0">
                          <a:solidFill>
                            <a:srgbClr val="FF0000"/>
                          </a:solidFill>
                          <a:latin typeface="Times New Roman"/>
                        </a:rPr>
                        <a:t> </a:t>
                      </a:r>
                      <a:r>
                        <a:rPr lang="ru-RU" sz="1000" b="0" i="0" u="none" strike="noStrike" dirty="0" err="1">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31,7</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47,7</a:t>
                      </a:r>
                    </a:p>
                  </a:txBody>
                  <a:tcPr marL="9525" marR="9525" marT="9525" marB="0" anchor="b"/>
                </a:tc>
                <a:tc>
                  <a:txBody>
                    <a:bodyPr/>
                    <a:lstStyle/>
                    <a:p>
                      <a:r>
                        <a:rPr lang="ru-RU" sz="1000" dirty="0">
                          <a:solidFill>
                            <a:srgbClr val="C00000"/>
                          </a:solidFill>
                        </a:rPr>
                        <a:t>3,5</a:t>
                      </a:r>
                    </a:p>
                  </a:txBody>
                  <a:tcPr marL="9525" marR="9525" marT="9525" marB="0" anchor="b"/>
                </a:tc>
                <a:tc>
                  <a:txBody>
                    <a:bodyPr/>
                    <a:lstStyle/>
                    <a:p>
                      <a:pPr algn="l" fontAlgn="b"/>
                      <a:r>
                        <a:rPr lang="ru-RU" sz="1000" b="0" i="0" u="none" strike="noStrike" dirty="0">
                          <a:solidFill>
                            <a:srgbClr val="FF0000"/>
                          </a:solidFill>
                          <a:latin typeface="Times New Roman"/>
                        </a:rPr>
                        <a:t>5,3</a:t>
                      </a:r>
                    </a:p>
                  </a:txBody>
                  <a:tcPr marL="9525" marR="9525" marT="9525" marB="0" anchor="b"/>
                </a:tc>
                <a:tc>
                  <a:txBody>
                    <a:bodyPr/>
                    <a:lstStyle/>
                    <a:p>
                      <a:r>
                        <a:rPr lang="ru-RU" sz="1000" dirty="0">
                          <a:solidFill>
                            <a:srgbClr val="C00000"/>
                          </a:solidFill>
                        </a:rPr>
                        <a:t>8,6</a:t>
                      </a:r>
                    </a:p>
                  </a:txBody>
                  <a:tcPr marL="9525" marR="9525" marT="9525" marB="0" anchor="b"/>
                </a:tc>
                <a:tc>
                  <a:txBody>
                    <a:bodyPr/>
                    <a:lstStyle/>
                    <a:p>
                      <a:pPr algn="l" fontAlgn="b"/>
                      <a:r>
                        <a:rPr lang="ru-RU" sz="1000" b="0" i="0" u="none" strike="noStrike" dirty="0">
                          <a:solidFill>
                            <a:srgbClr val="FF0000"/>
                          </a:solidFill>
                          <a:latin typeface="Times New Roman"/>
                        </a:rPr>
                        <a:t>9,5</a:t>
                      </a:r>
                    </a:p>
                  </a:txBody>
                  <a:tcPr marL="9525" marR="9525" marT="9525" marB="0" anchor="b"/>
                </a:tc>
                <a:tc>
                  <a:txBody>
                    <a:bodyPr/>
                    <a:lstStyle/>
                    <a:p>
                      <a:r>
                        <a:rPr lang="ru-RU" sz="1000" dirty="0">
                          <a:solidFill>
                            <a:srgbClr val="C00000"/>
                          </a:solidFill>
                        </a:rPr>
                        <a:t>0</a:t>
                      </a:r>
                    </a:p>
                  </a:txBody>
                  <a:tcPr marL="9525" marR="9525" marT="9525" marB="0" anchor="b"/>
                </a:tc>
                <a:tc>
                  <a:txBody>
                    <a:bodyPr/>
                    <a:lstStyle/>
                    <a:p>
                      <a:pPr algn="l"/>
                      <a:endParaRPr lang="ru-RU" sz="1000" dirty="0">
                        <a:solidFill>
                          <a:srgbClr val="FF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a:endParaRPr lang="ru-RU" sz="1000" dirty="0">
                        <a:solidFill>
                          <a:srgbClr val="FF0000"/>
                        </a:solidFill>
                      </a:endParaRPr>
                    </a:p>
                  </a:txBody>
                  <a:tcPr marL="9525" marR="9525" marT="9525" marB="0" anchor="b"/>
                </a:tc>
                <a:extLst>
                  <a:ext uri="{0D108BD9-81ED-4DB2-BD59-A6C34878D82A}">
                    <a16:rowId xmlns:a16="http://schemas.microsoft.com/office/drawing/2014/main" val="10022"/>
                  </a:ext>
                </a:extLst>
              </a:tr>
              <a:tr h="216024">
                <a:tc>
                  <a:txBody>
                    <a:bodyPr/>
                    <a:lstStyle/>
                    <a:p>
                      <a:pPr algn="l" fontAlgn="t"/>
                      <a:r>
                        <a:rPr lang="ru-RU" sz="1000" b="1" i="0" u="none" strike="noStrike" dirty="0">
                          <a:solidFill>
                            <a:schemeClr val="tx1"/>
                          </a:solidFill>
                          <a:latin typeface="Times New Roman" pitchFamily="18" charset="0"/>
                          <a:cs typeface="Times New Roman" pitchFamily="18" charset="0"/>
                        </a:rPr>
                        <a:t>22</a:t>
                      </a:r>
                    </a:p>
                  </a:txBody>
                  <a:tcPr marL="9525" marR="9525" marT="9525" marB="0" anchor="ctr"/>
                </a:tc>
                <a:tc>
                  <a:txBody>
                    <a:bodyPr/>
                    <a:lstStyle/>
                    <a:p>
                      <a:pPr algn="l" fontAlgn="ctr"/>
                      <a:r>
                        <a:rPr lang="ru-RU" sz="1000" b="0" i="0" u="none" strike="noStrike" dirty="0" err="1">
                          <a:solidFill>
                            <a:srgbClr val="FF0000"/>
                          </a:solidFill>
                          <a:latin typeface="Times New Roman"/>
                        </a:rPr>
                        <a:t>невро</a:t>
                      </a:r>
                      <a:r>
                        <a:rPr lang="ru-RU" sz="1000" b="0" i="0" u="none" strike="noStrike" dirty="0">
                          <a:solidFill>
                            <a:srgbClr val="FF0000"/>
                          </a:solidFill>
                          <a:latin typeface="Times New Roman"/>
                        </a:rPr>
                        <a:t> </a:t>
                      </a:r>
                      <a:r>
                        <a:rPr lang="ru-RU" sz="1000" b="0" i="0" u="none" strike="noStrike" dirty="0" err="1">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42,1</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43,9</a:t>
                      </a:r>
                    </a:p>
                  </a:txBody>
                  <a:tcPr marL="9525" marR="9525" marT="9525" marB="0" anchor="b"/>
                </a:tc>
                <a:tc>
                  <a:txBody>
                    <a:bodyPr/>
                    <a:lstStyle/>
                    <a:p>
                      <a:r>
                        <a:rPr lang="ru-RU" sz="1000" dirty="0">
                          <a:solidFill>
                            <a:srgbClr val="C00000"/>
                          </a:solidFill>
                        </a:rPr>
                        <a:t>4,7</a:t>
                      </a:r>
                    </a:p>
                  </a:txBody>
                  <a:tcPr marL="9525" marR="9525" marT="9525" marB="0" anchor="b"/>
                </a:tc>
                <a:tc>
                  <a:txBody>
                    <a:bodyPr/>
                    <a:lstStyle/>
                    <a:p>
                      <a:pPr algn="l" fontAlgn="b"/>
                      <a:r>
                        <a:rPr lang="ru-RU" sz="1000" b="0" i="0" u="none" strike="noStrike" dirty="0">
                          <a:solidFill>
                            <a:srgbClr val="FF0000"/>
                          </a:solidFill>
                          <a:latin typeface="Times New Roman"/>
                        </a:rPr>
                        <a:t>4,9</a:t>
                      </a:r>
                    </a:p>
                  </a:txBody>
                  <a:tcPr marL="9525" marR="9525" marT="9525" marB="0" anchor="b"/>
                </a:tc>
                <a:tc>
                  <a:txBody>
                    <a:bodyPr/>
                    <a:lstStyle/>
                    <a:p>
                      <a:r>
                        <a:rPr lang="kk-KZ" sz="1000" dirty="0">
                          <a:solidFill>
                            <a:srgbClr val="C00000"/>
                          </a:solidFill>
                        </a:rPr>
                        <a:t>9,9</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9,5</a:t>
                      </a: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a:endParaRPr lang="ru-RU" sz="1000" dirty="0">
                        <a:solidFill>
                          <a:srgbClr val="FF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a:endParaRPr lang="ru-RU" sz="1000" dirty="0">
                        <a:solidFill>
                          <a:srgbClr val="FF0000"/>
                        </a:solidFill>
                      </a:endParaRPr>
                    </a:p>
                  </a:txBody>
                  <a:tcPr marL="9525" marR="9525" marT="9525" marB="0" anchor="b"/>
                </a:tc>
                <a:extLst>
                  <a:ext uri="{0D108BD9-81ED-4DB2-BD59-A6C34878D82A}">
                    <a16:rowId xmlns:a16="http://schemas.microsoft.com/office/drawing/2014/main" val="10023"/>
                  </a:ext>
                </a:extLst>
              </a:tr>
              <a:tr h="144016">
                <a:tc>
                  <a:txBody>
                    <a:bodyPr/>
                    <a:lstStyle/>
                    <a:p>
                      <a:pPr algn="l" fontAlgn="t"/>
                      <a:r>
                        <a:rPr lang="ru-RU" sz="1000" b="1" i="0" u="none" strike="noStrike" dirty="0">
                          <a:solidFill>
                            <a:schemeClr val="tx1"/>
                          </a:solidFill>
                          <a:latin typeface="Times New Roman" pitchFamily="18" charset="0"/>
                          <a:cs typeface="Times New Roman" pitchFamily="18" charset="0"/>
                        </a:rPr>
                        <a:t>23</a:t>
                      </a:r>
                    </a:p>
                  </a:txBody>
                  <a:tcPr marL="9525" marR="9525" marT="9525" marB="0" anchor="ctr"/>
                </a:tc>
                <a:tc>
                  <a:txBody>
                    <a:bodyPr/>
                    <a:lstStyle/>
                    <a:p>
                      <a:pPr algn="l" fontAlgn="ctr"/>
                      <a:r>
                        <a:rPr lang="ru-RU" sz="1000" b="0" i="0" u="none" strike="noStrike" dirty="0">
                          <a:solidFill>
                            <a:srgbClr val="FF0000"/>
                          </a:solidFill>
                          <a:latin typeface="Times New Roman"/>
                        </a:rPr>
                        <a:t>трав </a:t>
                      </a:r>
                      <a:r>
                        <a:rPr lang="ru-RU" sz="1000" b="0" i="0" u="none" strike="noStrike" dirty="0" err="1">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64,3</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75,7</a:t>
                      </a:r>
                    </a:p>
                  </a:txBody>
                  <a:tcPr marL="9525" marR="9525" marT="9525" marB="0" anchor="b"/>
                </a:tc>
                <a:tc>
                  <a:txBody>
                    <a:bodyPr/>
                    <a:lstStyle/>
                    <a:p>
                      <a:r>
                        <a:rPr lang="ru-RU" sz="1000" dirty="0">
                          <a:solidFill>
                            <a:srgbClr val="C00000"/>
                          </a:solidFill>
                        </a:rPr>
                        <a:t>5,5</a:t>
                      </a:r>
                    </a:p>
                  </a:txBody>
                  <a:tcPr marL="9525" marR="9525" marT="9525" marB="0" anchor="b"/>
                </a:tc>
                <a:tc>
                  <a:txBody>
                    <a:bodyPr/>
                    <a:lstStyle/>
                    <a:p>
                      <a:pPr algn="l" fontAlgn="b"/>
                      <a:r>
                        <a:rPr lang="ru-RU" sz="1000" b="0" i="0" u="none" strike="noStrike" dirty="0">
                          <a:solidFill>
                            <a:srgbClr val="FF0000"/>
                          </a:solidFill>
                          <a:latin typeface="Times New Roman"/>
                        </a:rPr>
                        <a:t>7,3</a:t>
                      </a:r>
                    </a:p>
                  </a:txBody>
                  <a:tcPr marL="9525" marR="9525" marT="9525" marB="0" anchor="b"/>
                </a:tc>
                <a:tc>
                  <a:txBody>
                    <a:bodyPr/>
                    <a:lstStyle/>
                    <a:p>
                      <a:r>
                        <a:rPr lang="ru-RU" sz="1000" dirty="0">
                          <a:solidFill>
                            <a:srgbClr val="C00000"/>
                          </a:solidFill>
                        </a:rPr>
                        <a:t>10,7</a:t>
                      </a:r>
                    </a:p>
                  </a:txBody>
                  <a:tcPr marL="9525" marR="9525" marT="9525" marB="0" anchor="b"/>
                </a:tc>
                <a:tc>
                  <a:txBody>
                    <a:bodyPr/>
                    <a:lstStyle/>
                    <a:p>
                      <a:pPr algn="l" fontAlgn="b"/>
                      <a:r>
                        <a:rPr lang="ru-RU" sz="1000" b="0" i="0" u="none" strike="noStrike" dirty="0">
                          <a:solidFill>
                            <a:srgbClr val="FF0000"/>
                          </a:solidFill>
                          <a:latin typeface="Times New Roman"/>
                        </a:rPr>
                        <a:t>10,3</a:t>
                      </a: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pPr algn="l"/>
                      <a:endParaRPr lang="ru-RU" sz="1000" dirty="0">
                        <a:solidFill>
                          <a:srgbClr val="FF0000"/>
                        </a:solidFill>
                      </a:endParaRPr>
                    </a:p>
                  </a:txBody>
                  <a:tcPr marL="9525" marR="9525" marT="9525" marB="0" anchor="b"/>
                </a:tc>
                <a:extLst>
                  <a:ext uri="{0D108BD9-81ED-4DB2-BD59-A6C34878D82A}">
                    <a16:rowId xmlns:a16="http://schemas.microsoft.com/office/drawing/2014/main" val="10024"/>
                  </a:ext>
                </a:extLst>
              </a:tr>
              <a:tr h="198115">
                <a:tc>
                  <a:txBody>
                    <a:bodyPr/>
                    <a:lstStyle/>
                    <a:p>
                      <a:pPr algn="l" fontAlgn="t"/>
                      <a:r>
                        <a:rPr lang="ru-RU" sz="1000" b="1" i="0" u="none" strike="noStrike" dirty="0">
                          <a:solidFill>
                            <a:schemeClr val="tx1"/>
                          </a:solidFill>
                          <a:latin typeface="Times New Roman" pitchFamily="18" charset="0"/>
                          <a:cs typeface="Times New Roman" pitchFamily="18" charset="0"/>
                        </a:rPr>
                        <a:t>24</a:t>
                      </a:r>
                    </a:p>
                  </a:txBody>
                  <a:tcPr marL="9525" marR="9525" marT="9525" marB="0" anchor="ctr"/>
                </a:tc>
                <a:tc>
                  <a:txBody>
                    <a:bodyPr/>
                    <a:lstStyle/>
                    <a:p>
                      <a:pPr algn="l" fontAlgn="ctr"/>
                      <a:r>
                        <a:rPr lang="ru-RU" sz="1000" b="0" i="0" u="none" strike="noStrike" dirty="0">
                          <a:solidFill>
                            <a:srgbClr val="FF0000"/>
                          </a:solidFill>
                          <a:latin typeface="Times New Roman"/>
                        </a:rPr>
                        <a:t>Инсульт</a:t>
                      </a:r>
                    </a:p>
                  </a:txBody>
                  <a:tcPr marL="9525" marR="9525" marT="9525" marB="0" anchor="ctr"/>
                </a:tc>
                <a:tc>
                  <a:txBody>
                    <a:bodyPr/>
                    <a:lstStyle/>
                    <a:p>
                      <a:r>
                        <a:rPr lang="kk-KZ" sz="1000" dirty="0">
                          <a:solidFill>
                            <a:srgbClr val="C00000"/>
                          </a:solidFill>
                        </a:rPr>
                        <a:t>62,7</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68,0</a:t>
                      </a:r>
                    </a:p>
                  </a:txBody>
                  <a:tcPr marL="9525" marR="9525" marT="9525" marB="0" anchor="b"/>
                </a:tc>
                <a:tc>
                  <a:txBody>
                    <a:bodyPr/>
                    <a:lstStyle/>
                    <a:p>
                      <a:r>
                        <a:rPr lang="ru-RU" sz="1000" dirty="0">
                          <a:solidFill>
                            <a:srgbClr val="C00000"/>
                          </a:solidFill>
                        </a:rPr>
                        <a:t>4,8</a:t>
                      </a:r>
                    </a:p>
                  </a:txBody>
                  <a:tcPr marL="9525" marR="9525" marT="9525" marB="0" anchor="b"/>
                </a:tc>
                <a:tc>
                  <a:txBody>
                    <a:bodyPr/>
                    <a:lstStyle/>
                    <a:p>
                      <a:pPr algn="l" fontAlgn="b"/>
                      <a:r>
                        <a:rPr lang="ru-RU" sz="1000" b="0" i="0" u="none" strike="noStrike" dirty="0">
                          <a:solidFill>
                            <a:srgbClr val="FF0000"/>
                          </a:solidFill>
                          <a:latin typeface="Times New Roman"/>
                        </a:rPr>
                        <a:t>5,3</a:t>
                      </a:r>
                    </a:p>
                  </a:txBody>
                  <a:tcPr marL="9525" marR="9525" marT="9525" marB="0" anchor="b"/>
                </a:tc>
                <a:tc>
                  <a:txBody>
                    <a:bodyPr/>
                    <a:lstStyle/>
                    <a:p>
                      <a:r>
                        <a:rPr lang="kk-KZ" sz="1000" dirty="0">
                          <a:solidFill>
                            <a:srgbClr val="C00000"/>
                          </a:solidFill>
                        </a:rPr>
                        <a:t>10,0</a:t>
                      </a:r>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10,5</a:t>
                      </a:r>
                    </a:p>
                  </a:txBody>
                  <a:tcPr marL="9525" marR="9525" marT="9525" marB="0" anchor="b"/>
                </a:tc>
                <a:tc>
                  <a:txBody>
                    <a:bodyPr/>
                    <a:lstStyle/>
                    <a:p>
                      <a:r>
                        <a:rPr lang="ru-RU" sz="1000" dirty="0">
                          <a:solidFill>
                            <a:srgbClr val="C00000"/>
                          </a:solidFill>
                        </a:rPr>
                        <a:t>3,08</a:t>
                      </a:r>
                    </a:p>
                  </a:txBody>
                  <a:tcPr marL="9525" marR="9525" marT="9525" marB="0" anchor="b"/>
                </a:tc>
                <a:tc>
                  <a:txBody>
                    <a:bodyPr/>
                    <a:lstStyle/>
                    <a:p>
                      <a:r>
                        <a:rPr lang="kk-KZ" sz="1000" dirty="0">
                          <a:solidFill>
                            <a:srgbClr val="C00000"/>
                          </a:solidFill>
                        </a:rPr>
                        <a:t>0,71</a:t>
                      </a:r>
                      <a:endParaRPr lang="ru-RU" sz="1000" dirty="0">
                        <a:solidFill>
                          <a:srgbClr val="C00000"/>
                        </a:solidFill>
                      </a:endParaRPr>
                    </a:p>
                  </a:txBody>
                  <a:tcPr marL="9525" marR="9525" marT="9525" marB="0" anchor="b"/>
                </a:tc>
                <a:tc>
                  <a:txBody>
                    <a:bodyPr/>
                    <a:lstStyle/>
                    <a:p>
                      <a:r>
                        <a:rPr lang="ru-RU" sz="1000" dirty="0">
                          <a:solidFill>
                            <a:srgbClr val="C00000"/>
                          </a:solidFill>
                        </a:rPr>
                        <a:t>5,3</a:t>
                      </a:r>
                    </a:p>
                  </a:txBody>
                  <a:tcPr marL="9525" marR="9525" marT="9525" marB="0" anchor="b"/>
                </a:tc>
                <a:tc>
                  <a:txBody>
                    <a:bodyPr/>
                    <a:lstStyle/>
                    <a:p>
                      <a:r>
                        <a:rPr lang="kk-KZ" sz="1000" dirty="0">
                          <a:solidFill>
                            <a:srgbClr val="C00000"/>
                          </a:solidFill>
                        </a:rPr>
                        <a:t>6,5</a:t>
                      </a:r>
                      <a:endParaRPr lang="ru-RU" sz="1000" dirty="0">
                        <a:solidFill>
                          <a:srgbClr val="C00000"/>
                        </a:solidFill>
                      </a:endParaRPr>
                    </a:p>
                  </a:txBody>
                  <a:tcPr marL="9525" marR="9525" marT="9525" marB="0" anchor="b"/>
                </a:tc>
                <a:extLst>
                  <a:ext uri="{0D108BD9-81ED-4DB2-BD59-A6C34878D82A}">
                    <a16:rowId xmlns:a16="http://schemas.microsoft.com/office/drawing/2014/main" val="10025"/>
                  </a:ext>
                </a:extLst>
              </a:tr>
              <a:tr h="198115">
                <a:tc>
                  <a:txBody>
                    <a:bodyPr/>
                    <a:lstStyle/>
                    <a:p>
                      <a:pPr algn="l" fontAlgn="t"/>
                      <a:r>
                        <a:rPr lang="kk-KZ" sz="1000" b="1" i="0" u="none" strike="noStrike" dirty="0">
                          <a:solidFill>
                            <a:schemeClr val="tx1"/>
                          </a:solidFill>
                          <a:latin typeface="Times New Roman" pitchFamily="18" charset="0"/>
                          <a:cs typeface="Times New Roman" pitchFamily="18" charset="0"/>
                        </a:rPr>
                        <a:t>25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a:solidFill>
                            <a:srgbClr val="FF0000"/>
                          </a:solidFill>
                          <a:latin typeface="Times New Roman"/>
                        </a:rPr>
                        <a:t>Нейрохирургия</a:t>
                      </a:r>
                      <a:r>
                        <a:rPr lang="kk-KZ" sz="1000" b="0" i="0" u="none" strike="noStrike" baseline="0" dirty="0">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124,0</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17,5</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16,67</a:t>
                      </a:r>
                      <a:endParaRPr lang="ru-RU" sz="1000" dirty="0">
                        <a:solidFill>
                          <a:srgbClr val="C00000"/>
                        </a:solidFill>
                      </a:endParaRPr>
                    </a:p>
                  </a:txBody>
                  <a:tcPr marL="9525" marR="9525" marT="9525" marB="0" anchor="b"/>
                </a:tc>
                <a:tc>
                  <a:txBody>
                    <a:bodyPr/>
                    <a:lstStyle/>
                    <a:p>
                      <a:r>
                        <a:rPr lang="kk-KZ" sz="1000" dirty="0">
                          <a:solidFill>
                            <a:srgbClr val="C00000"/>
                          </a:solidFill>
                        </a:rPr>
                        <a:t>2,70</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7"/>
                  </a:ext>
                </a:extLst>
              </a:tr>
              <a:tr h="198115">
                <a:tc>
                  <a:txBody>
                    <a:bodyPr/>
                    <a:lstStyle/>
                    <a:p>
                      <a:pPr algn="l" fontAlgn="t"/>
                      <a:r>
                        <a:rPr lang="kk-KZ" sz="1000" b="1" i="0" u="none" strike="noStrike" dirty="0">
                          <a:solidFill>
                            <a:schemeClr val="tx1"/>
                          </a:solidFill>
                          <a:latin typeface="Times New Roman" pitchFamily="18" charset="0"/>
                          <a:cs typeface="Times New Roman" pitchFamily="18" charset="0"/>
                        </a:rPr>
                        <a:t>26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a:solidFill>
                            <a:srgbClr val="FF0000"/>
                          </a:solidFill>
                          <a:latin typeface="Times New Roman"/>
                        </a:rPr>
                        <a:t>Нейрохирургия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45,0</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8,0</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8"/>
                  </a:ext>
                </a:extLst>
              </a:tr>
              <a:tr h="252073">
                <a:tc>
                  <a:txBody>
                    <a:bodyPr/>
                    <a:lstStyle/>
                    <a:p>
                      <a:pPr algn="l" fontAlgn="t"/>
                      <a:r>
                        <a:rPr lang="ru-RU" sz="1000" b="1" i="0" u="none" strike="noStrike" dirty="0">
                          <a:solidFill>
                            <a:schemeClr val="tx1"/>
                          </a:solidFill>
                          <a:latin typeface="Times New Roman" pitchFamily="18" charset="0"/>
                          <a:cs typeface="Times New Roman" pitchFamily="18" charset="0"/>
                        </a:rPr>
                        <a:t>27</a:t>
                      </a:r>
                    </a:p>
                  </a:txBody>
                  <a:tcPr marL="9525" marR="9525" marT="9525" marB="0" anchor="ctr"/>
                </a:tc>
                <a:tc>
                  <a:txBody>
                    <a:bodyPr/>
                    <a:lstStyle/>
                    <a:p>
                      <a:pPr algn="l" fontAlgn="ctr"/>
                      <a:r>
                        <a:rPr lang="kk-KZ" sz="1000" b="0" i="0" u="none" strike="noStrike" dirty="0">
                          <a:solidFill>
                            <a:srgbClr val="FF0000"/>
                          </a:solidFill>
                          <a:latin typeface="Times New Roman"/>
                        </a:rPr>
                        <a:t>Пулмонология</a:t>
                      </a:r>
                      <a:r>
                        <a:rPr lang="kk-KZ" sz="1000" b="0" i="0" u="none" strike="noStrike" baseline="0" dirty="0">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a:solidFill>
                            <a:srgbClr val="C00000"/>
                          </a:solidFill>
                        </a:rPr>
                        <a:t>62,2</a:t>
                      </a:r>
                      <a:endParaRPr lang="ru-RU" sz="1000" dirty="0">
                        <a:solidFill>
                          <a:srgbClr val="C00000"/>
                        </a:solidFill>
                      </a:endParaRPr>
                    </a:p>
                  </a:txBody>
                  <a:tcPr marL="9525" marR="9525" marT="9525" marB="0" anchor="b"/>
                </a:tc>
                <a:tc>
                  <a:txBody>
                    <a:bodyPr/>
                    <a:lstStyle/>
                    <a:p>
                      <a:r>
                        <a:rPr lang="kk-KZ" sz="1000" dirty="0">
                          <a:solidFill>
                            <a:srgbClr val="C00000"/>
                          </a:solidFill>
                        </a:rPr>
                        <a:t>148,9</a:t>
                      </a:r>
                      <a:endParaRPr lang="ru-RU" sz="1000" dirty="0">
                        <a:solidFill>
                          <a:srgbClr val="C00000"/>
                        </a:solidFill>
                      </a:endParaRPr>
                    </a:p>
                  </a:txBody>
                  <a:tcPr marL="9525" marR="9525" marT="9525" marB="0" anchor="b"/>
                </a:tc>
                <a:tc>
                  <a:txBody>
                    <a:bodyPr/>
                    <a:lstStyle/>
                    <a:p>
                      <a:r>
                        <a:rPr lang="kk-KZ" sz="1000" dirty="0">
                          <a:solidFill>
                            <a:srgbClr val="C00000"/>
                          </a:solidFill>
                        </a:rPr>
                        <a:t>8,4</a:t>
                      </a:r>
                      <a:endParaRPr lang="ru-RU" sz="1000" dirty="0">
                        <a:solidFill>
                          <a:srgbClr val="C00000"/>
                        </a:solidFill>
                      </a:endParaRPr>
                    </a:p>
                  </a:txBody>
                  <a:tcPr marL="9525" marR="9525" marT="9525" marB="0" anchor="b"/>
                </a:tc>
                <a:tc>
                  <a:txBody>
                    <a:bodyPr/>
                    <a:lstStyle/>
                    <a:p>
                      <a:r>
                        <a:rPr lang="kk-KZ" sz="1000" dirty="0">
                          <a:solidFill>
                            <a:srgbClr val="C00000"/>
                          </a:solidFill>
                        </a:rPr>
                        <a:t>18,5</a:t>
                      </a:r>
                      <a:endParaRPr lang="ru-RU" sz="1000" dirty="0">
                        <a:solidFill>
                          <a:srgbClr val="C00000"/>
                        </a:solidFill>
                      </a:endParaRPr>
                    </a:p>
                  </a:txBody>
                  <a:tcPr marL="9525" marR="9525" marT="9525" marB="0" anchor="b"/>
                </a:tc>
                <a:tc>
                  <a:txBody>
                    <a:bodyPr/>
                    <a:lstStyle/>
                    <a:p>
                      <a:r>
                        <a:rPr lang="kk-KZ" sz="1000" dirty="0">
                          <a:solidFill>
                            <a:srgbClr val="C00000"/>
                          </a:solidFill>
                        </a:rPr>
                        <a:t>7,4</a:t>
                      </a:r>
                      <a:endParaRPr lang="ru-RU" sz="1000" dirty="0">
                        <a:solidFill>
                          <a:srgbClr val="C00000"/>
                        </a:solidFill>
                      </a:endParaRPr>
                    </a:p>
                  </a:txBody>
                  <a:tcPr marL="9525" marR="9525" marT="9525" marB="0" anchor="b"/>
                </a:tc>
                <a:tc>
                  <a:txBody>
                    <a:bodyPr/>
                    <a:lstStyle/>
                    <a:p>
                      <a:r>
                        <a:rPr lang="kk-KZ" sz="1000" dirty="0">
                          <a:solidFill>
                            <a:srgbClr val="C00000"/>
                          </a:solidFill>
                        </a:rPr>
                        <a:t>8,0</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tc>
                  <a:txBody>
                    <a:bodyPr/>
                    <a:lstStyle/>
                    <a:p>
                      <a:r>
                        <a:rPr lang="kk-KZ" sz="1000" dirty="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6"/>
                  </a:ext>
                </a:extLst>
              </a:tr>
            </a:tbl>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type="title"/>
          </p:nvPr>
        </p:nvSpPr>
        <p:spPr>
          <a:xfrm>
            <a:off x="428596" y="0"/>
            <a:ext cx="8229600" cy="404664"/>
          </a:xfrm>
          <a:ln>
            <a:noFill/>
          </a:ln>
        </p:spPr>
        <p:txBody>
          <a:bodyPr>
            <a:noAutofit/>
          </a:bodyPr>
          <a:lstStyle/>
          <a:p>
            <a:pPr algn="ctr"/>
            <a:r>
              <a:rPr lang="ru-RU" sz="2800" b="1" dirty="0" err="1">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Сапалық көрсеткіштер</a:t>
            </a:r>
            <a:r>
              <a:rPr lang="ru-RU" sz="28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p>
        </p:txBody>
      </p:sp>
      <p:graphicFrame>
        <p:nvGraphicFramePr>
          <p:cNvPr id="5" name="Содержимое 3"/>
          <p:cNvGraphicFramePr>
            <a:graphicFrameLocks noGrp="1"/>
          </p:cNvGraphicFramePr>
          <p:nvPr>
            <p:ph idx="1"/>
            <p:extLst>
              <p:ext uri="{D42A27DB-BD31-4B8C-83A1-F6EECF244321}">
                <p14:modId xmlns:p14="http://schemas.microsoft.com/office/powerpoint/2010/main" val="1791380774"/>
              </p:ext>
            </p:extLst>
          </p:nvPr>
        </p:nvGraphicFramePr>
        <p:xfrm>
          <a:off x="-1" y="332655"/>
          <a:ext cx="8929720" cy="3168353"/>
        </p:xfrm>
        <a:graphic>
          <a:graphicData uri="http://schemas.openxmlformats.org/drawingml/2006/table">
            <a:tbl>
              <a:tblPr firstRow="1" bandRow="1">
                <a:tableStyleId>{8799B23B-EC83-4686-B30A-512413B5E67A}</a:tableStyleId>
              </a:tblPr>
              <a:tblGrid>
                <a:gridCol w="237492">
                  <a:extLst>
                    <a:ext uri="{9D8B030D-6E8A-4147-A177-3AD203B41FA5}">
                      <a16:colId xmlns:a16="http://schemas.microsoft.com/office/drawing/2014/main" val="20000"/>
                    </a:ext>
                  </a:extLst>
                </a:gridCol>
                <a:gridCol w="2031535">
                  <a:extLst>
                    <a:ext uri="{9D8B030D-6E8A-4147-A177-3AD203B41FA5}">
                      <a16:colId xmlns:a16="http://schemas.microsoft.com/office/drawing/2014/main" val="20001"/>
                    </a:ext>
                  </a:extLst>
                </a:gridCol>
                <a:gridCol w="658750">
                  <a:extLst>
                    <a:ext uri="{9D8B030D-6E8A-4147-A177-3AD203B41FA5}">
                      <a16:colId xmlns:a16="http://schemas.microsoft.com/office/drawing/2014/main" val="20002"/>
                    </a:ext>
                  </a:extLst>
                </a:gridCol>
                <a:gridCol w="658750">
                  <a:extLst>
                    <a:ext uri="{9D8B030D-6E8A-4147-A177-3AD203B41FA5}">
                      <a16:colId xmlns:a16="http://schemas.microsoft.com/office/drawing/2014/main" val="20003"/>
                    </a:ext>
                  </a:extLst>
                </a:gridCol>
                <a:gridCol w="658750">
                  <a:extLst>
                    <a:ext uri="{9D8B030D-6E8A-4147-A177-3AD203B41FA5}">
                      <a16:colId xmlns:a16="http://schemas.microsoft.com/office/drawing/2014/main" val="20004"/>
                    </a:ext>
                  </a:extLst>
                </a:gridCol>
                <a:gridCol w="585555">
                  <a:extLst>
                    <a:ext uri="{9D8B030D-6E8A-4147-A177-3AD203B41FA5}">
                      <a16:colId xmlns:a16="http://schemas.microsoft.com/office/drawing/2014/main" val="20005"/>
                    </a:ext>
                  </a:extLst>
                </a:gridCol>
                <a:gridCol w="878333">
                  <a:extLst>
                    <a:ext uri="{9D8B030D-6E8A-4147-A177-3AD203B41FA5}">
                      <a16:colId xmlns:a16="http://schemas.microsoft.com/office/drawing/2014/main" val="20006"/>
                    </a:ext>
                  </a:extLst>
                </a:gridCol>
                <a:gridCol w="439166">
                  <a:extLst>
                    <a:ext uri="{9D8B030D-6E8A-4147-A177-3AD203B41FA5}">
                      <a16:colId xmlns:a16="http://schemas.microsoft.com/office/drawing/2014/main" val="20007"/>
                    </a:ext>
                  </a:extLst>
                </a:gridCol>
                <a:gridCol w="731944">
                  <a:extLst>
                    <a:ext uri="{9D8B030D-6E8A-4147-A177-3AD203B41FA5}">
                      <a16:colId xmlns:a16="http://schemas.microsoft.com/office/drawing/2014/main" val="20008"/>
                    </a:ext>
                  </a:extLst>
                </a:gridCol>
                <a:gridCol w="731944">
                  <a:extLst>
                    <a:ext uri="{9D8B030D-6E8A-4147-A177-3AD203B41FA5}">
                      <a16:colId xmlns:a16="http://schemas.microsoft.com/office/drawing/2014/main" val="20009"/>
                    </a:ext>
                  </a:extLst>
                </a:gridCol>
                <a:gridCol w="658750">
                  <a:extLst>
                    <a:ext uri="{9D8B030D-6E8A-4147-A177-3AD203B41FA5}">
                      <a16:colId xmlns:a16="http://schemas.microsoft.com/office/drawing/2014/main" val="20010"/>
                    </a:ext>
                  </a:extLst>
                </a:gridCol>
                <a:gridCol w="658751">
                  <a:extLst>
                    <a:ext uri="{9D8B030D-6E8A-4147-A177-3AD203B41FA5}">
                      <a16:colId xmlns:a16="http://schemas.microsoft.com/office/drawing/2014/main" val="20011"/>
                    </a:ext>
                  </a:extLst>
                </a:gridCol>
              </a:tblGrid>
              <a:tr h="835209">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rgbClr val="FB8DF3"/>
                    </a:solidFill>
                  </a:tcPr>
                </a:tc>
                <a:tc rowSpan="2">
                  <a:txBody>
                    <a:bodyPr/>
                    <a:lstStyle/>
                    <a:p>
                      <a:pPr algn="ctr" fontAlgn="b"/>
                      <a:r>
                        <a:rPr lang="kk-KZ" sz="1000" dirty="0"/>
                        <a:t>Құрылымдық бөлімдер және төсек профилі</a:t>
                      </a:r>
                      <a:endParaRPr lang="ru-RU" sz="1000" b="1" i="0" u="none" strike="noStrike" dirty="0">
                        <a:solidFill>
                          <a:srgbClr val="000000"/>
                        </a:solidFill>
                        <a:latin typeface="+mn-lt"/>
                      </a:endParaRPr>
                    </a:p>
                  </a:txBody>
                  <a:tcPr marL="9525" marR="9525" marT="9525" marB="0" anchor="ctr">
                    <a:solidFill>
                      <a:srgbClr val="FB8DF3"/>
                    </a:solidFill>
                  </a:tcPr>
                </a:tc>
                <a:tc gridSpan="2">
                  <a:txBody>
                    <a:bodyPr/>
                    <a:lstStyle/>
                    <a:p>
                      <a:pPr algn="ctr" fontAlgn="b"/>
                      <a:r>
                        <a:rPr lang="kk-KZ" sz="1000" b="1" i="0" u="none" strike="noStrike" dirty="0">
                          <a:solidFill>
                            <a:srgbClr val="000000"/>
                          </a:solidFill>
                          <a:latin typeface="Times New Roman"/>
                        </a:rPr>
                        <a:t>Түскені</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a:solidFill>
                            <a:srgbClr val="000000"/>
                          </a:solidFill>
                          <a:latin typeface="Times New Roman"/>
                        </a:rPr>
                        <a:t>Шыққаны</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a:solidFill>
                            <a:srgbClr val="000000"/>
                          </a:solidFill>
                          <a:latin typeface="Times New Roman"/>
                        </a:rPr>
                        <a:t>Қайтыс болғаны</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a:solidFill>
                            <a:srgbClr val="000000"/>
                          </a:solidFill>
                          <a:latin typeface="+mn-lt"/>
                        </a:rPr>
                        <a:t>Өткізілген төсек-күндер</a:t>
                      </a:r>
                      <a:endParaRPr lang="ru-RU" sz="1000" b="1" i="0" u="none" strike="noStrike" dirty="0">
                        <a:solidFill>
                          <a:srgbClr val="000000"/>
                        </a:solidFill>
                        <a:latin typeface="+mn-lt"/>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a:solidFill>
                            <a:srgbClr val="000000"/>
                          </a:solidFill>
                          <a:latin typeface="+mn-lt"/>
                        </a:rPr>
                        <a:t>Төсек-күндерінің орындалу%</a:t>
                      </a:r>
                      <a:endParaRPr lang="ru-RU" sz="1000" b="1" i="0" u="none" strike="noStrike" dirty="0">
                        <a:solidFill>
                          <a:srgbClr val="000000"/>
                        </a:solidFill>
                        <a:latin typeface="+mn-lt"/>
                      </a:endParaRPr>
                    </a:p>
                  </a:txBody>
                  <a:tcPr marL="9525" marR="9525" marT="9525" marB="0">
                    <a:solidFill>
                      <a:srgbClr val="FB8DF3"/>
                    </a:solidFill>
                  </a:tcPr>
                </a:tc>
                <a:tc hMerge="1">
                  <a:txBody>
                    <a:bodyPr/>
                    <a:lstStyle/>
                    <a:p>
                      <a:endParaRPr lang="ru-RU"/>
                    </a:p>
                  </a:txBody>
                  <a:tcPr/>
                </a:tc>
                <a:extLst>
                  <a:ext uri="{0D108BD9-81ED-4DB2-BD59-A6C34878D82A}">
                    <a16:rowId xmlns:a16="http://schemas.microsoft.com/office/drawing/2014/main" val="10000"/>
                  </a:ext>
                </a:extLst>
              </a:tr>
              <a:tr h="228014">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000" b="1" i="0" u="none" strike="noStrike" dirty="0">
                          <a:solidFill>
                            <a:srgbClr val="000000"/>
                          </a:solidFill>
                          <a:latin typeface="Times New Roman"/>
                        </a:rPr>
                        <a:t>20</a:t>
                      </a:r>
                      <a:r>
                        <a:rPr lang="en-US" sz="1000" b="1" i="0" u="none" strike="noStrike" dirty="0">
                          <a:solidFill>
                            <a:srgbClr val="000000"/>
                          </a:solidFill>
                          <a:latin typeface="Times New Roman"/>
                        </a:rPr>
                        <a:t>2</a:t>
                      </a:r>
                      <a:r>
                        <a:rPr lang="ru-RU" sz="1000" b="1" i="0" u="none" strike="noStrike" dirty="0">
                          <a:solidFill>
                            <a:srgbClr val="000000"/>
                          </a:solidFill>
                          <a:latin typeface="Times New Roman"/>
                        </a:rPr>
                        <a:t>5</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2026</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a:t>
                      </a:r>
                      <a:r>
                        <a:rPr lang="en-US" sz="1000" b="1" i="0" u="none" strike="noStrike" dirty="0">
                          <a:solidFill>
                            <a:srgbClr val="000000"/>
                          </a:solidFill>
                          <a:latin typeface="Times New Roman"/>
                        </a:rPr>
                        <a:t>2</a:t>
                      </a:r>
                      <a:r>
                        <a:rPr lang="ru-RU" sz="1000" b="1" i="0" u="none" strike="noStrike" dirty="0">
                          <a:solidFill>
                            <a:srgbClr val="000000"/>
                          </a:solidFill>
                          <a:latin typeface="Times New Roman"/>
                        </a:rPr>
                        <a:t>5</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2026</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a:t>
                      </a:r>
                      <a:r>
                        <a:rPr lang="en-US" sz="1000" b="1" i="0" u="none" strike="noStrike" dirty="0">
                          <a:solidFill>
                            <a:srgbClr val="000000"/>
                          </a:solidFill>
                          <a:latin typeface="Times New Roman"/>
                        </a:rPr>
                        <a:t>2</a:t>
                      </a:r>
                      <a:r>
                        <a:rPr lang="ru-RU" sz="1000" b="1" i="0" u="none" strike="noStrike" dirty="0">
                          <a:solidFill>
                            <a:srgbClr val="000000"/>
                          </a:solidFill>
                          <a:latin typeface="Times New Roman"/>
                        </a:rPr>
                        <a:t>5</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2026</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a:t>
                      </a:r>
                      <a:r>
                        <a:rPr lang="en-US" sz="1000" b="1" i="0" u="none" strike="noStrike" dirty="0">
                          <a:solidFill>
                            <a:srgbClr val="000000"/>
                          </a:solidFill>
                          <a:latin typeface="Times New Roman"/>
                        </a:rPr>
                        <a:t>2</a:t>
                      </a:r>
                      <a:r>
                        <a:rPr lang="ru-RU" sz="1000" b="1" i="0" u="none" strike="noStrike" dirty="0">
                          <a:solidFill>
                            <a:srgbClr val="000000"/>
                          </a:solidFill>
                          <a:latin typeface="Times New Roman"/>
                        </a:rPr>
                        <a:t>5</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2026</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a:t>
                      </a:r>
                      <a:r>
                        <a:rPr lang="en-US" sz="1000" b="1" i="0" u="none" strike="noStrike" dirty="0">
                          <a:solidFill>
                            <a:srgbClr val="000000"/>
                          </a:solidFill>
                          <a:latin typeface="Times New Roman"/>
                        </a:rPr>
                        <a:t>2</a:t>
                      </a:r>
                      <a:r>
                        <a:rPr lang="ru-RU" sz="1000" b="1" i="0" u="none" strike="noStrike">
                          <a:solidFill>
                            <a:srgbClr val="000000"/>
                          </a:solidFill>
                          <a:latin typeface="Times New Roman"/>
                        </a:rPr>
                        <a:t>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2026</a:t>
                      </a:r>
                    </a:p>
                  </a:txBody>
                  <a:tcPr marL="9525" marR="9525" marT="9525" marB="0" anchor="b">
                    <a:solidFill>
                      <a:srgbClr val="FFFF00"/>
                    </a:solidFill>
                  </a:tcPr>
                </a:tc>
                <a:extLst>
                  <a:ext uri="{0D108BD9-81ED-4DB2-BD59-A6C34878D82A}">
                    <a16:rowId xmlns:a16="http://schemas.microsoft.com/office/drawing/2014/main" val="10001"/>
                  </a:ext>
                </a:extLst>
              </a:tr>
              <a:tr h="342986">
                <a:tc>
                  <a:txBody>
                    <a:bodyPr/>
                    <a:lstStyle/>
                    <a:p>
                      <a:pPr algn="l" fontAlgn="t"/>
                      <a:r>
                        <a:rPr lang="ru-RU" sz="1000" b="1" i="0" u="none" strike="noStrike" dirty="0">
                          <a:solidFill>
                            <a:schemeClr val="tx1"/>
                          </a:solidFill>
                          <a:latin typeface="Times New Roman" pitchFamily="18" charset="0"/>
                          <a:cs typeface="Times New Roman" pitchFamily="18" charset="0"/>
                        </a:rPr>
                        <a:t>2</a:t>
                      </a:r>
                      <a:r>
                        <a:rPr lang="en-US" sz="1000" b="1" i="0" u="none" strike="noStrike" dirty="0">
                          <a:solidFill>
                            <a:schemeClr val="tx1"/>
                          </a:solidFill>
                          <a:latin typeface="Times New Roman" pitchFamily="18" charset="0"/>
                          <a:cs typeface="Times New Roman" pitchFamily="18" charset="0"/>
                        </a:rPr>
                        <a:t>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ru-RU" sz="1000" b="0" i="0" u="none" strike="noStrike" dirty="0" err="1">
                          <a:solidFill>
                            <a:srgbClr val="FF0000"/>
                          </a:solidFill>
                          <a:latin typeface="Times New Roman"/>
                        </a:rPr>
                        <a:t>терапиялық  </a:t>
                      </a:r>
                      <a:r>
                        <a:rPr lang="ru-RU" sz="1000" b="0" i="0" u="none" strike="noStrike" dirty="0">
                          <a:solidFill>
                            <a:srgbClr val="FF0000"/>
                          </a:solidFill>
                          <a:latin typeface="Times New Roman"/>
                        </a:rPr>
                        <a:t>(</a:t>
                      </a:r>
                      <a:r>
                        <a:rPr lang="ru-RU" sz="1000" b="0" i="0" u="none" strike="noStrike" dirty="0" err="1">
                          <a:solidFill>
                            <a:srgbClr val="FF0000"/>
                          </a:solidFill>
                          <a:latin typeface="Times New Roman"/>
                        </a:rPr>
                        <a:t>Майдантал</a:t>
                      </a:r>
                      <a:r>
                        <a:rPr lang="ru-RU" sz="1000" b="0" i="0" u="none" strike="noStrike" dirty="0">
                          <a:solidFill>
                            <a:srgbClr val="FF0000"/>
                          </a:solidFill>
                          <a:latin typeface="Times New Roman"/>
                        </a:rPr>
                        <a:t>)</a:t>
                      </a:r>
                    </a:p>
                  </a:txBody>
                  <a:tcPr marL="9525" marR="9525" marT="9525" marB="0" anchor="b"/>
                </a:tc>
                <a:tc>
                  <a:txBody>
                    <a:bodyPr/>
                    <a:lstStyle/>
                    <a:p>
                      <a:pPr algn="ctr" fontAlgn="b"/>
                      <a:r>
                        <a:rPr lang="ru-RU" sz="1000" b="0" i="0" u="none" strike="noStrike" dirty="0">
                          <a:solidFill>
                            <a:srgbClr val="C00000"/>
                          </a:solidFill>
                          <a:latin typeface="Times New Roman"/>
                        </a:rPr>
                        <a:t>219</a:t>
                      </a:r>
                    </a:p>
                  </a:txBody>
                  <a:tcPr marL="9525" marR="9525" marT="9525" marB="0" anchor="b"/>
                </a:tc>
                <a:tc>
                  <a:txBody>
                    <a:bodyPr/>
                    <a:lstStyle/>
                    <a:p>
                      <a:pPr algn="ctr" fontAlgn="b"/>
                      <a:r>
                        <a:rPr lang="ru-RU" sz="1000" b="0" i="0" u="none" strike="noStrike" dirty="0">
                          <a:solidFill>
                            <a:srgbClr val="C00000"/>
                          </a:solidFill>
                          <a:latin typeface="Times New Roman"/>
                        </a:rPr>
                        <a:t>116</a:t>
                      </a:r>
                    </a:p>
                  </a:txBody>
                  <a:tcPr marL="9525" marR="9525" marT="9525" marB="0" anchor="b"/>
                </a:tc>
                <a:tc>
                  <a:txBody>
                    <a:bodyPr/>
                    <a:lstStyle/>
                    <a:p>
                      <a:pPr algn="ctr" fontAlgn="b"/>
                      <a:r>
                        <a:rPr lang="ru-RU" sz="1000" b="0" i="0" u="none" strike="noStrike" dirty="0">
                          <a:solidFill>
                            <a:srgbClr val="C00000"/>
                          </a:solidFill>
                          <a:latin typeface="Times New Roman"/>
                        </a:rPr>
                        <a:t>230</a:t>
                      </a:r>
                    </a:p>
                  </a:txBody>
                  <a:tcPr marL="9525" marR="9525" marT="9525" marB="0" anchor="b"/>
                </a:tc>
                <a:tc>
                  <a:txBody>
                    <a:bodyPr/>
                    <a:lstStyle/>
                    <a:p>
                      <a:pPr algn="ctr" fontAlgn="b"/>
                      <a:r>
                        <a:rPr lang="ru-RU" sz="1000" b="0" i="0" u="none" strike="noStrike" dirty="0">
                          <a:solidFill>
                            <a:srgbClr val="C00000"/>
                          </a:solidFill>
                          <a:latin typeface="Times New Roman"/>
                        </a:rPr>
                        <a:t>130</a:t>
                      </a:r>
                    </a:p>
                  </a:txBody>
                  <a:tcPr marL="9525" marR="9525" marT="9525" marB="0" anchor="b"/>
                </a:tc>
                <a:tc>
                  <a:txBody>
                    <a:bodyPr/>
                    <a:lstStyle/>
                    <a:p>
                      <a:pPr algn="ctr" fontAlgn="b"/>
                      <a:r>
                        <a:rPr lang="kk-KZ" sz="1000" b="0" i="0" u="none" strike="noStrike" dirty="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a:solidFill>
                            <a:srgbClr val="C00000"/>
                          </a:solidFill>
                          <a:latin typeface="Times New Roman"/>
                        </a:rPr>
                        <a:t>2396</a:t>
                      </a:r>
                    </a:p>
                  </a:txBody>
                  <a:tcPr marL="9525" marR="9525" marT="9525" marB="0" anchor="b"/>
                </a:tc>
                <a:tc>
                  <a:txBody>
                    <a:bodyPr/>
                    <a:lstStyle/>
                    <a:p>
                      <a:pPr algn="ctr" fontAlgn="b"/>
                      <a:r>
                        <a:rPr lang="ru-RU" sz="1000" b="0" i="0" u="none" strike="noStrike" dirty="0">
                          <a:solidFill>
                            <a:srgbClr val="C00000"/>
                          </a:solidFill>
                          <a:latin typeface="Times New Roman"/>
                        </a:rPr>
                        <a:t>1342</a:t>
                      </a:r>
                    </a:p>
                  </a:txBody>
                  <a:tcPr marL="9525" marR="9525" marT="9525" marB="0" anchor="b"/>
                </a:tc>
                <a:tc>
                  <a:txBody>
                    <a:bodyPr/>
                    <a:lstStyle/>
                    <a:p>
                      <a:pPr algn="ctr" fontAlgn="b"/>
                      <a:r>
                        <a:rPr lang="ru-RU" sz="1000" b="0" i="0" u="none" strike="noStrike" dirty="0">
                          <a:solidFill>
                            <a:srgbClr val="C00000"/>
                          </a:solidFill>
                          <a:latin typeface="Times New Roman"/>
                        </a:rPr>
                        <a:t>234,9</a:t>
                      </a:r>
                    </a:p>
                  </a:txBody>
                  <a:tcPr marL="9525" marR="9525" marT="9525" marB="0" anchor="b"/>
                </a:tc>
                <a:tc>
                  <a:txBody>
                    <a:bodyPr/>
                    <a:lstStyle/>
                    <a:p>
                      <a:pPr algn="ctr" fontAlgn="b"/>
                      <a:r>
                        <a:rPr lang="ru-RU" sz="1000" b="0" i="0" u="none" strike="noStrike" dirty="0">
                          <a:solidFill>
                            <a:srgbClr val="C00000"/>
                          </a:solidFill>
                          <a:latin typeface="Times New Roman"/>
                        </a:rPr>
                        <a:t>131,6</a:t>
                      </a:r>
                    </a:p>
                  </a:txBody>
                  <a:tcPr marL="9525" marR="9525" marT="9525" marB="0" anchor="b"/>
                </a:tc>
                <a:extLst>
                  <a:ext uri="{0D108BD9-81ED-4DB2-BD59-A6C34878D82A}">
                    <a16:rowId xmlns:a16="http://schemas.microsoft.com/office/drawing/2014/main" val="10002"/>
                  </a:ext>
                </a:extLst>
              </a:tr>
              <a:tr h="261376">
                <a:tc>
                  <a:txBody>
                    <a:bodyPr/>
                    <a:lstStyle/>
                    <a:p>
                      <a:pPr algn="l" fontAlgn="t"/>
                      <a:r>
                        <a:rPr lang="ru-RU" sz="1000" b="1" i="0" u="none" strike="noStrike" dirty="0">
                          <a:solidFill>
                            <a:schemeClr val="tx1"/>
                          </a:solidFill>
                          <a:latin typeface="Times New Roman" pitchFamily="18" charset="0"/>
                          <a:cs typeface="Times New Roman" pitchFamily="18" charset="0"/>
                        </a:rPr>
                        <a:t>2</a:t>
                      </a:r>
                      <a:r>
                        <a:rPr lang="en-US" sz="1000" b="1" i="0" u="none" strike="noStrike" dirty="0">
                          <a:solidFill>
                            <a:schemeClr val="tx1"/>
                          </a:solidFill>
                          <a:latin typeface="Times New Roman" pitchFamily="18" charset="0"/>
                          <a:cs typeface="Times New Roman" pitchFamily="18" charset="0"/>
                        </a:rPr>
                        <a:t>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педиатриялық  </a:t>
                      </a:r>
                      <a:r>
                        <a:rPr lang="ru-RU" sz="1000" b="0" i="0" u="none" strike="noStrike" dirty="0">
                          <a:solidFill>
                            <a:srgbClr val="FF0000"/>
                          </a:solidFill>
                          <a:latin typeface="+mn-lt"/>
                        </a:rPr>
                        <a:t>(</a:t>
                      </a:r>
                      <a:r>
                        <a:rPr lang="ru-RU" sz="1000" b="0" i="0" u="none" strike="noStrike" dirty="0" err="1">
                          <a:solidFill>
                            <a:srgbClr val="FF0000"/>
                          </a:solidFill>
                          <a:latin typeface="+mn-lt"/>
                        </a:rPr>
                        <a:t>Майдантал</a:t>
                      </a:r>
                      <a:r>
                        <a:rPr lang="ru-RU" sz="1000" b="0" i="0" u="none" strike="noStrike" dirty="0">
                          <a:solidFill>
                            <a:srgbClr val="FF0000"/>
                          </a:solidFill>
                          <a:latin typeface="+mn-lt"/>
                        </a:rPr>
                        <a:t>)</a:t>
                      </a:r>
                    </a:p>
                  </a:txBody>
                  <a:tcPr marL="9525" marR="9525" marT="9525" marB="0" anchor="ctr"/>
                </a:tc>
                <a:tc>
                  <a:txBody>
                    <a:bodyPr/>
                    <a:lstStyle/>
                    <a:p>
                      <a:pPr algn="ctr" fontAlgn="b"/>
                      <a:r>
                        <a:rPr lang="ru-RU" sz="1000" b="0" i="0" u="none" strike="noStrike" dirty="0">
                          <a:solidFill>
                            <a:srgbClr val="C00000"/>
                          </a:solidFill>
                          <a:latin typeface="Times New Roman"/>
                        </a:rPr>
                        <a:t>169</a:t>
                      </a:r>
                    </a:p>
                  </a:txBody>
                  <a:tcPr marL="9525" marR="9525" marT="9525" marB="0" anchor="b"/>
                </a:tc>
                <a:tc>
                  <a:txBody>
                    <a:bodyPr/>
                    <a:lstStyle/>
                    <a:p>
                      <a:pPr algn="ctr" fontAlgn="b"/>
                      <a:r>
                        <a:rPr lang="ru-RU" sz="1000" b="0" i="0" u="none" strike="noStrike" dirty="0">
                          <a:solidFill>
                            <a:srgbClr val="C00000"/>
                          </a:solidFill>
                          <a:latin typeface="Times New Roman"/>
                        </a:rPr>
                        <a:t>73</a:t>
                      </a:r>
                    </a:p>
                  </a:txBody>
                  <a:tcPr marL="9525" marR="9525" marT="9525" marB="0" anchor="b"/>
                </a:tc>
                <a:tc>
                  <a:txBody>
                    <a:bodyPr/>
                    <a:lstStyle/>
                    <a:p>
                      <a:pPr algn="ctr" fontAlgn="b"/>
                      <a:r>
                        <a:rPr lang="ru-RU" sz="1000" b="0" i="0" u="none" strike="noStrike" dirty="0">
                          <a:solidFill>
                            <a:srgbClr val="C00000"/>
                          </a:solidFill>
                          <a:latin typeface="Times New Roman"/>
                        </a:rPr>
                        <a:t>172</a:t>
                      </a:r>
                    </a:p>
                  </a:txBody>
                  <a:tcPr marL="9525" marR="9525" marT="9525" marB="0" anchor="b"/>
                </a:tc>
                <a:tc>
                  <a:txBody>
                    <a:bodyPr/>
                    <a:lstStyle/>
                    <a:p>
                      <a:pPr algn="ctr" fontAlgn="b"/>
                      <a:r>
                        <a:rPr lang="kk-KZ" sz="1000" b="0" i="0" u="none" strike="noStrike" dirty="0">
                          <a:solidFill>
                            <a:srgbClr val="C00000"/>
                          </a:solidFill>
                          <a:latin typeface="Times New Roman"/>
                        </a:rPr>
                        <a:t>65</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a:solidFill>
                            <a:srgbClr val="C00000"/>
                          </a:solidFill>
                          <a:latin typeface="Times New Roman"/>
                        </a:rPr>
                        <a:t>1480</a:t>
                      </a:r>
                    </a:p>
                  </a:txBody>
                  <a:tcPr marL="9525" marR="9525" marT="9525" marB="0" anchor="b"/>
                </a:tc>
                <a:tc>
                  <a:txBody>
                    <a:bodyPr/>
                    <a:lstStyle/>
                    <a:p>
                      <a:pPr algn="ctr" fontAlgn="b"/>
                      <a:r>
                        <a:rPr lang="kk-KZ" sz="1000" b="0" i="0" u="none" strike="noStrike" dirty="0">
                          <a:solidFill>
                            <a:srgbClr val="C00000"/>
                          </a:solidFill>
                          <a:latin typeface="Times New Roman"/>
                        </a:rPr>
                        <a:t>650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a:solidFill>
                            <a:srgbClr val="C00000"/>
                          </a:solidFill>
                          <a:latin typeface="Times New Roman"/>
                        </a:rPr>
                        <a:t>870,6</a:t>
                      </a:r>
                    </a:p>
                  </a:txBody>
                  <a:tcPr marL="9525" marR="9525" marT="9525" marB="0" anchor="b"/>
                </a:tc>
                <a:tc>
                  <a:txBody>
                    <a:bodyPr/>
                    <a:lstStyle/>
                    <a:p>
                      <a:pPr algn="ctr" fontAlgn="b"/>
                      <a:r>
                        <a:rPr lang="ru-RU" sz="1000" b="0" i="0" u="none" strike="noStrike" dirty="0">
                          <a:solidFill>
                            <a:srgbClr val="C00000"/>
                          </a:solidFill>
                          <a:latin typeface="Times New Roman"/>
                        </a:rPr>
                        <a:t>382,4</a:t>
                      </a:r>
                    </a:p>
                  </a:txBody>
                  <a:tcPr marL="9525" marR="9525" marT="9525" marB="0" anchor="b"/>
                </a:tc>
                <a:extLst>
                  <a:ext uri="{0D108BD9-81ED-4DB2-BD59-A6C34878D82A}">
                    <a16:rowId xmlns:a16="http://schemas.microsoft.com/office/drawing/2014/main" val="10003"/>
                  </a:ext>
                </a:extLst>
              </a:tr>
              <a:tr h="357190">
                <a:tc>
                  <a:txBody>
                    <a:bodyPr/>
                    <a:lstStyle/>
                    <a:p>
                      <a:pPr algn="l" fontAlgn="t"/>
                      <a:r>
                        <a:rPr lang="ru-RU" sz="1000" b="1" i="0" u="none" strike="noStrike" dirty="0">
                          <a:solidFill>
                            <a:schemeClr val="tx1"/>
                          </a:solidFill>
                          <a:latin typeface="Times New Roman" pitchFamily="18" charset="0"/>
                          <a:cs typeface="Times New Roman" pitchFamily="18" charset="0"/>
                        </a:rPr>
                        <a:t>2</a:t>
                      </a:r>
                      <a:r>
                        <a:rPr lang="en-US" sz="1000" b="1" i="0" u="none" strike="noStrike" dirty="0">
                          <a:solidFill>
                            <a:schemeClr val="tx1"/>
                          </a:solidFill>
                          <a:latin typeface="Times New Roman" pitchFamily="18" charset="0"/>
                          <a:cs typeface="Times New Roman" pitchFamily="18" charset="0"/>
                        </a:rPr>
                        <a:t>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0" i="0" u="none" strike="noStrike" dirty="0">
                          <a:solidFill>
                            <a:srgbClr val="FF0000"/>
                          </a:solidFill>
                          <a:latin typeface="Times New Roman"/>
                        </a:rPr>
                        <a:t>Паллиативті көмек</a:t>
                      </a:r>
                      <a:endParaRPr lang="ru-RU" sz="1000" b="0" i="0" u="none" strike="noStrike" dirty="0">
                        <a:solidFill>
                          <a:srgbClr val="FF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40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40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31</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33</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664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737</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111,6</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123,9</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4"/>
                  </a:ext>
                </a:extLst>
              </a:tr>
              <a:tr h="446284">
                <a:tc>
                  <a:txBody>
                    <a:bodyPr/>
                    <a:lstStyle/>
                    <a:p>
                      <a:pPr algn="l" fontAlgn="t"/>
                      <a:r>
                        <a:rPr lang="ru-RU" sz="1000" b="1" i="0" u="none" strike="noStrike" dirty="0">
                          <a:solidFill>
                            <a:schemeClr val="tx1"/>
                          </a:solidFill>
                          <a:latin typeface="Times New Roman" pitchFamily="18" charset="0"/>
                          <a:cs typeface="Times New Roman" pitchFamily="18" charset="0"/>
                        </a:rPr>
                        <a:t>2</a:t>
                      </a:r>
                      <a:r>
                        <a:rPr lang="en-US" sz="1000" b="1" i="0" u="none" strike="noStrike" dirty="0">
                          <a:solidFill>
                            <a:schemeClr val="tx1"/>
                          </a:solidFill>
                          <a:latin typeface="Times New Roman" pitchFamily="18" charset="0"/>
                          <a:cs typeface="Times New Roman" pitchFamily="18" charset="0"/>
                        </a:rPr>
                        <a:t>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0" i="0" u="none" strike="noStrike" dirty="0">
                          <a:solidFill>
                            <a:srgbClr val="FF0000"/>
                          </a:solidFill>
                          <a:latin typeface="Times New Roman"/>
                        </a:rPr>
                        <a:t>Жұқпалы</a:t>
                      </a:r>
                      <a:r>
                        <a:rPr lang="kk-KZ" sz="1000" b="0" i="0" u="none" strike="noStrike" baseline="0" dirty="0">
                          <a:solidFill>
                            <a:srgbClr val="FF0000"/>
                          </a:solidFill>
                          <a:latin typeface="Times New Roman"/>
                        </a:rPr>
                        <a:t> аурулар ересектер</a:t>
                      </a:r>
                      <a:endParaRPr lang="ru-RU" sz="1000" b="0" i="0" u="none" strike="noStrike" dirty="0">
                        <a:solidFill>
                          <a:srgbClr val="FF0000"/>
                        </a:solidFill>
                        <a:latin typeface="Times New Roman"/>
                      </a:endParaRPr>
                    </a:p>
                  </a:txBody>
                  <a:tcPr marL="9525" marR="9525" marT="9525" marB="0" anchor="b"/>
                </a:tc>
                <a:tc>
                  <a:txBody>
                    <a:bodyPr/>
                    <a:lstStyle/>
                    <a:p>
                      <a:pPr algn="ctr" fontAlgn="b"/>
                      <a:r>
                        <a:rPr lang="ru-RU" sz="1000" b="0" i="0" u="none" strike="noStrike" dirty="0">
                          <a:solidFill>
                            <a:srgbClr val="C00000"/>
                          </a:solidFill>
                          <a:latin typeface="Times New Roman"/>
                        </a:rPr>
                        <a:t>220</a:t>
                      </a:r>
                    </a:p>
                  </a:txBody>
                  <a:tcPr marL="9525" marR="9525" marT="9525" marB="0" anchor="b"/>
                </a:tc>
                <a:tc>
                  <a:txBody>
                    <a:bodyPr/>
                    <a:lstStyle/>
                    <a:p>
                      <a:pPr algn="ctr" fontAlgn="b"/>
                      <a:r>
                        <a:rPr lang="kk-KZ" sz="1000" b="0" i="0" u="none" strike="noStrike" dirty="0">
                          <a:solidFill>
                            <a:srgbClr val="C00000"/>
                          </a:solidFill>
                          <a:latin typeface="Times New Roman"/>
                        </a:rPr>
                        <a:t>192</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a:solidFill>
                            <a:srgbClr val="C00000"/>
                          </a:solidFill>
                          <a:latin typeface="Times New Roman"/>
                        </a:rPr>
                        <a:t>234</a:t>
                      </a:r>
                    </a:p>
                  </a:txBody>
                  <a:tcPr marL="9525" marR="9525" marT="9525" marB="0" anchor="b"/>
                </a:tc>
                <a:tc>
                  <a:txBody>
                    <a:bodyPr/>
                    <a:lstStyle/>
                    <a:p>
                      <a:pPr algn="ctr" fontAlgn="b"/>
                      <a:r>
                        <a:rPr lang="kk-KZ" sz="1000" b="0" i="0" u="none" strike="noStrike" dirty="0">
                          <a:solidFill>
                            <a:srgbClr val="C00000"/>
                          </a:solidFill>
                          <a:latin typeface="Times New Roman"/>
                        </a:rPr>
                        <a:t>197</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a:solidFill>
                            <a:srgbClr val="C00000"/>
                          </a:solidFill>
                          <a:latin typeface="Times New Roman"/>
                        </a:rPr>
                        <a:t>1742</a:t>
                      </a:r>
                    </a:p>
                  </a:txBody>
                  <a:tcPr marL="9525" marR="9525" marT="9525" marB="0" anchor="b"/>
                </a:tc>
                <a:tc>
                  <a:txBody>
                    <a:bodyPr/>
                    <a:lstStyle/>
                    <a:p>
                      <a:pPr algn="ctr" fontAlgn="b"/>
                      <a:r>
                        <a:rPr lang="ru-RU" sz="1000" b="0" i="0" u="none" strike="noStrike" dirty="0">
                          <a:solidFill>
                            <a:srgbClr val="C00000"/>
                          </a:solidFill>
                          <a:latin typeface="Times New Roman"/>
                        </a:rPr>
                        <a:t>1522</a:t>
                      </a:r>
                    </a:p>
                  </a:txBody>
                  <a:tcPr marL="9525" marR="9525" marT="9525" marB="0" anchor="b"/>
                </a:tc>
                <a:tc>
                  <a:txBody>
                    <a:bodyPr/>
                    <a:lstStyle/>
                    <a:p>
                      <a:pPr algn="ctr" fontAlgn="b"/>
                      <a:r>
                        <a:rPr lang="ru-RU" sz="1000" b="0" i="0" u="none" strike="noStrike" dirty="0">
                          <a:solidFill>
                            <a:srgbClr val="C00000"/>
                          </a:solidFill>
                          <a:latin typeface="Times New Roman"/>
                        </a:rPr>
                        <a:t>120,6</a:t>
                      </a:r>
                    </a:p>
                  </a:txBody>
                  <a:tcPr marL="9525" marR="9525" marT="9525" marB="0" anchor="b"/>
                </a:tc>
                <a:tc>
                  <a:txBody>
                    <a:bodyPr/>
                    <a:lstStyle/>
                    <a:p>
                      <a:pPr algn="ctr" fontAlgn="b"/>
                      <a:r>
                        <a:rPr lang="ru-RU" sz="1000" b="0" i="0" u="none" strike="noStrike" dirty="0">
                          <a:solidFill>
                            <a:srgbClr val="C00000"/>
                          </a:solidFill>
                          <a:latin typeface="Times New Roman"/>
                        </a:rPr>
                        <a:t>105,3</a:t>
                      </a:r>
                    </a:p>
                  </a:txBody>
                  <a:tcPr marL="9525" marR="9525" marT="9525" marB="0" anchor="b"/>
                </a:tc>
                <a:extLst>
                  <a:ext uri="{0D108BD9-81ED-4DB2-BD59-A6C34878D82A}">
                    <a16:rowId xmlns:a16="http://schemas.microsoft.com/office/drawing/2014/main" val="10005"/>
                  </a:ext>
                </a:extLst>
              </a:tr>
              <a:tr h="446284">
                <a:tc>
                  <a:txBody>
                    <a:bodyPr/>
                    <a:lstStyle/>
                    <a:p>
                      <a:pPr algn="l" fontAlgn="t"/>
                      <a:r>
                        <a:rPr lang="ru-RU" sz="1000" b="1" i="0" u="none" strike="noStrike" dirty="0">
                          <a:solidFill>
                            <a:schemeClr val="tx1"/>
                          </a:solidFill>
                          <a:latin typeface="Times New Roman" pitchFamily="18" charset="0"/>
                          <a:cs typeface="Times New Roman" pitchFamily="18" charset="0"/>
                        </a:rPr>
                        <a:t>2</a:t>
                      </a:r>
                      <a:r>
                        <a:rPr lang="en-US" sz="1000" b="1" i="0" u="none" strike="noStrike" dirty="0">
                          <a:solidFill>
                            <a:schemeClr val="tx1"/>
                          </a:solidFill>
                          <a:latin typeface="Times New Roman" pitchFamily="18" charset="0"/>
                          <a:cs typeface="Times New Roman" pitchFamily="18" charset="0"/>
                        </a:rPr>
                        <a:t>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ctr" fontAlgn="b"/>
                      <a:r>
                        <a:rPr lang="kk-KZ" sz="1000" b="0" i="0" u="none" strike="noStrike" dirty="0">
                          <a:solidFill>
                            <a:srgbClr val="FF0000"/>
                          </a:solidFill>
                          <a:latin typeface="Times New Roman"/>
                        </a:rPr>
                        <a:t>Жұқпалы</a:t>
                      </a:r>
                      <a:r>
                        <a:rPr lang="kk-KZ" sz="1000" b="0" i="0" u="none" strike="noStrike" baseline="0" dirty="0">
                          <a:solidFill>
                            <a:srgbClr val="FF0000"/>
                          </a:solidFill>
                          <a:latin typeface="Times New Roman"/>
                        </a:rPr>
                        <a:t> аурулар балалар</a:t>
                      </a:r>
                      <a:endParaRPr lang="ru-RU" sz="1000" b="0" i="0" u="none" strike="noStrike" dirty="0">
                        <a:solidFill>
                          <a:srgbClr val="FF0000"/>
                        </a:solidFill>
                        <a:latin typeface="Times New Roman"/>
                      </a:endParaRPr>
                    </a:p>
                  </a:txBody>
                  <a:tcPr marL="9525" marR="9525" marT="9525" marB="0" anchor="b"/>
                </a:tc>
                <a:tc>
                  <a:txBody>
                    <a:bodyPr/>
                    <a:lstStyle/>
                    <a:p>
                      <a:pPr algn="ctr" fontAlgn="b"/>
                      <a:r>
                        <a:rPr lang="ru-RU" sz="1000" b="0" i="0" u="none" strike="noStrike" dirty="0">
                          <a:solidFill>
                            <a:srgbClr val="C00000"/>
                          </a:solidFill>
                          <a:latin typeface="Times New Roman"/>
                        </a:rPr>
                        <a:t>283</a:t>
                      </a:r>
                    </a:p>
                  </a:txBody>
                  <a:tcPr marL="9525" marR="9525" marT="9525" marB="0" anchor="b"/>
                </a:tc>
                <a:tc>
                  <a:txBody>
                    <a:bodyPr/>
                    <a:lstStyle/>
                    <a:p>
                      <a:pPr algn="ctr" fontAlgn="b"/>
                      <a:r>
                        <a:rPr lang="ru-RU" sz="1000" b="0" i="0" u="none" strike="noStrike" dirty="0">
                          <a:solidFill>
                            <a:srgbClr val="C00000"/>
                          </a:solidFill>
                          <a:latin typeface="Times New Roman"/>
                        </a:rPr>
                        <a:t>331</a:t>
                      </a:r>
                    </a:p>
                  </a:txBody>
                  <a:tcPr marL="9525" marR="9525" marT="9525" marB="0" anchor="b"/>
                </a:tc>
                <a:tc>
                  <a:txBody>
                    <a:bodyPr/>
                    <a:lstStyle/>
                    <a:p>
                      <a:pPr algn="ctr" fontAlgn="b"/>
                      <a:r>
                        <a:rPr lang="ru-RU" sz="1000" b="0" i="0" u="none" strike="noStrike" dirty="0">
                          <a:solidFill>
                            <a:srgbClr val="C00000"/>
                          </a:solidFill>
                          <a:latin typeface="Times New Roman"/>
                        </a:rPr>
                        <a:t>308</a:t>
                      </a:r>
                    </a:p>
                  </a:txBody>
                  <a:tcPr marL="9525" marR="9525" marT="9525" marB="0" anchor="b"/>
                </a:tc>
                <a:tc>
                  <a:txBody>
                    <a:bodyPr/>
                    <a:lstStyle/>
                    <a:p>
                      <a:pPr algn="ctr" fontAlgn="b"/>
                      <a:r>
                        <a:rPr lang="ru-RU" sz="1000" b="0" i="0" u="none" strike="noStrike" dirty="0">
                          <a:solidFill>
                            <a:srgbClr val="C00000"/>
                          </a:solidFill>
                          <a:latin typeface="Times New Roman"/>
                        </a:rPr>
                        <a:t>354</a:t>
                      </a:r>
                    </a:p>
                  </a:txBody>
                  <a:tcPr marL="9525" marR="9525" marT="9525" marB="0" anchor="b"/>
                </a:tc>
                <a:tc>
                  <a:txBody>
                    <a:bodyPr/>
                    <a:lstStyle/>
                    <a:p>
                      <a:pPr algn="ctr" fontAlgn="b"/>
                      <a:r>
                        <a:rPr lang="ru-RU" sz="1000" b="0" i="0" u="none" strike="noStrike" dirty="0">
                          <a:solidFill>
                            <a:srgbClr val="C00000"/>
                          </a:solidFill>
                          <a:latin typeface="Times New Roman"/>
                        </a:rPr>
                        <a:t>0</a:t>
                      </a:r>
                    </a:p>
                  </a:txBody>
                  <a:tcPr marL="9525" marR="9525" marT="9525" marB="0" anchor="b"/>
                </a:tc>
                <a:tc>
                  <a:txBody>
                    <a:bodyPr/>
                    <a:lstStyle/>
                    <a:p>
                      <a:pPr algn="ctr" fontAlgn="b"/>
                      <a:r>
                        <a:rPr lang="kk-KZ" sz="1000" b="0" i="0" u="none" strike="noStrike" dirty="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a:solidFill>
                            <a:srgbClr val="C00000"/>
                          </a:solidFill>
                          <a:latin typeface="Times New Roman"/>
                        </a:rPr>
                        <a:t>2168</a:t>
                      </a:r>
                    </a:p>
                  </a:txBody>
                  <a:tcPr marL="9525" marR="9525" marT="9525" marB="0" anchor="b"/>
                </a:tc>
                <a:tc>
                  <a:txBody>
                    <a:bodyPr/>
                    <a:lstStyle/>
                    <a:p>
                      <a:pPr algn="ctr" fontAlgn="b"/>
                      <a:r>
                        <a:rPr lang="ru-RU" sz="1000" b="0" i="0" u="none" strike="noStrike" dirty="0">
                          <a:solidFill>
                            <a:srgbClr val="C00000"/>
                          </a:solidFill>
                          <a:latin typeface="Times New Roman"/>
                        </a:rPr>
                        <a:t>3688</a:t>
                      </a:r>
                    </a:p>
                  </a:txBody>
                  <a:tcPr marL="9525" marR="9525" marT="9525" marB="0" anchor="b"/>
                </a:tc>
                <a:tc>
                  <a:txBody>
                    <a:bodyPr/>
                    <a:lstStyle/>
                    <a:p>
                      <a:pPr algn="ctr" fontAlgn="b"/>
                      <a:r>
                        <a:rPr lang="ru-RU" sz="1000" b="0" i="0" u="none" strike="noStrike" dirty="0">
                          <a:solidFill>
                            <a:srgbClr val="C00000"/>
                          </a:solidFill>
                          <a:latin typeface="Times New Roman"/>
                        </a:rPr>
                        <a:t>91,1</a:t>
                      </a:r>
                    </a:p>
                  </a:txBody>
                  <a:tcPr marL="9525" marR="9525" marT="9525" marB="0" anchor="b"/>
                </a:tc>
                <a:tc>
                  <a:txBody>
                    <a:bodyPr/>
                    <a:lstStyle/>
                    <a:p>
                      <a:pPr algn="ctr" fontAlgn="b"/>
                      <a:r>
                        <a:rPr lang="ru-RU" sz="1000" b="0" i="0" u="none" strike="noStrike" dirty="0">
                          <a:solidFill>
                            <a:srgbClr val="C00000"/>
                          </a:solidFill>
                          <a:latin typeface="Times New Roman"/>
                        </a:rPr>
                        <a:t>112,9</a:t>
                      </a:r>
                    </a:p>
                  </a:txBody>
                  <a:tcPr marL="9525" marR="9525" marT="9525" marB="0" anchor="b"/>
                </a:tc>
                <a:extLst>
                  <a:ext uri="{0D108BD9-81ED-4DB2-BD59-A6C34878D82A}">
                    <a16:rowId xmlns:a16="http://schemas.microsoft.com/office/drawing/2014/main" val="10006"/>
                  </a:ext>
                </a:extLst>
              </a:tr>
              <a:tr h="251010">
                <a:tc>
                  <a:txBody>
                    <a:bodyPr/>
                    <a:lstStyle/>
                    <a:p>
                      <a:pPr algn="l" fontAlgn="t"/>
                      <a:r>
                        <a:rPr lang="en-US" sz="1000" b="0" i="0" u="none" strike="noStrike" dirty="0">
                          <a:solidFill>
                            <a:schemeClr val="tx1"/>
                          </a:solidFill>
                          <a:latin typeface="Times New Roman" pitchFamily="18" charset="0"/>
                          <a:cs typeface="Times New Roman" pitchFamily="18" charset="0"/>
                        </a:rPr>
                        <a:t>30</a:t>
                      </a:r>
                      <a:endParaRPr lang="ru-RU" sz="10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ru-RU" sz="1000" b="1" i="0" u="none" strike="noStrike" dirty="0" err="1">
                          <a:solidFill>
                            <a:srgbClr val="FF0000"/>
                          </a:solidFill>
                          <a:latin typeface="Times New Roman"/>
                        </a:rPr>
                        <a:t>Барлығы </a:t>
                      </a:r>
                      <a:r>
                        <a:rPr lang="ru-RU" sz="1000" b="1" i="0" u="none" strike="noStrike" dirty="0">
                          <a:solidFill>
                            <a:srgbClr val="FF0000"/>
                          </a:solidFill>
                          <a:latin typeface="Times New Roman"/>
                        </a:rPr>
                        <a:t>ОҚБ</a:t>
                      </a:r>
                    </a:p>
                  </a:txBody>
                  <a:tcPr marL="9525" marR="9525" marT="9525" marB="0" anchor="ctr"/>
                </a:tc>
                <a:tc>
                  <a:txBody>
                    <a:bodyPr/>
                    <a:lstStyle/>
                    <a:p>
                      <a:pPr algn="ctr" fontAlgn="b"/>
                      <a:r>
                        <a:rPr lang="ru-RU" sz="1000" b="1" i="0" u="none" strike="noStrike" dirty="0">
                          <a:solidFill>
                            <a:srgbClr val="C00000"/>
                          </a:solidFill>
                          <a:latin typeface="Times New Roman"/>
                        </a:rPr>
                        <a:t>4280</a:t>
                      </a:r>
                    </a:p>
                  </a:txBody>
                  <a:tcPr marL="9525" marR="9525" marT="9525" marB="0" anchor="b"/>
                </a:tc>
                <a:tc>
                  <a:txBody>
                    <a:bodyPr/>
                    <a:lstStyle/>
                    <a:p>
                      <a:pPr algn="ctr" fontAlgn="b"/>
                      <a:r>
                        <a:rPr lang="ru-RU" sz="1000" b="1" i="0" u="none" strike="noStrike" dirty="0">
                          <a:solidFill>
                            <a:srgbClr val="C00000"/>
                          </a:solidFill>
                          <a:latin typeface="Times New Roman"/>
                        </a:rPr>
                        <a:t>3957</a:t>
                      </a:r>
                    </a:p>
                  </a:txBody>
                  <a:tcPr marL="9525" marR="9525" marT="9525" marB="0" anchor="b"/>
                </a:tc>
                <a:tc>
                  <a:txBody>
                    <a:bodyPr/>
                    <a:lstStyle/>
                    <a:p>
                      <a:pPr algn="ctr" fontAlgn="b"/>
                      <a:r>
                        <a:rPr lang="ru-RU" sz="1000" b="1" i="0" u="none" strike="noStrike" dirty="0">
                          <a:solidFill>
                            <a:srgbClr val="C00000"/>
                          </a:solidFill>
                          <a:latin typeface="Times New Roman"/>
                        </a:rPr>
                        <a:t>4184</a:t>
                      </a:r>
                    </a:p>
                  </a:txBody>
                  <a:tcPr marL="9525" marR="9525" marT="9525" marB="0" anchor="b"/>
                </a:tc>
                <a:tc>
                  <a:txBody>
                    <a:bodyPr/>
                    <a:lstStyle/>
                    <a:p>
                      <a:pPr algn="ctr" fontAlgn="b"/>
                      <a:r>
                        <a:rPr lang="ru-RU" sz="1000" b="1" i="0" u="none" strike="noStrike" dirty="0">
                          <a:solidFill>
                            <a:srgbClr val="C00000"/>
                          </a:solidFill>
                          <a:latin typeface="Times New Roman"/>
                        </a:rPr>
                        <a:t>3862</a:t>
                      </a:r>
                    </a:p>
                  </a:txBody>
                  <a:tcPr marL="9525" marR="9525" marT="9525" marB="0" anchor="b"/>
                </a:tc>
                <a:tc>
                  <a:txBody>
                    <a:bodyPr/>
                    <a:lstStyle/>
                    <a:p>
                      <a:pPr algn="ctr" fontAlgn="b"/>
                      <a:r>
                        <a:rPr lang="ru-RU" sz="1000" b="1" i="0" u="none" strike="noStrike" dirty="0">
                          <a:solidFill>
                            <a:srgbClr val="C00000"/>
                          </a:solidFill>
                          <a:latin typeface="Times New Roman"/>
                        </a:rPr>
                        <a:t>28</a:t>
                      </a:r>
                    </a:p>
                  </a:txBody>
                  <a:tcPr marL="9525" marR="9525" marT="9525" marB="0" anchor="b"/>
                </a:tc>
                <a:tc>
                  <a:txBody>
                    <a:bodyPr/>
                    <a:lstStyle/>
                    <a:p>
                      <a:pPr algn="ctr" fontAlgn="b"/>
                      <a:r>
                        <a:rPr lang="ru-RU" sz="1000" b="1" i="0" u="none" strike="noStrike" dirty="0">
                          <a:solidFill>
                            <a:srgbClr val="C00000"/>
                          </a:solidFill>
                          <a:latin typeface="Times New Roman"/>
                        </a:rPr>
                        <a:t>35</a:t>
                      </a:r>
                    </a:p>
                  </a:txBody>
                  <a:tcPr marL="9525" marR="9525" marT="9525" marB="0" anchor="b"/>
                </a:tc>
                <a:tc>
                  <a:txBody>
                    <a:bodyPr/>
                    <a:lstStyle/>
                    <a:p>
                      <a:pPr algn="ctr" fontAlgn="b"/>
                      <a:r>
                        <a:rPr lang="ru-RU" sz="1000" b="1" i="0" u="none" strike="noStrike" dirty="0">
                          <a:solidFill>
                            <a:srgbClr val="C00000"/>
                          </a:solidFill>
                          <a:latin typeface="Times New Roman"/>
                        </a:rPr>
                        <a:t>30264</a:t>
                      </a:r>
                    </a:p>
                  </a:txBody>
                  <a:tcPr marL="9525" marR="9525" marT="9525" marB="0" anchor="b"/>
                </a:tc>
                <a:tc>
                  <a:txBody>
                    <a:bodyPr/>
                    <a:lstStyle/>
                    <a:p>
                      <a:pPr algn="ctr" fontAlgn="b"/>
                      <a:r>
                        <a:rPr lang="ru-RU" sz="1000" b="1" i="0" u="none" strike="noStrike" dirty="0">
                          <a:solidFill>
                            <a:srgbClr val="C00000"/>
                          </a:solidFill>
                          <a:latin typeface="Times New Roman"/>
                        </a:rPr>
                        <a:t>29828</a:t>
                      </a:r>
                    </a:p>
                  </a:txBody>
                  <a:tcPr marL="9525" marR="9525" marT="9525" marB="0" anchor="b"/>
                </a:tc>
                <a:tc>
                  <a:txBody>
                    <a:bodyPr/>
                    <a:lstStyle/>
                    <a:p>
                      <a:pPr algn="ctr" fontAlgn="b"/>
                      <a:r>
                        <a:rPr lang="ru-RU" sz="1000" b="1" i="0" u="none" strike="noStrike" dirty="0">
                          <a:solidFill>
                            <a:srgbClr val="C00000"/>
                          </a:solidFill>
                          <a:latin typeface="Times New Roman"/>
                        </a:rPr>
                        <a:t>113,8</a:t>
                      </a:r>
                    </a:p>
                  </a:txBody>
                  <a:tcPr marL="9525" marR="9525" marT="9525" marB="0" anchor="b"/>
                </a:tc>
                <a:tc>
                  <a:txBody>
                    <a:bodyPr/>
                    <a:lstStyle/>
                    <a:p>
                      <a:pPr algn="ctr" fontAlgn="b"/>
                      <a:r>
                        <a:rPr lang="ru-RU" sz="1000" b="1" i="0" u="none" strike="noStrike" dirty="0">
                          <a:solidFill>
                            <a:srgbClr val="C00000"/>
                          </a:solidFill>
                          <a:latin typeface="Times New Roman"/>
                        </a:rPr>
                        <a:t>112,1</a:t>
                      </a:r>
                    </a:p>
                  </a:txBody>
                  <a:tcPr marL="9525" marR="9525" marT="9525" marB="0" anchor="b"/>
                </a:tc>
                <a:extLst>
                  <a:ext uri="{0D108BD9-81ED-4DB2-BD59-A6C34878D82A}">
                    <a16:rowId xmlns:a16="http://schemas.microsoft.com/office/drawing/2014/main" val="10007"/>
                  </a:ext>
                </a:extLst>
              </a:tr>
            </a:tbl>
          </a:graphicData>
        </a:graphic>
      </p:graphicFrame>
      <p:graphicFrame>
        <p:nvGraphicFramePr>
          <p:cNvPr id="6" name="Содержимое 3"/>
          <p:cNvGraphicFramePr>
            <a:graphicFrameLocks/>
          </p:cNvGraphicFramePr>
          <p:nvPr>
            <p:extLst>
              <p:ext uri="{D42A27DB-BD31-4B8C-83A1-F6EECF244321}">
                <p14:modId xmlns:p14="http://schemas.microsoft.com/office/powerpoint/2010/main" val="3056016965"/>
              </p:ext>
            </p:extLst>
          </p:nvPr>
        </p:nvGraphicFramePr>
        <p:xfrm>
          <a:off x="0" y="3645023"/>
          <a:ext cx="8929719" cy="3096345"/>
        </p:xfrm>
        <a:graphic>
          <a:graphicData uri="http://schemas.openxmlformats.org/drawingml/2006/table">
            <a:tbl>
              <a:tblPr firstRow="1" bandRow="1">
                <a:tableStyleId>{8799B23B-EC83-4686-B30A-512413B5E67A}</a:tableStyleId>
              </a:tblPr>
              <a:tblGrid>
                <a:gridCol w="237491">
                  <a:extLst>
                    <a:ext uri="{9D8B030D-6E8A-4147-A177-3AD203B41FA5}">
                      <a16:colId xmlns:a16="http://schemas.microsoft.com/office/drawing/2014/main" val="20000"/>
                    </a:ext>
                  </a:extLst>
                </a:gridCol>
                <a:gridCol w="2031535">
                  <a:extLst>
                    <a:ext uri="{9D8B030D-6E8A-4147-A177-3AD203B41FA5}">
                      <a16:colId xmlns:a16="http://schemas.microsoft.com/office/drawing/2014/main" val="20001"/>
                    </a:ext>
                  </a:extLst>
                </a:gridCol>
                <a:gridCol w="658750">
                  <a:extLst>
                    <a:ext uri="{9D8B030D-6E8A-4147-A177-3AD203B41FA5}">
                      <a16:colId xmlns:a16="http://schemas.microsoft.com/office/drawing/2014/main" val="20002"/>
                    </a:ext>
                  </a:extLst>
                </a:gridCol>
                <a:gridCol w="658750">
                  <a:extLst>
                    <a:ext uri="{9D8B030D-6E8A-4147-A177-3AD203B41FA5}">
                      <a16:colId xmlns:a16="http://schemas.microsoft.com/office/drawing/2014/main" val="20003"/>
                    </a:ext>
                  </a:extLst>
                </a:gridCol>
                <a:gridCol w="658750">
                  <a:extLst>
                    <a:ext uri="{9D8B030D-6E8A-4147-A177-3AD203B41FA5}">
                      <a16:colId xmlns:a16="http://schemas.microsoft.com/office/drawing/2014/main" val="20004"/>
                    </a:ext>
                  </a:extLst>
                </a:gridCol>
                <a:gridCol w="658750">
                  <a:extLst>
                    <a:ext uri="{9D8B030D-6E8A-4147-A177-3AD203B41FA5}">
                      <a16:colId xmlns:a16="http://schemas.microsoft.com/office/drawing/2014/main" val="20005"/>
                    </a:ext>
                  </a:extLst>
                </a:gridCol>
                <a:gridCol w="658750">
                  <a:extLst>
                    <a:ext uri="{9D8B030D-6E8A-4147-A177-3AD203B41FA5}">
                      <a16:colId xmlns:a16="http://schemas.microsoft.com/office/drawing/2014/main" val="20006"/>
                    </a:ext>
                  </a:extLst>
                </a:gridCol>
                <a:gridCol w="585554">
                  <a:extLst>
                    <a:ext uri="{9D8B030D-6E8A-4147-A177-3AD203B41FA5}">
                      <a16:colId xmlns:a16="http://schemas.microsoft.com/office/drawing/2014/main" val="20007"/>
                    </a:ext>
                  </a:extLst>
                </a:gridCol>
                <a:gridCol w="731944">
                  <a:extLst>
                    <a:ext uri="{9D8B030D-6E8A-4147-A177-3AD203B41FA5}">
                      <a16:colId xmlns:a16="http://schemas.microsoft.com/office/drawing/2014/main" val="20008"/>
                    </a:ext>
                  </a:extLst>
                </a:gridCol>
                <a:gridCol w="731944">
                  <a:extLst>
                    <a:ext uri="{9D8B030D-6E8A-4147-A177-3AD203B41FA5}">
                      <a16:colId xmlns:a16="http://schemas.microsoft.com/office/drawing/2014/main" val="20009"/>
                    </a:ext>
                  </a:extLst>
                </a:gridCol>
                <a:gridCol w="658750">
                  <a:extLst>
                    <a:ext uri="{9D8B030D-6E8A-4147-A177-3AD203B41FA5}">
                      <a16:colId xmlns:a16="http://schemas.microsoft.com/office/drawing/2014/main" val="20010"/>
                    </a:ext>
                  </a:extLst>
                </a:gridCol>
                <a:gridCol w="658751">
                  <a:extLst>
                    <a:ext uri="{9D8B030D-6E8A-4147-A177-3AD203B41FA5}">
                      <a16:colId xmlns:a16="http://schemas.microsoft.com/office/drawing/2014/main" val="20011"/>
                    </a:ext>
                  </a:extLst>
                </a:gridCol>
              </a:tblGrid>
              <a:tr h="710960">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chemeClr val="accent5"/>
                    </a:solidFill>
                  </a:tcPr>
                </a:tc>
                <a:tc rowSpan="2">
                  <a:txBody>
                    <a:bodyPr/>
                    <a:lstStyle/>
                    <a:p>
                      <a:pPr algn="ctr" fontAlgn="b"/>
                      <a:r>
                        <a:rPr lang="kk-KZ" sz="1000" dirty="0"/>
                        <a:t>Құрылымдық бөлімдер және төсек профилі</a:t>
                      </a:r>
                      <a:endParaRPr lang="ru-RU" sz="1000" b="1" i="0" u="none" strike="noStrike" dirty="0">
                        <a:solidFill>
                          <a:srgbClr val="000000"/>
                        </a:solidFill>
                        <a:latin typeface="+mn-lt"/>
                      </a:endParaRPr>
                    </a:p>
                  </a:txBody>
                  <a:tcPr marL="9525" marR="9525" marT="9525" marB="0" anchor="ctr">
                    <a:solidFill>
                      <a:schemeClr val="accent5"/>
                    </a:solidFill>
                  </a:tcPr>
                </a:tc>
                <a:tc gridSpan="2">
                  <a:txBody>
                    <a:bodyPr/>
                    <a:lstStyle/>
                    <a:p>
                      <a:pPr algn="ctr" fontAlgn="b"/>
                      <a:r>
                        <a:rPr lang="ru-RU" sz="1000" b="1" i="0" u="none" strike="noStrike" dirty="0">
                          <a:solidFill>
                            <a:srgbClr val="000000"/>
                          </a:solidFill>
                          <a:latin typeface="+mn-lt"/>
                        </a:rPr>
                        <a:t> </a:t>
                      </a:r>
                      <a:r>
                        <a:rPr lang="ru-RU" sz="1000" b="1" i="0" u="none" strike="noStrike" dirty="0" err="1">
                          <a:solidFill>
                            <a:srgbClr val="000000"/>
                          </a:solidFill>
                          <a:latin typeface="+mn-lt"/>
                        </a:rPr>
                        <a:t>Төсек толуы</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a:t>Төсек айналымы</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a:t>1 науқастың төсекте болуының орташа ұзақтығы</a:t>
                      </a:r>
                      <a:endParaRPr lang="ru-RU" sz="1000" b="1" i="0" u="none" strike="noStrike" dirty="0">
                        <a:solidFill>
                          <a:srgbClr val="000000"/>
                        </a:solidFill>
                        <a:latin typeface="+mn-lt"/>
                      </a:endParaRPr>
                    </a:p>
                  </a:txBody>
                  <a:tcPr marL="9525" marR="9525" marT="9525" marB="0" anchor="b">
                    <a:solidFill>
                      <a:schemeClr val="accent5"/>
                    </a:solidFill>
                  </a:tcPr>
                </a:tc>
                <a:tc hMerge="1">
                  <a:txBody>
                    <a:bodyPr/>
                    <a:lstStyle/>
                    <a:p>
                      <a:endParaRPr lang="ru-RU"/>
                    </a:p>
                  </a:txBody>
                  <a:tcPr/>
                </a:tc>
                <a:tc gridSpan="2">
                  <a:txBody>
                    <a:bodyPr/>
                    <a:lstStyle/>
                    <a:p>
                      <a:pPr algn="ctr" fontAlgn="b"/>
                      <a:r>
                        <a:rPr lang="ru-RU" sz="1000" b="1" i="0" u="none" strike="noStrike" dirty="0">
                          <a:solidFill>
                            <a:srgbClr val="000000"/>
                          </a:solidFill>
                          <a:latin typeface="+mn-lt"/>
                        </a:rPr>
                        <a:t> </a:t>
                      </a:r>
                      <a:r>
                        <a:rPr lang="ru-RU" sz="1000" b="1" i="0" u="none" strike="noStrike" dirty="0" err="1">
                          <a:solidFill>
                            <a:srgbClr val="000000"/>
                          </a:solidFill>
                          <a:latin typeface="+mn-lt"/>
                        </a:rPr>
                        <a:t>Хирургиялық</a:t>
                      </a:r>
                      <a:r>
                        <a:rPr lang="ru-RU" sz="1000" b="1" i="0" u="none" strike="noStrike" baseline="0" dirty="0" err="1">
                          <a:solidFill>
                            <a:srgbClr val="000000"/>
                          </a:solidFill>
                          <a:latin typeface="+mn-lt"/>
                        </a:rPr>
                        <a:t> белсенділік</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ru-RU" sz="1000" b="1" i="0" u="none" strike="noStrike" dirty="0" err="1">
                          <a:solidFill>
                            <a:srgbClr val="000000"/>
                          </a:solidFill>
                          <a:latin typeface="+mn-lt"/>
                        </a:rPr>
                        <a:t>Қайтыс </a:t>
                      </a:r>
                      <a:r>
                        <a:rPr lang="ru-RU" sz="1000" b="1" i="0" u="none" strike="noStrike" dirty="0">
                          <a:solidFill>
                            <a:srgbClr val="000000"/>
                          </a:solidFill>
                          <a:latin typeface="+mn-lt"/>
                        </a:rPr>
                        <a:t>болу</a:t>
                      </a:r>
                    </a:p>
                  </a:txBody>
                  <a:tcPr marL="9525" marR="9525" marT="9525" marB="0" anchor="ctr">
                    <a:solidFill>
                      <a:schemeClr val="accent5"/>
                    </a:solidFill>
                  </a:tcPr>
                </a:tc>
                <a:tc hMerge="1">
                  <a:txBody>
                    <a:bodyPr/>
                    <a:lstStyle/>
                    <a:p>
                      <a:endParaRPr lang="ru-RU"/>
                    </a:p>
                  </a:txBody>
                  <a:tcPr/>
                </a:tc>
                <a:extLst>
                  <a:ext uri="{0D108BD9-81ED-4DB2-BD59-A6C34878D82A}">
                    <a16:rowId xmlns:a16="http://schemas.microsoft.com/office/drawing/2014/main" val="10000"/>
                  </a:ext>
                </a:extLst>
              </a:tr>
              <a:tr h="0">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000" b="1" i="0" u="none" strike="noStrike" dirty="0">
                          <a:solidFill>
                            <a:srgbClr val="000000"/>
                          </a:solidFill>
                          <a:latin typeface="Times New Roman"/>
                        </a:rPr>
                        <a:t>20</a:t>
                      </a:r>
                      <a:r>
                        <a:rPr lang="en-US" sz="1000" b="1" i="0" u="none" strike="noStrike" dirty="0">
                          <a:solidFill>
                            <a:srgbClr val="000000"/>
                          </a:solidFill>
                          <a:latin typeface="Times New Roman"/>
                        </a:rPr>
                        <a:t>2</a:t>
                      </a:r>
                      <a:r>
                        <a:rPr lang="ru-RU" sz="1000" b="1" i="0" u="none" strike="noStrike" dirty="0">
                          <a:solidFill>
                            <a:srgbClr val="000000"/>
                          </a:solidFill>
                          <a:latin typeface="Times New Roman"/>
                        </a:rPr>
                        <a:t>5</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2026</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a:t>
                      </a:r>
                      <a:r>
                        <a:rPr lang="en-US" sz="1000" b="1" i="0" u="none" strike="noStrike" dirty="0">
                          <a:solidFill>
                            <a:srgbClr val="000000"/>
                          </a:solidFill>
                          <a:latin typeface="Times New Roman"/>
                        </a:rPr>
                        <a:t>2</a:t>
                      </a:r>
                      <a:r>
                        <a:rPr lang="kk-KZ" sz="1000" b="1" i="0" u="none" strike="noStrike" dirty="0">
                          <a:solidFill>
                            <a:srgbClr val="000000"/>
                          </a:solidFill>
                          <a:latin typeface="Times New Roman"/>
                        </a:rPr>
                        <a:t>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2026</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a:t>
                      </a:r>
                      <a:r>
                        <a:rPr lang="en-US" sz="1000" b="1" i="0" u="none" strike="noStrike" dirty="0">
                          <a:solidFill>
                            <a:srgbClr val="000000"/>
                          </a:solidFill>
                          <a:latin typeface="Times New Roman"/>
                        </a:rPr>
                        <a:t>2</a:t>
                      </a:r>
                      <a:r>
                        <a:rPr lang="ru-RU" sz="1000" b="1" i="0" u="none" strike="noStrike" dirty="0">
                          <a:solidFill>
                            <a:srgbClr val="000000"/>
                          </a:solidFill>
                          <a:latin typeface="Times New Roman"/>
                        </a:rPr>
                        <a:t>5</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2026</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a:t>
                      </a:r>
                      <a:r>
                        <a:rPr lang="en-US" sz="1000" b="1" i="0" u="none" strike="noStrike" dirty="0">
                          <a:solidFill>
                            <a:srgbClr val="000000"/>
                          </a:solidFill>
                          <a:latin typeface="Times New Roman"/>
                        </a:rPr>
                        <a:t>2</a:t>
                      </a:r>
                      <a:r>
                        <a:rPr lang="ru-RU" sz="1000" b="1" i="0" u="none" strike="noStrike" dirty="0">
                          <a:solidFill>
                            <a:srgbClr val="000000"/>
                          </a:solidFill>
                          <a:latin typeface="Times New Roman"/>
                        </a:rPr>
                        <a:t>5</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2026</a:t>
                      </a: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a:t>
                      </a:r>
                      <a:r>
                        <a:rPr lang="en-US" sz="1000" b="1" i="0" u="none" strike="noStrike" dirty="0">
                          <a:solidFill>
                            <a:srgbClr val="000000"/>
                          </a:solidFill>
                          <a:latin typeface="Times New Roman"/>
                        </a:rPr>
                        <a:t>2</a:t>
                      </a:r>
                      <a:r>
                        <a:rPr lang="kk-KZ" sz="1000" b="1" i="0" u="none" strike="noStrike" dirty="0">
                          <a:solidFill>
                            <a:srgbClr val="000000"/>
                          </a:solidFill>
                          <a:latin typeface="Times New Roman"/>
                        </a:rPr>
                        <a:t>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a:solidFill>
                            <a:srgbClr val="000000"/>
                          </a:solidFill>
                          <a:latin typeface="Times New Roman"/>
                        </a:rPr>
                        <a:t>2026</a:t>
                      </a:r>
                    </a:p>
                  </a:txBody>
                  <a:tcPr marL="9525" marR="9525" marT="9525" marB="0" anchor="b">
                    <a:solidFill>
                      <a:srgbClr val="FFFF00"/>
                    </a:solidFill>
                  </a:tcPr>
                </a:tc>
                <a:extLst>
                  <a:ext uri="{0D108BD9-81ED-4DB2-BD59-A6C34878D82A}">
                    <a16:rowId xmlns:a16="http://schemas.microsoft.com/office/drawing/2014/main" val="10001"/>
                  </a:ext>
                </a:extLst>
              </a:tr>
              <a:tr h="225310">
                <a:tc>
                  <a:txBody>
                    <a:bodyPr/>
                    <a:lstStyle/>
                    <a:p>
                      <a:pPr algn="l" fontAlgn="t"/>
                      <a:r>
                        <a:rPr lang="en-US" sz="1200" b="1" i="0" u="none" strike="noStrike" dirty="0">
                          <a:solidFill>
                            <a:schemeClr val="tx1"/>
                          </a:solidFill>
                          <a:latin typeface="Times New Roman" pitchFamily="18" charset="0"/>
                          <a:cs typeface="Times New Roman" pitchFamily="18" charset="0"/>
                        </a:rPr>
                        <a:t>25</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ru-RU" sz="1000" b="0" i="0" u="none" strike="noStrike" dirty="0" err="1">
                          <a:solidFill>
                            <a:srgbClr val="FF0000"/>
                          </a:solidFill>
                          <a:latin typeface="Times New Roman"/>
                        </a:rPr>
                        <a:t>терапиялық  </a:t>
                      </a:r>
                      <a:r>
                        <a:rPr lang="ru-RU" sz="1000" b="0" i="0" u="none" strike="noStrike" dirty="0">
                          <a:solidFill>
                            <a:srgbClr val="FF0000"/>
                          </a:solidFill>
                          <a:latin typeface="+mn-lt"/>
                        </a:rPr>
                        <a:t>(</a:t>
                      </a:r>
                      <a:r>
                        <a:rPr lang="ru-RU" sz="1000" b="0" i="0" u="none" strike="noStrike" dirty="0" err="1">
                          <a:solidFill>
                            <a:srgbClr val="FF0000"/>
                          </a:solidFill>
                          <a:latin typeface="+mn-lt"/>
                        </a:rPr>
                        <a:t>Майдантал</a:t>
                      </a:r>
                      <a:r>
                        <a:rPr lang="ru-RU" sz="1000" b="0" i="0" u="none" strike="noStrike" dirty="0">
                          <a:solidFill>
                            <a:srgbClr val="FF0000"/>
                          </a:solidFill>
                          <a:latin typeface="+mn-lt"/>
                        </a:rPr>
                        <a:t>)</a:t>
                      </a:r>
                      <a:endParaRPr lang="ru-RU" sz="1000" b="0" i="0" u="none" strike="noStrike" dirty="0">
                        <a:solidFill>
                          <a:srgbClr val="FF0000"/>
                        </a:solidFill>
                        <a:latin typeface="Times New Roman"/>
                      </a:endParaRPr>
                    </a:p>
                  </a:txBody>
                  <a:tcPr marL="9525" marR="9525" marT="9525" marB="0" anchor="b"/>
                </a:tc>
                <a:tc>
                  <a:txBody>
                    <a:bodyPr/>
                    <a:lstStyle/>
                    <a:p>
                      <a:pPr algn="ctr" fontAlgn="b"/>
                      <a:r>
                        <a:rPr lang="ru-RU" sz="900" b="0" i="0" u="none" strike="noStrike" dirty="0">
                          <a:solidFill>
                            <a:srgbClr val="C00000"/>
                          </a:solidFill>
                          <a:latin typeface="Times New Roman"/>
                        </a:rPr>
                        <a:t>199,7</a:t>
                      </a:r>
                    </a:p>
                  </a:txBody>
                  <a:tcPr marL="9525" marR="9525" marT="9525" marB="0" anchor="b"/>
                </a:tc>
                <a:tc>
                  <a:txBody>
                    <a:bodyPr/>
                    <a:lstStyle/>
                    <a:p>
                      <a:pPr algn="ctr" fontAlgn="b"/>
                      <a:r>
                        <a:rPr lang="ru-RU" sz="900" b="0" i="0" u="none" strike="noStrike" dirty="0">
                          <a:solidFill>
                            <a:srgbClr val="C00000"/>
                          </a:solidFill>
                          <a:latin typeface="Times New Roman"/>
                        </a:rPr>
                        <a:t>111,8</a:t>
                      </a:r>
                    </a:p>
                  </a:txBody>
                  <a:tcPr marL="9525" marR="9525" marT="9525" marB="0" anchor="b"/>
                </a:tc>
                <a:tc>
                  <a:txBody>
                    <a:bodyPr/>
                    <a:lstStyle/>
                    <a:p>
                      <a:pPr algn="ctr" fontAlgn="b"/>
                      <a:r>
                        <a:rPr lang="ru-RU" sz="900" b="0" i="0" u="none" strike="noStrike" dirty="0">
                          <a:solidFill>
                            <a:srgbClr val="C00000"/>
                          </a:solidFill>
                          <a:latin typeface="Times New Roman"/>
                        </a:rPr>
                        <a:t>18,7</a:t>
                      </a:r>
                    </a:p>
                  </a:txBody>
                  <a:tcPr marL="9525" marR="9525" marT="9525" marB="0" anchor="b"/>
                </a:tc>
                <a:tc>
                  <a:txBody>
                    <a:bodyPr/>
                    <a:lstStyle/>
                    <a:p>
                      <a:pPr algn="ctr" fontAlgn="b"/>
                      <a:r>
                        <a:rPr lang="ru-RU" sz="900" b="0" i="0" u="none" strike="noStrike" dirty="0">
                          <a:solidFill>
                            <a:srgbClr val="C00000"/>
                          </a:solidFill>
                          <a:latin typeface="Times New Roman"/>
                        </a:rPr>
                        <a:t>10,3</a:t>
                      </a:r>
                    </a:p>
                  </a:txBody>
                  <a:tcPr marL="9525" marR="9525" marT="9525" marB="0" anchor="b"/>
                </a:tc>
                <a:tc>
                  <a:txBody>
                    <a:bodyPr/>
                    <a:lstStyle/>
                    <a:p>
                      <a:pPr algn="ctr" fontAlgn="b"/>
                      <a:r>
                        <a:rPr lang="ru-RU" sz="900" b="0" i="0" u="none" strike="noStrike" dirty="0">
                          <a:solidFill>
                            <a:srgbClr val="C00000"/>
                          </a:solidFill>
                          <a:latin typeface="Times New Roman"/>
                        </a:rPr>
                        <a:t>10,4</a:t>
                      </a:r>
                    </a:p>
                  </a:txBody>
                  <a:tcPr marL="9525" marR="9525" marT="9525" marB="0" anchor="b"/>
                </a:tc>
                <a:tc>
                  <a:txBody>
                    <a:bodyPr/>
                    <a:lstStyle/>
                    <a:p>
                      <a:pPr algn="ctr" fontAlgn="b"/>
                      <a:r>
                        <a:rPr lang="ru-RU" sz="900" b="0" i="0" u="none" strike="noStrike" dirty="0">
                          <a:solidFill>
                            <a:srgbClr val="C00000"/>
                          </a:solidFill>
                          <a:latin typeface="Times New Roman"/>
                        </a:rPr>
                        <a:t>10,3</a:t>
                      </a:r>
                    </a:p>
                  </a:txBody>
                  <a:tcPr marL="9525" marR="9525" marT="9525" marB="0" anchor="b"/>
                </a:tc>
                <a:tc>
                  <a:txBody>
                    <a:bodyPr/>
                    <a:lstStyle/>
                    <a:p>
                      <a:pPr algn="ctr" fontAlgn="b"/>
                      <a:r>
                        <a:rPr lang="ru-RU" sz="900" b="1" i="0" u="none" strike="noStrike" dirty="0">
                          <a:solidFill>
                            <a:srgbClr val="C00000"/>
                          </a:solidFill>
                          <a:latin typeface="Times New Roman"/>
                        </a:rPr>
                        <a:t>0</a:t>
                      </a:r>
                    </a:p>
                  </a:txBody>
                  <a:tcPr marL="9525" marR="9525" marT="9525" marB="0" anchor="b"/>
                </a:tc>
                <a:tc>
                  <a:txBody>
                    <a:bodyPr/>
                    <a:lstStyle/>
                    <a:p>
                      <a:pPr algn="ctr" fontAlgn="b"/>
                      <a:r>
                        <a:rPr lang="ru-RU" sz="900" b="1" i="0" u="none" strike="noStrike" dirty="0">
                          <a:solidFill>
                            <a:srgbClr val="C00000"/>
                          </a:solidFill>
                          <a:latin typeface="Times New Roman"/>
                        </a:rPr>
                        <a:t>0</a:t>
                      </a:r>
                    </a:p>
                  </a:txBody>
                  <a:tcPr marL="9525" marR="9525" marT="9525" marB="0" anchor="b"/>
                </a:tc>
                <a:tc>
                  <a:txBody>
                    <a:bodyPr/>
                    <a:lstStyle/>
                    <a:p>
                      <a:pPr algn="ctr" fontAlgn="b"/>
                      <a:r>
                        <a:rPr lang="ru-RU" sz="900" b="1" i="0" u="none" strike="noStrike" dirty="0">
                          <a:solidFill>
                            <a:srgbClr val="C00000"/>
                          </a:solidFill>
                          <a:latin typeface="Times New Roman"/>
                        </a:rPr>
                        <a:t>0</a:t>
                      </a:r>
                    </a:p>
                  </a:txBody>
                  <a:tcPr marL="9525" marR="9525" marT="9525" marB="0" anchor="b"/>
                </a:tc>
                <a:tc>
                  <a:txBody>
                    <a:bodyPr/>
                    <a:lstStyle/>
                    <a:p>
                      <a:pPr algn="ctr" fontAlgn="b"/>
                      <a:r>
                        <a:rPr lang="ru-RU" sz="900" b="1" i="0" u="none" strike="noStrike" dirty="0">
                          <a:solidFill>
                            <a:srgbClr val="C00000"/>
                          </a:solidFill>
                          <a:latin typeface="Times New Roman"/>
                        </a:rPr>
                        <a:t>0</a:t>
                      </a:r>
                    </a:p>
                  </a:txBody>
                  <a:tcPr marL="9525" marR="9525" marT="9525" marB="0" anchor="b"/>
                </a:tc>
                <a:extLst>
                  <a:ext uri="{0D108BD9-81ED-4DB2-BD59-A6C34878D82A}">
                    <a16:rowId xmlns:a16="http://schemas.microsoft.com/office/drawing/2014/main" val="10002"/>
                  </a:ext>
                </a:extLst>
              </a:tr>
              <a:tr h="403156">
                <a:tc>
                  <a:txBody>
                    <a:bodyPr/>
                    <a:lstStyle/>
                    <a:p>
                      <a:pPr algn="l" fontAlgn="t"/>
                      <a:r>
                        <a:rPr lang="ru-RU" sz="1200" b="1" i="0" u="none" strike="noStrike" dirty="0">
                          <a:solidFill>
                            <a:schemeClr val="tx1"/>
                          </a:solidFill>
                          <a:latin typeface="Times New Roman" pitchFamily="18" charset="0"/>
                          <a:cs typeface="Times New Roman" pitchFamily="18" charset="0"/>
                        </a:rPr>
                        <a:t>2</a:t>
                      </a:r>
                      <a:r>
                        <a:rPr lang="en-US" sz="1200" b="1" i="0" u="none" strike="noStrike" dirty="0">
                          <a:solidFill>
                            <a:schemeClr val="tx1"/>
                          </a:solidFill>
                          <a:latin typeface="Times New Roman" pitchFamily="18" charset="0"/>
                          <a:cs typeface="Times New Roman" pitchFamily="18" charset="0"/>
                        </a:rPr>
                        <a:t>6</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педиатриялық  </a:t>
                      </a:r>
                      <a:r>
                        <a:rPr lang="ru-RU" sz="1000" b="0" i="0" u="none" strike="noStrike" dirty="0">
                          <a:solidFill>
                            <a:srgbClr val="FF0000"/>
                          </a:solidFill>
                          <a:latin typeface="+mn-lt"/>
                        </a:rPr>
                        <a:t>(</a:t>
                      </a:r>
                      <a:r>
                        <a:rPr lang="ru-RU" sz="1000" b="0" i="0" u="none" strike="noStrike" dirty="0" err="1">
                          <a:solidFill>
                            <a:srgbClr val="FF0000"/>
                          </a:solidFill>
                          <a:latin typeface="+mn-lt"/>
                        </a:rPr>
                        <a:t>Майдантал</a:t>
                      </a:r>
                      <a:r>
                        <a:rPr lang="ru-RU" sz="1000" b="0" i="0" u="none" strike="noStrike" dirty="0">
                          <a:solidFill>
                            <a:srgbClr val="FF0000"/>
                          </a:solidFill>
                          <a:latin typeface="+mn-lt"/>
                        </a:rPr>
                        <a:t>)</a:t>
                      </a:r>
                      <a:endParaRPr lang="ru-RU" sz="1000" b="0" i="0" u="none" strike="noStrike" dirty="0">
                        <a:solidFill>
                          <a:srgbClr val="FF0000"/>
                        </a:solidFill>
                        <a:latin typeface="Times New Roman"/>
                      </a:endParaRPr>
                    </a:p>
                  </a:txBody>
                  <a:tcPr marL="9525" marR="9525" marT="9525" marB="0" anchor="ctr"/>
                </a:tc>
                <a:tc>
                  <a:txBody>
                    <a:bodyPr/>
                    <a:lstStyle/>
                    <a:p>
                      <a:pPr algn="ctr" fontAlgn="b"/>
                      <a:r>
                        <a:rPr lang="ru-RU" sz="900" b="0" i="0" u="none" strike="noStrike" dirty="0">
                          <a:solidFill>
                            <a:srgbClr val="C00000"/>
                          </a:solidFill>
                          <a:latin typeface="Times New Roman"/>
                        </a:rPr>
                        <a:t>740,0</a:t>
                      </a:r>
                    </a:p>
                  </a:txBody>
                  <a:tcPr marL="9525" marR="9525" marT="9525" marB="0" anchor="b"/>
                </a:tc>
                <a:tc>
                  <a:txBody>
                    <a:bodyPr/>
                    <a:lstStyle/>
                    <a:p>
                      <a:pPr algn="ctr" fontAlgn="b"/>
                      <a:r>
                        <a:rPr lang="ru-RU" sz="900" b="0" i="0" u="none" strike="noStrike" dirty="0">
                          <a:solidFill>
                            <a:srgbClr val="C00000"/>
                          </a:solidFill>
                          <a:latin typeface="Times New Roman"/>
                        </a:rPr>
                        <a:t>325,0</a:t>
                      </a:r>
                    </a:p>
                  </a:txBody>
                  <a:tcPr marL="9525" marR="9525" marT="9525" marB="0" anchor="b"/>
                </a:tc>
                <a:tc>
                  <a:txBody>
                    <a:bodyPr/>
                    <a:lstStyle/>
                    <a:p>
                      <a:pPr algn="ctr" fontAlgn="b"/>
                      <a:r>
                        <a:rPr lang="ru-RU" sz="900" b="0" i="0" u="none" strike="noStrike" dirty="0">
                          <a:solidFill>
                            <a:srgbClr val="C00000"/>
                          </a:solidFill>
                          <a:latin typeface="Times New Roman"/>
                        </a:rPr>
                        <a:t>85,3</a:t>
                      </a:r>
                    </a:p>
                  </a:txBody>
                  <a:tcPr marL="9525" marR="9525" marT="9525" marB="0" anchor="b"/>
                </a:tc>
                <a:tc>
                  <a:txBody>
                    <a:bodyPr/>
                    <a:lstStyle/>
                    <a:p>
                      <a:pPr algn="ctr" fontAlgn="b"/>
                      <a:r>
                        <a:rPr lang="ru-RU" sz="900" b="0" i="0" u="none" strike="noStrike" dirty="0">
                          <a:solidFill>
                            <a:srgbClr val="C00000"/>
                          </a:solidFill>
                          <a:latin typeface="Times New Roman"/>
                        </a:rPr>
                        <a:t>34,5</a:t>
                      </a:r>
                    </a:p>
                  </a:txBody>
                  <a:tcPr marL="9525" marR="9525" marT="9525" marB="0" anchor="b"/>
                </a:tc>
                <a:tc>
                  <a:txBody>
                    <a:bodyPr/>
                    <a:lstStyle/>
                    <a:p>
                      <a:pPr algn="ctr" fontAlgn="b"/>
                      <a:r>
                        <a:rPr lang="ru-RU" sz="900" b="0" i="0" u="none" strike="noStrike" dirty="0">
                          <a:solidFill>
                            <a:srgbClr val="C00000"/>
                          </a:solidFill>
                          <a:latin typeface="Times New Roman"/>
                        </a:rPr>
                        <a:t>8,6</a:t>
                      </a:r>
                    </a:p>
                  </a:txBody>
                  <a:tcPr marL="9525" marR="9525" marT="9525" marB="0" anchor="b"/>
                </a:tc>
                <a:tc>
                  <a:txBody>
                    <a:bodyPr/>
                    <a:lstStyle/>
                    <a:p>
                      <a:pPr algn="ctr" fontAlgn="b"/>
                      <a:r>
                        <a:rPr lang="ru-RU" sz="900" b="0" i="0" u="none" strike="noStrike" dirty="0">
                          <a:solidFill>
                            <a:srgbClr val="C00000"/>
                          </a:solidFill>
                          <a:latin typeface="Times New Roman"/>
                        </a:rPr>
                        <a:t>10,0</a:t>
                      </a:r>
                    </a:p>
                  </a:txBody>
                  <a:tcPr marL="9525" marR="9525" marT="9525" marB="0" anchor="b"/>
                </a:tc>
                <a:tc>
                  <a:txBody>
                    <a:bodyPr/>
                    <a:lstStyle/>
                    <a:p>
                      <a:pPr algn="ctr" fontAlgn="b"/>
                      <a:r>
                        <a:rPr lang="kk-KZ" sz="900" b="1" i="0" u="none" strike="noStrike" dirty="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3"/>
                  </a:ext>
                </a:extLst>
              </a:tr>
              <a:tr h="322971">
                <a:tc>
                  <a:txBody>
                    <a:bodyPr/>
                    <a:lstStyle/>
                    <a:p>
                      <a:pPr algn="l" fontAlgn="t"/>
                      <a:r>
                        <a:rPr lang="en-US" sz="1200" b="1" i="0" u="none" strike="noStrike" dirty="0">
                          <a:solidFill>
                            <a:schemeClr val="tx1"/>
                          </a:solidFill>
                          <a:latin typeface="Times New Roman" pitchFamily="18" charset="0"/>
                          <a:cs typeface="Times New Roman" pitchFamily="18" charset="0"/>
                        </a:rPr>
                        <a:t>27</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kk-KZ" sz="1000" b="0" i="0" u="none" strike="noStrike" dirty="0">
                          <a:solidFill>
                            <a:srgbClr val="FF0000"/>
                          </a:solidFill>
                          <a:latin typeface="+mn-lt"/>
                        </a:rPr>
                        <a:t>Паллиативті көмек</a:t>
                      </a:r>
                      <a:endParaRPr lang="ru-RU" sz="1000" b="0" i="0" u="none" strike="noStrike" dirty="0">
                        <a:solidFill>
                          <a:srgbClr val="FF0000"/>
                        </a:solidFill>
                        <a:latin typeface="+mn-lt"/>
                      </a:endParaRPr>
                    </a:p>
                    <a:p>
                      <a:pPr algn="l" fontAlgn="b"/>
                      <a:endParaRPr lang="ru-RU" sz="1000" b="0" i="0" u="none" strike="noStrike" dirty="0">
                        <a:solidFill>
                          <a:srgbClr val="FF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94,9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105,3</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5,4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5,5</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21,4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22,3</a:t>
                      </a:r>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11,4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a:solidFill>
                            <a:srgbClr val="C00000"/>
                          </a:solidFill>
                          <a:latin typeface="Times New Roman"/>
                        </a:rPr>
                        <a:t>10,8</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4"/>
                  </a:ext>
                </a:extLst>
              </a:tr>
              <a:tr h="403156">
                <a:tc>
                  <a:txBody>
                    <a:bodyPr/>
                    <a:lstStyle/>
                    <a:p>
                      <a:pPr algn="l" fontAlgn="t"/>
                      <a:r>
                        <a:rPr lang="en-US" sz="1200" b="1" i="0" u="none" strike="noStrike" dirty="0">
                          <a:solidFill>
                            <a:schemeClr val="tx1"/>
                          </a:solidFill>
                          <a:latin typeface="Times New Roman" pitchFamily="18" charset="0"/>
                          <a:cs typeface="Times New Roman" pitchFamily="18" charset="0"/>
                        </a:rPr>
                        <a:t>28</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0" i="0" u="none" strike="noStrike" dirty="0">
                          <a:solidFill>
                            <a:srgbClr val="FF0000"/>
                          </a:solidFill>
                          <a:latin typeface="+mn-lt"/>
                        </a:rPr>
                        <a:t>Жұқпалы</a:t>
                      </a:r>
                      <a:r>
                        <a:rPr lang="kk-KZ" sz="1000" b="0" i="0" u="none" strike="noStrike" baseline="0" dirty="0">
                          <a:solidFill>
                            <a:srgbClr val="FF0000"/>
                          </a:solidFill>
                          <a:latin typeface="+mn-lt"/>
                        </a:rPr>
                        <a:t> аурулар ересектер</a:t>
                      </a:r>
                      <a:endParaRPr lang="ru-RU" sz="1000" b="0" i="0" u="none" strike="noStrike" dirty="0">
                        <a:solidFill>
                          <a:srgbClr val="FF0000"/>
                        </a:solidFill>
                        <a:latin typeface="+mn-lt"/>
                      </a:endParaRPr>
                    </a:p>
                  </a:txBody>
                  <a:tcPr marL="9525" marR="9525" marT="9525" marB="0" anchor="b"/>
                </a:tc>
                <a:tc>
                  <a:txBody>
                    <a:bodyPr/>
                    <a:lstStyle/>
                    <a:p>
                      <a:pPr algn="ctr" fontAlgn="b"/>
                      <a:r>
                        <a:rPr lang="ru-RU" sz="900" b="0" i="0" u="none" strike="noStrike" dirty="0">
                          <a:solidFill>
                            <a:srgbClr val="C00000"/>
                          </a:solidFill>
                          <a:latin typeface="Times New Roman"/>
                        </a:rPr>
                        <a:t>102,5</a:t>
                      </a:r>
                    </a:p>
                  </a:txBody>
                  <a:tcPr marL="9525" marR="9525" marT="9525" marB="0" anchor="b"/>
                </a:tc>
                <a:tc>
                  <a:txBody>
                    <a:bodyPr/>
                    <a:lstStyle/>
                    <a:p>
                      <a:pPr algn="ctr" fontAlgn="b"/>
                      <a:r>
                        <a:rPr lang="ru-RU" sz="900" b="0" i="0" u="none" strike="noStrike" dirty="0">
                          <a:solidFill>
                            <a:srgbClr val="C00000"/>
                          </a:solidFill>
                          <a:latin typeface="Times New Roman"/>
                        </a:rPr>
                        <a:t>89,5</a:t>
                      </a:r>
                    </a:p>
                  </a:txBody>
                  <a:tcPr marL="9525" marR="9525" marT="9525" marB="0" anchor="b"/>
                </a:tc>
                <a:tc>
                  <a:txBody>
                    <a:bodyPr/>
                    <a:lstStyle/>
                    <a:p>
                      <a:pPr algn="ctr" fontAlgn="b"/>
                      <a:r>
                        <a:rPr lang="ru-RU" sz="900" b="0" i="0" u="none" strike="noStrike" dirty="0">
                          <a:solidFill>
                            <a:srgbClr val="C00000"/>
                          </a:solidFill>
                          <a:latin typeface="Times New Roman"/>
                        </a:rPr>
                        <a:t>13,4</a:t>
                      </a:r>
                    </a:p>
                  </a:txBody>
                  <a:tcPr marL="9525" marR="9525" marT="9525" marB="0" anchor="b"/>
                </a:tc>
                <a:tc>
                  <a:txBody>
                    <a:bodyPr/>
                    <a:lstStyle/>
                    <a:p>
                      <a:pPr algn="ctr" fontAlgn="b"/>
                      <a:r>
                        <a:rPr lang="ru-RU" sz="900" b="0" i="0" u="none" strike="noStrike" dirty="0">
                          <a:solidFill>
                            <a:srgbClr val="C00000"/>
                          </a:solidFill>
                          <a:latin typeface="Times New Roman"/>
                        </a:rPr>
                        <a:t>11,4</a:t>
                      </a:r>
                    </a:p>
                  </a:txBody>
                  <a:tcPr marL="9525" marR="9525" marT="9525" marB="0" anchor="b"/>
                </a:tc>
                <a:tc>
                  <a:txBody>
                    <a:bodyPr/>
                    <a:lstStyle/>
                    <a:p>
                      <a:pPr algn="ctr" fontAlgn="b"/>
                      <a:r>
                        <a:rPr lang="ru-RU" sz="900" b="0" i="0" u="none" strike="noStrike" dirty="0">
                          <a:solidFill>
                            <a:srgbClr val="C00000"/>
                          </a:solidFill>
                          <a:latin typeface="Times New Roman"/>
                        </a:rPr>
                        <a:t>7,4</a:t>
                      </a:r>
                    </a:p>
                  </a:txBody>
                  <a:tcPr marL="9525" marR="9525" marT="9525" marB="0" anchor="b"/>
                </a:tc>
                <a:tc>
                  <a:txBody>
                    <a:bodyPr/>
                    <a:lstStyle/>
                    <a:p>
                      <a:pPr algn="ctr" fontAlgn="b"/>
                      <a:r>
                        <a:rPr lang="kk-KZ" sz="900" b="0" i="0" u="none" strike="noStrike" dirty="0">
                          <a:solidFill>
                            <a:srgbClr val="C00000"/>
                          </a:solidFill>
                          <a:latin typeface="Times New Roman"/>
                        </a:rPr>
                        <a:t>7,7</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5"/>
                  </a:ext>
                </a:extLst>
              </a:tr>
              <a:tr h="252530">
                <a:tc>
                  <a:txBody>
                    <a:bodyPr/>
                    <a:lstStyle/>
                    <a:p>
                      <a:pPr algn="l" fontAlgn="t"/>
                      <a:r>
                        <a:rPr lang="en-US" sz="1200" b="1" i="0" u="none" strike="noStrike" dirty="0">
                          <a:solidFill>
                            <a:schemeClr val="tx1"/>
                          </a:solidFill>
                          <a:latin typeface="Times New Roman" pitchFamily="18" charset="0"/>
                          <a:cs typeface="Times New Roman" pitchFamily="18" charset="0"/>
                        </a:rPr>
                        <a:t>29</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0" i="0" u="none" strike="noStrike" dirty="0">
                          <a:solidFill>
                            <a:srgbClr val="FF0000"/>
                          </a:solidFill>
                          <a:latin typeface="+mn-lt"/>
                        </a:rPr>
                        <a:t>Жұқпалы</a:t>
                      </a:r>
                      <a:r>
                        <a:rPr lang="kk-KZ" sz="1000" b="0" i="0" u="none" strike="noStrike" baseline="0" dirty="0">
                          <a:solidFill>
                            <a:srgbClr val="FF0000"/>
                          </a:solidFill>
                          <a:latin typeface="+mn-lt"/>
                        </a:rPr>
                        <a:t> аурулар балалар</a:t>
                      </a:r>
                      <a:endParaRPr lang="ru-RU" sz="1000" b="0" i="0" u="none" strike="noStrike" dirty="0">
                        <a:solidFill>
                          <a:srgbClr val="FF0000"/>
                        </a:solidFill>
                        <a:latin typeface="+mn-lt"/>
                      </a:endParaRPr>
                    </a:p>
                  </a:txBody>
                  <a:tcPr marL="9525" marR="9525" marT="9525" marB="0" anchor="b"/>
                </a:tc>
                <a:tc>
                  <a:txBody>
                    <a:bodyPr/>
                    <a:lstStyle/>
                    <a:p>
                      <a:pPr algn="ctr" fontAlgn="b"/>
                      <a:r>
                        <a:rPr lang="ru-RU" sz="900" b="0" i="0" u="none" strike="noStrike" dirty="0">
                          <a:solidFill>
                            <a:srgbClr val="C00000"/>
                          </a:solidFill>
                          <a:latin typeface="Times New Roman"/>
                        </a:rPr>
                        <a:t>77,4</a:t>
                      </a:r>
                    </a:p>
                  </a:txBody>
                  <a:tcPr marL="9525" marR="9525" marT="9525" marB="0" anchor="b"/>
                </a:tc>
                <a:tc>
                  <a:txBody>
                    <a:bodyPr/>
                    <a:lstStyle/>
                    <a:p>
                      <a:pPr algn="ctr" fontAlgn="b"/>
                      <a:r>
                        <a:rPr lang="ru-RU" sz="900" b="0" i="0" u="none" strike="noStrike" dirty="0">
                          <a:solidFill>
                            <a:srgbClr val="C00000"/>
                          </a:solidFill>
                          <a:latin typeface="Times New Roman"/>
                        </a:rPr>
                        <a:t>96,0</a:t>
                      </a:r>
                    </a:p>
                  </a:txBody>
                  <a:tcPr marL="9525" marR="9525" marT="9525" marB="0" anchor="b"/>
                </a:tc>
                <a:tc>
                  <a:txBody>
                    <a:bodyPr/>
                    <a:lstStyle/>
                    <a:p>
                      <a:pPr algn="ctr" fontAlgn="b"/>
                      <a:r>
                        <a:rPr lang="ru-RU" sz="900" b="0" i="0" u="none" strike="noStrike" dirty="0">
                          <a:solidFill>
                            <a:srgbClr val="C00000"/>
                          </a:solidFill>
                          <a:latin typeface="Times New Roman"/>
                        </a:rPr>
                        <a:t>10,6</a:t>
                      </a:r>
                    </a:p>
                  </a:txBody>
                  <a:tcPr marL="9525" marR="9525" marT="9525" marB="0" anchor="b"/>
                </a:tc>
                <a:tc>
                  <a:txBody>
                    <a:bodyPr/>
                    <a:lstStyle/>
                    <a:p>
                      <a:pPr algn="ctr" fontAlgn="b"/>
                      <a:r>
                        <a:rPr lang="ru-RU" sz="900" b="0" i="0" u="none" strike="noStrike" dirty="0">
                          <a:solidFill>
                            <a:srgbClr val="C00000"/>
                          </a:solidFill>
                          <a:latin typeface="Times New Roman"/>
                        </a:rPr>
                        <a:t>12,2</a:t>
                      </a:r>
                    </a:p>
                  </a:txBody>
                  <a:tcPr marL="9525" marR="9525" marT="9525" marB="0" anchor="b"/>
                </a:tc>
                <a:tc>
                  <a:txBody>
                    <a:bodyPr/>
                    <a:lstStyle/>
                    <a:p>
                      <a:pPr algn="ctr" fontAlgn="b"/>
                      <a:r>
                        <a:rPr lang="ru-RU" sz="900" b="0" i="0" u="none" strike="noStrike" dirty="0">
                          <a:solidFill>
                            <a:srgbClr val="C00000"/>
                          </a:solidFill>
                          <a:latin typeface="Times New Roman"/>
                        </a:rPr>
                        <a:t>7,0</a:t>
                      </a:r>
                    </a:p>
                  </a:txBody>
                  <a:tcPr marL="9525" marR="9525" marT="9525" marB="0" anchor="b"/>
                </a:tc>
                <a:tc>
                  <a:txBody>
                    <a:bodyPr/>
                    <a:lstStyle/>
                    <a:p>
                      <a:pPr algn="ctr" fontAlgn="b"/>
                      <a:r>
                        <a:rPr lang="en-US" sz="900" b="0" i="0" u="none" strike="noStrike" dirty="0">
                          <a:solidFill>
                            <a:srgbClr val="C00000"/>
                          </a:solidFill>
                          <a:latin typeface="Times New Roman"/>
                        </a:rPr>
                        <a:t>7.</a:t>
                      </a:r>
                      <a:r>
                        <a:rPr lang="ru-RU" sz="900" b="0" i="0" u="none" strike="noStrike" dirty="0">
                          <a:solidFill>
                            <a:srgbClr val="C00000"/>
                          </a:solidFill>
                          <a:latin typeface="Times New Roman"/>
                        </a:rPr>
                        <a:t>6</a:t>
                      </a:r>
                    </a:p>
                  </a:txBody>
                  <a:tcPr marL="9525" marR="9525" marT="9525" marB="0" anchor="b"/>
                </a:tc>
                <a:tc>
                  <a:txBody>
                    <a:bodyPr/>
                    <a:lstStyle/>
                    <a:p>
                      <a:pPr algn="ctr" fontAlgn="b"/>
                      <a:r>
                        <a:rPr lang="kk-KZ" sz="900" b="0" i="0" u="none" strike="noStrike" dirty="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6"/>
                  </a:ext>
                </a:extLst>
              </a:tr>
              <a:tr h="616337">
                <a:tc>
                  <a:txBody>
                    <a:bodyPr/>
                    <a:lstStyle/>
                    <a:p>
                      <a:pPr algn="l" fontAlgn="t"/>
                      <a:r>
                        <a:rPr lang="en-US" sz="1200" b="0" i="0" u="none" strike="noStrike" dirty="0">
                          <a:solidFill>
                            <a:schemeClr val="tx1"/>
                          </a:solidFill>
                          <a:latin typeface="Times New Roman" pitchFamily="18" charset="0"/>
                          <a:cs typeface="Times New Roman" pitchFamily="18" charset="0"/>
                        </a:rPr>
                        <a:t>30</a:t>
                      </a:r>
                      <a:endParaRPr lang="ru-RU" sz="12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600" b="1" i="0" u="none" strike="noStrike" dirty="0">
                          <a:solidFill>
                            <a:srgbClr val="FF0000"/>
                          </a:solidFill>
                          <a:latin typeface="Times New Roman"/>
                        </a:rPr>
                        <a:t>Барлығы</a:t>
                      </a:r>
                      <a:endParaRPr lang="ru-RU" sz="1600" b="1" i="0" u="none" strike="noStrike" dirty="0">
                        <a:solidFill>
                          <a:srgbClr val="FF0000"/>
                        </a:solidFill>
                        <a:latin typeface="Times New Roman"/>
                      </a:endParaRPr>
                    </a:p>
                  </a:txBody>
                  <a:tcPr marL="9525" marR="9525" marT="9525" marB="0" anchor="ctr"/>
                </a:tc>
                <a:tc>
                  <a:txBody>
                    <a:bodyPr/>
                    <a:lstStyle/>
                    <a:p>
                      <a:pPr algn="ctr" fontAlgn="b"/>
                      <a:r>
                        <a:rPr lang="ru-RU" sz="900" b="1" i="0" u="none" strike="noStrike" dirty="0">
                          <a:solidFill>
                            <a:srgbClr val="C00000"/>
                          </a:solidFill>
                          <a:latin typeface="Times New Roman"/>
                        </a:rPr>
                        <a:t>96,7</a:t>
                      </a:r>
                    </a:p>
                  </a:txBody>
                  <a:tcPr marL="9525" marR="9525" marT="9525" marB="0" anchor="b"/>
                </a:tc>
                <a:tc>
                  <a:txBody>
                    <a:bodyPr/>
                    <a:lstStyle/>
                    <a:p>
                      <a:pPr algn="ctr" fontAlgn="b"/>
                      <a:r>
                        <a:rPr lang="ru-RU" sz="900" b="1" i="0" u="none" strike="noStrike" dirty="0">
                          <a:solidFill>
                            <a:srgbClr val="C00000"/>
                          </a:solidFill>
                          <a:latin typeface="Times New Roman"/>
                        </a:rPr>
                        <a:t>95,3</a:t>
                      </a:r>
                    </a:p>
                  </a:txBody>
                  <a:tcPr marL="9525" marR="9525" marT="9525" marB="0" anchor="b"/>
                </a:tc>
                <a:tc>
                  <a:txBody>
                    <a:bodyPr/>
                    <a:lstStyle/>
                    <a:p>
                      <a:pPr algn="ctr" fontAlgn="b"/>
                      <a:r>
                        <a:rPr lang="ru-RU" sz="900" b="1" i="0" u="none" strike="noStrike" dirty="0">
                          <a:solidFill>
                            <a:srgbClr val="C00000"/>
                          </a:solidFill>
                          <a:latin typeface="Times New Roman"/>
                        </a:rPr>
                        <a:t>13,6</a:t>
                      </a:r>
                    </a:p>
                  </a:txBody>
                  <a:tcPr marL="9525" marR="9525" marT="9525" marB="0" anchor="b"/>
                </a:tc>
                <a:tc>
                  <a:txBody>
                    <a:bodyPr/>
                    <a:lstStyle/>
                    <a:p>
                      <a:pPr algn="ctr" fontAlgn="b"/>
                      <a:r>
                        <a:rPr lang="ru-RU" sz="900" b="1" i="0" u="none" strike="noStrike" dirty="0">
                          <a:solidFill>
                            <a:srgbClr val="C00000"/>
                          </a:solidFill>
                          <a:latin typeface="Times New Roman"/>
                        </a:rPr>
                        <a:t>12,5</a:t>
                      </a:r>
                    </a:p>
                  </a:txBody>
                  <a:tcPr marL="9525" marR="9525" marT="9525" marB="0" anchor="b"/>
                </a:tc>
                <a:tc>
                  <a:txBody>
                    <a:bodyPr/>
                    <a:lstStyle/>
                    <a:p>
                      <a:pPr algn="ctr" fontAlgn="b"/>
                      <a:r>
                        <a:rPr lang="ru-RU" sz="900" b="1" i="0" u="none" strike="noStrike" dirty="0">
                          <a:solidFill>
                            <a:srgbClr val="C00000"/>
                          </a:solidFill>
                          <a:latin typeface="Times New Roman"/>
                        </a:rPr>
                        <a:t>7,2</a:t>
                      </a:r>
                    </a:p>
                  </a:txBody>
                  <a:tcPr marL="9525" marR="9525" marT="9525" marB="0" anchor="b"/>
                </a:tc>
                <a:tc>
                  <a:txBody>
                    <a:bodyPr/>
                    <a:lstStyle/>
                    <a:p>
                      <a:pPr algn="ctr" fontAlgn="b"/>
                      <a:r>
                        <a:rPr lang="ru-RU" sz="900" b="1" i="0" u="none" strike="noStrike" dirty="0">
                          <a:solidFill>
                            <a:srgbClr val="C00000"/>
                          </a:solidFill>
                          <a:latin typeface="Times New Roman"/>
                        </a:rPr>
                        <a:t>7,7</a:t>
                      </a:r>
                    </a:p>
                  </a:txBody>
                  <a:tcPr marL="9525" marR="9525" marT="9525" marB="0" anchor="b"/>
                </a:tc>
                <a:tc>
                  <a:txBody>
                    <a:bodyPr/>
                    <a:lstStyle/>
                    <a:p>
                      <a:pPr algn="ctr" fontAlgn="b"/>
                      <a:r>
                        <a:rPr lang="kk-KZ" sz="900" b="1" i="0" u="none" strike="noStrike" dirty="0">
                          <a:solidFill>
                            <a:srgbClr val="C00000"/>
                          </a:solidFill>
                          <a:latin typeface="Times New Roman"/>
                        </a:rPr>
                        <a:t>16</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a:solidFill>
                            <a:srgbClr val="C00000"/>
                          </a:solidFill>
                          <a:latin typeface="Times New Roman"/>
                        </a:rPr>
                        <a:t>26</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a:solidFill>
                            <a:srgbClr val="C00000"/>
                          </a:solidFill>
                          <a:latin typeface="Times New Roman"/>
                        </a:rPr>
                        <a:t>1</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a:solidFill>
                            <a:srgbClr val="C00000"/>
                          </a:solidFill>
                          <a:latin typeface="Times New Roman"/>
                        </a:rPr>
                        <a:t>1</a:t>
                      </a:r>
                      <a:endParaRPr lang="ru-RU" sz="900" b="1"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7"/>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341515244"/>
              </p:ext>
            </p:extLst>
          </p:nvPr>
        </p:nvGraphicFramePr>
        <p:xfrm>
          <a:off x="285720" y="942242"/>
          <a:ext cx="8715436" cy="5435296"/>
        </p:xfrm>
        <a:graphic>
          <a:graphicData uri="http://schemas.openxmlformats.org/drawingml/2006/table">
            <a:tbl>
              <a:tblPr/>
              <a:tblGrid>
                <a:gridCol w="1178424">
                  <a:extLst>
                    <a:ext uri="{9D8B030D-6E8A-4147-A177-3AD203B41FA5}">
                      <a16:colId xmlns:a16="http://schemas.microsoft.com/office/drawing/2014/main" val="20000"/>
                    </a:ext>
                  </a:extLst>
                </a:gridCol>
                <a:gridCol w="1129324">
                  <a:extLst>
                    <a:ext uri="{9D8B030D-6E8A-4147-A177-3AD203B41FA5}">
                      <a16:colId xmlns:a16="http://schemas.microsoft.com/office/drawing/2014/main" val="20001"/>
                    </a:ext>
                  </a:extLst>
                </a:gridCol>
                <a:gridCol w="1865839">
                  <a:extLst>
                    <a:ext uri="{9D8B030D-6E8A-4147-A177-3AD203B41FA5}">
                      <a16:colId xmlns:a16="http://schemas.microsoft.com/office/drawing/2014/main" val="20002"/>
                    </a:ext>
                  </a:extLst>
                </a:gridCol>
                <a:gridCol w="675141">
                  <a:extLst>
                    <a:ext uri="{9D8B030D-6E8A-4147-A177-3AD203B41FA5}">
                      <a16:colId xmlns:a16="http://schemas.microsoft.com/office/drawing/2014/main" val="20003"/>
                    </a:ext>
                  </a:extLst>
                </a:gridCol>
                <a:gridCol w="794874">
                  <a:extLst>
                    <a:ext uri="{9D8B030D-6E8A-4147-A177-3AD203B41FA5}">
                      <a16:colId xmlns:a16="http://schemas.microsoft.com/office/drawing/2014/main" val="20004"/>
                    </a:ext>
                  </a:extLst>
                </a:gridCol>
                <a:gridCol w="571504">
                  <a:extLst>
                    <a:ext uri="{9D8B030D-6E8A-4147-A177-3AD203B41FA5}">
                      <a16:colId xmlns:a16="http://schemas.microsoft.com/office/drawing/2014/main" val="20005"/>
                    </a:ext>
                  </a:extLst>
                </a:gridCol>
                <a:gridCol w="642942">
                  <a:extLst>
                    <a:ext uri="{9D8B030D-6E8A-4147-A177-3AD203B41FA5}">
                      <a16:colId xmlns:a16="http://schemas.microsoft.com/office/drawing/2014/main" val="20006"/>
                    </a:ext>
                  </a:extLst>
                </a:gridCol>
                <a:gridCol w="642942">
                  <a:extLst>
                    <a:ext uri="{9D8B030D-6E8A-4147-A177-3AD203B41FA5}">
                      <a16:colId xmlns:a16="http://schemas.microsoft.com/office/drawing/2014/main" val="20007"/>
                    </a:ext>
                  </a:extLst>
                </a:gridCol>
                <a:gridCol w="928694">
                  <a:extLst>
                    <a:ext uri="{9D8B030D-6E8A-4147-A177-3AD203B41FA5}">
                      <a16:colId xmlns:a16="http://schemas.microsoft.com/office/drawing/2014/main" val="20008"/>
                    </a:ext>
                  </a:extLst>
                </a:gridCol>
                <a:gridCol w="285752">
                  <a:extLst>
                    <a:ext uri="{9D8B030D-6E8A-4147-A177-3AD203B41FA5}">
                      <a16:colId xmlns:a16="http://schemas.microsoft.com/office/drawing/2014/main" val="20009"/>
                    </a:ext>
                  </a:extLst>
                </a:gridCol>
              </a:tblGrid>
              <a:tr h="926211">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i="0" u="none" strike="noStrike" dirty="0">
                          <a:solidFill>
                            <a:srgbClr val="000000"/>
                          </a:solidFill>
                          <a:latin typeface="+mn-lt"/>
                        </a:rPr>
                        <a:t>Есеп соңындағы төсек саны</a:t>
                      </a:r>
                      <a:endParaRPr lang="ru-RU" sz="1400" b="1" i="0" u="none" strike="noStrike" dirty="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a:txBody>
                    <a:bodyPr/>
                    <a:lstStyle/>
                    <a:p>
                      <a:pPr algn="ctr" fontAlgn="b"/>
                      <a:r>
                        <a:rPr lang="kk-KZ" sz="1400" b="1" i="0" u="none" strike="noStrike" dirty="0">
                          <a:solidFill>
                            <a:srgbClr val="000000"/>
                          </a:solidFill>
                          <a:latin typeface="+mn-lt"/>
                        </a:rPr>
                        <a:t>Орта</a:t>
                      </a:r>
                      <a:r>
                        <a:rPr lang="kk-KZ" sz="1400" b="1" i="0" u="none" strike="noStrike" baseline="0" dirty="0">
                          <a:solidFill>
                            <a:srgbClr val="000000"/>
                          </a:solidFill>
                          <a:latin typeface="+mn-lt"/>
                        </a:rPr>
                        <a:t> айлық төсек саны</a:t>
                      </a:r>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dirty="0">
                          <a:latin typeface="+mn-lt"/>
                        </a:rPr>
                        <a:t>Күндізгі стационар</a:t>
                      </a:r>
                      <a:endParaRPr lang="ru-RU" sz="1400" b="1" i="0" u="none" strike="noStrike" dirty="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gridSpan="2">
                  <a:txBody>
                    <a:bodyPr/>
                    <a:lstStyle/>
                    <a:p>
                      <a:pPr algn="ctr" fontAlgn="b"/>
                      <a:r>
                        <a:rPr lang="kk-KZ" sz="1400" b="1" i="0" u="none" strike="noStrike" dirty="0">
                          <a:solidFill>
                            <a:srgbClr val="000000"/>
                          </a:solidFill>
                          <a:latin typeface="+mn-lt"/>
                        </a:rPr>
                        <a:t>Шыққаны</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err="1">
                          <a:solidFill>
                            <a:srgbClr val="000000"/>
                          </a:solidFill>
                          <a:latin typeface="+mn-lt"/>
                        </a:rPr>
                        <a:t>Өткізілген төсек-күндер</a:t>
                      </a:r>
                      <a:endParaRPr lang="ru-RU" sz="1400" b="1" i="0" u="none" strike="noStrike" dirty="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a:solidFill>
                            <a:srgbClr val="000000"/>
                          </a:solidFill>
                          <a:latin typeface="+mn-lt"/>
                        </a:rPr>
                        <a:t> </a:t>
                      </a:r>
                      <a:r>
                        <a:rPr lang="kk-KZ" sz="1400" b="1" dirty="0">
                          <a:latin typeface="+mn-lt"/>
                        </a:rPr>
                        <a:t>1 науқастың төсекте болуының орташа ұзақтығы</a:t>
                      </a:r>
                      <a:endParaRPr lang="ru-RU" sz="1400" b="1" i="0" u="none" strike="noStrike" dirty="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hMerge="1">
                  <a:txBody>
                    <a:bodyPr/>
                    <a:lstStyle/>
                    <a:p>
                      <a:endParaRPr lang="ru-RU"/>
                    </a:p>
                  </a:txBody>
                  <a:tcPr/>
                </a:tc>
                <a:tc>
                  <a:txBody>
                    <a:bodyPr/>
                    <a:lstStyle/>
                    <a:p>
                      <a:pPr algn="ctr"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0"/>
                  </a:ext>
                </a:extLst>
              </a:tr>
              <a:tr h="402699">
                <a:tc>
                  <a:txBody>
                    <a:bodyPr/>
                    <a:lstStyle/>
                    <a:p>
                      <a:pPr algn="ctr" fontAlgn="b"/>
                      <a:r>
                        <a:rPr lang="ru-RU" sz="1400" b="1" i="0" u="none" strike="noStrike" dirty="0">
                          <a:solidFill>
                            <a:srgbClr val="000000"/>
                          </a:solidFill>
                          <a:latin typeface="+mn-lt"/>
                        </a:rPr>
                        <a:t>2025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a:solidFill>
                            <a:srgbClr val="000000"/>
                          </a:solidFill>
                          <a:latin typeface="+mn-lt"/>
                        </a:rPr>
                        <a:t>2026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l" fontAlgn="b"/>
                      <a:r>
                        <a:rPr lang="ru-RU" sz="1400" b="0" i="0" u="none" strike="noStrike" dirty="0">
                          <a:solidFill>
                            <a:srgbClr val="000000"/>
                          </a:solidFill>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a:solidFill>
                            <a:srgbClr val="000000"/>
                          </a:solidFill>
                          <a:latin typeface="+mn-lt"/>
                        </a:rPr>
                        <a:t>2025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a:solidFill>
                            <a:srgbClr val="000000"/>
                          </a:solidFill>
                          <a:latin typeface="+mn-lt"/>
                        </a:rPr>
                        <a:t>2026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a:solidFill>
                            <a:srgbClr val="000000"/>
                          </a:solidFill>
                          <a:latin typeface="+mn-lt"/>
                        </a:rPr>
                        <a:t>2025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a:solidFill>
                            <a:srgbClr val="000000"/>
                          </a:solidFill>
                          <a:latin typeface="+mn-lt"/>
                        </a:rPr>
                        <a:t>2026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a:solidFill>
                            <a:srgbClr val="000000"/>
                          </a:solidFill>
                          <a:latin typeface="+mn-lt"/>
                        </a:rPr>
                        <a:t>2025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a:solidFill>
                            <a:srgbClr val="000000"/>
                          </a:solidFill>
                          <a:latin typeface="+mn-lt"/>
                        </a:rPr>
                        <a:t>2026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1"/>
                  </a:ext>
                </a:extLst>
              </a:tr>
              <a:tr h="962400">
                <a:tc>
                  <a:txBody>
                    <a:bodyPr/>
                    <a:lstStyle/>
                    <a:p>
                      <a:pPr algn="ctr" fontAlgn="b"/>
                      <a:r>
                        <a:rPr lang="kk-KZ" sz="1400" b="1" i="0" u="none" strike="noStrike" dirty="0">
                          <a:solidFill>
                            <a:srgbClr val="000000"/>
                          </a:solidFill>
                          <a:latin typeface="+mn-lt"/>
                        </a:rPr>
                        <a:t>Есеп соңындағы төсек саны</a:t>
                      </a:r>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1" i="0" u="none" strike="noStrike" dirty="0">
                          <a:solidFill>
                            <a:srgbClr val="000000"/>
                          </a:solidFill>
                          <a:latin typeface="+mn-lt"/>
                        </a:rPr>
                        <a:t>Орта</a:t>
                      </a:r>
                      <a:r>
                        <a:rPr lang="kk-KZ" sz="1400" b="1" i="0" u="none" strike="noStrike" baseline="0" dirty="0">
                          <a:solidFill>
                            <a:srgbClr val="000000"/>
                          </a:solidFill>
                          <a:latin typeface="+mn-lt"/>
                        </a:rPr>
                        <a:t> айлық төсек саны</a:t>
                      </a:r>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dirty="0">
                          <a:latin typeface="+mn-lt"/>
                        </a:rPr>
                        <a:t>Құрылымдық бөлімдер және төсек профилі</a:t>
                      </a:r>
                      <a:endParaRPr lang="ru-RU" sz="1400" b="1" i="0" u="none" strike="noStrike" dirty="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i="0" u="none" strike="noStrike" dirty="0">
                          <a:solidFill>
                            <a:srgbClr val="000000"/>
                          </a:solidFill>
                          <a:latin typeface="+mn-lt"/>
                        </a:rPr>
                        <a:t>Шыққаны</a:t>
                      </a:r>
                      <a:endParaRPr lang="ru-RU" sz="1400" b="1" i="0" u="none" strike="noStrike" dirty="0">
                        <a:solidFill>
                          <a:srgbClr val="000000"/>
                        </a:solidFill>
                        <a:latin typeface="+mn-lt"/>
                      </a:endParaRPr>
                    </a:p>
                    <a:p>
                      <a:pPr algn="ctr" fontAlgn="b">
                        <a:lnSpc>
                          <a:spcPct val="100000"/>
                        </a:lnSpc>
                      </a:pP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err="1">
                          <a:solidFill>
                            <a:srgbClr val="000000"/>
                          </a:solidFill>
                          <a:latin typeface="+mn-lt"/>
                        </a:rPr>
                        <a:t>Өткізілген төсек-күндер</a:t>
                      </a:r>
                      <a:endParaRPr lang="ru-RU" sz="1400" b="1" i="0" u="none" strike="noStrike" dirty="0">
                        <a:solidFill>
                          <a:srgbClr val="000000"/>
                        </a:solidFill>
                        <a:latin typeface="+mn-lt"/>
                      </a:endParaRPr>
                    </a:p>
                    <a:p>
                      <a:pPr algn="ctr" fontAlgn="b">
                        <a:lnSpc>
                          <a:spcPct val="100000"/>
                        </a:lnSpc>
                      </a:pPr>
                      <a:r>
                        <a:rPr lang="ru-RU" sz="1400" b="1" i="0" u="none" strike="noStrike" dirty="0">
                          <a:solidFill>
                            <a:srgbClr val="000000"/>
                          </a:solidFill>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a:solidFill>
                            <a:srgbClr val="000000"/>
                          </a:solidFill>
                          <a:latin typeface="+mn-lt"/>
                        </a:rPr>
                        <a:t> </a:t>
                      </a:r>
                      <a:r>
                        <a:rPr lang="kk-KZ" sz="1400" b="1" dirty="0">
                          <a:latin typeface="+mn-lt"/>
                        </a:rPr>
                        <a:t>1 науқастың төсекте болуының орташа ұзақтығы</a:t>
                      </a:r>
                      <a:endParaRPr lang="ru-RU" sz="1400" b="1" i="0" u="none" strike="noStrike" dirty="0">
                        <a:solidFill>
                          <a:srgbClr val="000000"/>
                        </a:solidFill>
                        <a:latin typeface="+mn-lt"/>
                      </a:endParaRPr>
                    </a:p>
                    <a:p>
                      <a:pPr algn="ctr" fontAlgn="b">
                        <a:lnSpc>
                          <a:spcPct val="100000"/>
                        </a:lnSpc>
                      </a:pPr>
                      <a:endParaRPr lang="ru-RU" sz="1400" b="1" i="0" u="none" strike="noStrike" dirty="0">
                        <a:solidFill>
                          <a:srgbClr val="000000"/>
                        </a:solidFill>
                        <a:latin typeface="+mn-lt"/>
                      </a:endParaRPr>
                    </a:p>
                    <a:p>
                      <a:pPr algn="ctr" fontAlgn="b">
                        <a:lnSpc>
                          <a:spcPct val="100000"/>
                        </a:lnSpc>
                      </a:pP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b"/>
                      <a:endParaRPr lang="ru-RU" sz="1000" b="1"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2"/>
                  </a:ext>
                </a:extLst>
              </a:tr>
              <a:tr h="335584">
                <a:tc>
                  <a:txBody>
                    <a:bodyPr/>
                    <a:lstStyle/>
                    <a:p>
                      <a:pPr algn="ctr" fontAlgn="b"/>
                      <a:r>
                        <a:rPr lang="ru-RU" sz="1400" b="0" i="0" u="none" strike="noStrike" dirty="0">
                          <a:solidFill>
                            <a:srgbClr val="000000"/>
                          </a:solidFill>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терапия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a:solidFill>
                            <a:srgbClr val="000000"/>
                          </a:solidFill>
                          <a:latin typeface="+mn-lt"/>
                        </a:rPr>
                        <a:t>52</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a:solidFill>
                            <a:srgbClr val="000000"/>
                          </a:solidFill>
                          <a:latin typeface="+mn-lt"/>
                        </a:rPr>
                        <a:t>395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Calibri"/>
                        </a:rPr>
                        <a:t>441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308737">
                <a:tc>
                  <a:txBody>
                    <a:bodyPr/>
                    <a:lstStyle/>
                    <a:p>
                      <a:pPr algn="ctr" fontAlgn="b"/>
                      <a:r>
                        <a:rPr lang="kk-KZ" sz="1400" b="0" i="0" u="none" strike="noStrike" dirty="0">
                          <a:solidFill>
                            <a:srgbClr val="000000"/>
                          </a:solidFill>
                          <a:latin typeface="+mn-lt"/>
                        </a:rPr>
                        <a:t>3</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кардиология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a:solidFill>
                            <a:srgbClr val="000000"/>
                          </a:solidFill>
                          <a:latin typeface="+mn-lt"/>
                        </a:rPr>
                        <a:t>16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a:solidFill>
                            <a:srgbClr val="000000"/>
                          </a:solidFill>
                          <a:latin typeface="+mn-lt"/>
                        </a:rPr>
                        <a:t>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Calibri"/>
                        </a:rPr>
                        <a:t>114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322160">
                <a:tc>
                  <a:txBody>
                    <a:bodyPr/>
                    <a:lstStyle/>
                    <a:p>
                      <a:pPr algn="ctr" fontAlgn="b"/>
                      <a:r>
                        <a:rPr lang="kk-KZ" sz="1400" b="0" i="0" u="none" strike="noStrike" dirty="0">
                          <a:solidFill>
                            <a:srgbClr val="000000"/>
                          </a:solidFill>
                          <a:latin typeface="+mn-lt"/>
                        </a:rPr>
                        <a:t>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неврология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a:solidFill>
                            <a:srgbClr val="000000"/>
                          </a:solidFill>
                          <a:latin typeface="+mn-lt"/>
                        </a:rPr>
                        <a:t>72</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a:solidFill>
                            <a:srgbClr val="000000"/>
                          </a:solidFill>
                          <a:latin typeface="+mn-lt"/>
                        </a:rPr>
                        <a:t>416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Calibri"/>
                        </a:rPr>
                        <a:t>325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281889">
                <a:tc>
                  <a:txBody>
                    <a:bodyPr/>
                    <a:lstStyle/>
                    <a:p>
                      <a:pPr algn="ctr" fontAlgn="b"/>
                      <a:r>
                        <a:rPr lang="ru-RU" sz="1400" b="0" i="0" u="none" strike="noStrike">
                          <a:solidFill>
                            <a:srgbClr val="000000"/>
                          </a:solidFill>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latin typeface="+mn-lt"/>
                        </a:rPr>
                        <a:t>хирургия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a:solidFill>
                            <a:srgbClr val="000000"/>
                          </a:solidFill>
                          <a:latin typeface="+mn-lt"/>
                        </a:rPr>
                        <a:t>22</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a:solidFill>
                            <a:srgbClr val="000000"/>
                          </a:solidFill>
                          <a:latin typeface="+mn-lt"/>
                        </a:rPr>
                        <a:t>201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Calibri"/>
                        </a:rPr>
                        <a:t>102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a:solidFill>
                            <a:srgbClr val="000000"/>
                          </a:solidFill>
                          <a:latin typeface="+mn-lt"/>
                        </a:rPr>
                        <a:t>9,1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335584">
                <a:tc>
                  <a:txBody>
                    <a:bodyPr/>
                    <a:lstStyle/>
                    <a:p>
                      <a:pPr algn="ctr" fontAlgn="b"/>
                      <a:r>
                        <a:rPr lang="kk-KZ" sz="1400" b="0" i="0" u="none" strike="noStrike" dirty="0">
                          <a:solidFill>
                            <a:srgbClr val="000000"/>
                          </a:solidFill>
                          <a:latin typeface="+mn-lt"/>
                        </a:rPr>
                        <a:t>10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травматология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a:solidFill>
                            <a:srgbClr val="000000"/>
                          </a:solidFill>
                          <a:latin typeface="+mn-lt"/>
                        </a:rPr>
                        <a:t>121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146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a:solidFill>
                            <a:srgbClr val="000000"/>
                          </a:solidFill>
                          <a:latin typeface="+mn-lt"/>
                        </a:rPr>
                        <a:t>787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Calibri"/>
                        </a:rPr>
                        <a:t>904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8"/>
                  </a:ext>
                </a:extLst>
              </a:tr>
              <a:tr h="308737">
                <a:tc>
                  <a:txBody>
                    <a:bodyPr/>
                    <a:lstStyle/>
                    <a:p>
                      <a:pPr algn="ctr" fontAlgn="b"/>
                      <a:r>
                        <a:rPr lang="ru-RU" sz="1400" b="0" i="0" u="none" strike="noStrike" dirty="0">
                          <a:solidFill>
                            <a:srgbClr val="000000"/>
                          </a:solidFill>
                          <a:latin typeface="+mn-lt"/>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урология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a:solidFill>
                            <a:srgbClr val="000000"/>
                          </a:solidFill>
                          <a:latin typeface="+mn-lt"/>
                        </a:rPr>
                        <a:t>12</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a:solidFill>
                            <a:srgbClr val="000000"/>
                          </a:solidFill>
                          <a:latin typeface="+mn-lt"/>
                        </a:rPr>
                        <a:t>114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Calibri"/>
                        </a:rPr>
                        <a:t>138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a:solidFill>
                            <a:srgbClr val="000000"/>
                          </a:solidFill>
                          <a:latin typeface="+mn-lt"/>
                        </a:rPr>
                        <a:t>9,5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9"/>
                  </a:ext>
                </a:extLst>
              </a:tr>
              <a:tr h="331972">
                <a:tc>
                  <a:txBody>
                    <a:bodyPr/>
                    <a:lstStyle/>
                    <a:p>
                      <a:r>
                        <a:rPr lang="ru-RU" dirty="0"/>
                        <a:t>         </a:t>
                      </a:r>
                      <a:r>
                        <a:rPr lang="ru-RU" sz="1600" dirty="0"/>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i="0" u="none" strike="noStrike" dirty="0">
                          <a:solidFill>
                            <a:srgbClr val="000000"/>
                          </a:solidFill>
                          <a:latin typeface="+mn-lt"/>
                        </a:rPr>
                        <a:t>Урология </a:t>
                      </a:r>
                      <a:r>
                        <a:rPr lang="ru-RU" sz="1400" b="0" i="0" u="none" strike="noStrike" dirty="0" err="1">
                          <a:solidFill>
                            <a:srgbClr val="000000"/>
                          </a:solidFill>
                          <a:latin typeface="+mn-lt"/>
                        </a:rPr>
                        <a:t>балалар</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ru-RU"/>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ru-RU"/>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ru-RU"/>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0"/>
                  </a:ext>
                </a:extLst>
              </a:tr>
              <a:tr h="268466">
                <a:tc>
                  <a:txBody>
                    <a:bodyPr/>
                    <a:lstStyle/>
                    <a:p>
                      <a:pPr algn="ctr" fontAlgn="b"/>
                      <a:r>
                        <a:rPr lang="ru-RU" sz="1400" b="0" i="0" u="none" strike="noStrike" dirty="0">
                          <a:solidFill>
                            <a:srgbClr val="000000"/>
                          </a:solidFill>
                          <a:latin typeface="+mn-lt"/>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kk-KZ" sz="1400" b="0" i="0" u="none" strike="noStrike" dirty="0">
                          <a:solidFill>
                            <a:srgbClr val="000000"/>
                          </a:solidFill>
                          <a:latin typeface="+mn-lt"/>
                        </a:rPr>
                        <a:t>балалар</a:t>
                      </a:r>
                      <a:r>
                        <a:rPr lang="kk-KZ" sz="1400" b="0" i="0" u="none" strike="noStrike" baseline="0" dirty="0">
                          <a:solidFill>
                            <a:srgbClr val="000000"/>
                          </a:solidFill>
                          <a:latin typeface="+mn-lt"/>
                        </a:rPr>
                        <a:t> бөлімшесі</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a:solidFill>
                            <a:srgbClr val="000000"/>
                          </a:solidFill>
                          <a:latin typeface="+mn-lt"/>
                        </a:rPr>
                        <a:t>12</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115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125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1"/>
                  </a:ext>
                </a:extLst>
              </a:tr>
              <a:tr h="268466">
                <a:tc>
                  <a:txBody>
                    <a:bodyPr/>
                    <a:lstStyle/>
                    <a:p>
                      <a:pPr algn="ctr" fontAlgn="b"/>
                      <a:r>
                        <a:rPr lang="ru-RU" sz="1400" b="0" i="0" u="none" strike="noStrike" dirty="0">
                          <a:solidFill>
                            <a:srgbClr val="000000"/>
                          </a:solidFill>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a:solidFill>
                            <a:srgbClr val="000000"/>
                          </a:solidFill>
                          <a:latin typeface="Times New Roman"/>
                        </a:rPr>
                        <a:t>0</a:t>
                      </a:r>
                      <a:endParaRPr lang="ru-RU" sz="1400" b="0"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гинекология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2"/>
                  </a:ext>
                </a:extLst>
              </a:tr>
              <a:tr h="268466">
                <a:tc>
                  <a:txBody>
                    <a:bodyPr/>
                    <a:lstStyle/>
                    <a:p>
                      <a:pPr algn="ctr" fontAlgn="b"/>
                      <a:r>
                        <a:rPr lang="kk-KZ" sz="1400" b="1" i="0" u="none" strike="noStrike" dirty="0">
                          <a:solidFill>
                            <a:srgbClr val="000000"/>
                          </a:solidFill>
                          <a:latin typeface="+mn-lt"/>
                        </a:rPr>
                        <a:t>35</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kk-KZ" sz="1400" b="1" i="0" u="none" strike="noStrike" dirty="0">
                          <a:solidFill>
                            <a:srgbClr val="000000"/>
                          </a:solidFill>
                          <a:latin typeface="+mn-lt"/>
                        </a:rPr>
                        <a:t>40</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l" fontAlgn="b"/>
                      <a:r>
                        <a:rPr lang="kk-KZ" sz="1400" b="1" i="0" u="none" strike="noStrike" dirty="0">
                          <a:solidFill>
                            <a:srgbClr val="000000"/>
                          </a:solidFill>
                          <a:latin typeface="+mn-lt"/>
                        </a:rPr>
                        <a:t>барлығы</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kk-KZ" sz="1400" b="1" i="0" u="none" strike="noStrike" dirty="0">
                          <a:solidFill>
                            <a:srgbClr val="000000"/>
                          </a:solidFill>
                          <a:latin typeface="+mn-lt"/>
                        </a:rPr>
                        <a:t>307</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a:solidFill>
                            <a:srgbClr val="000000"/>
                          </a:solidFill>
                          <a:latin typeface="+mn-lt"/>
                        </a:rPr>
                        <a:t>348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a:solidFill>
                            <a:srgbClr val="000000"/>
                          </a:solidFill>
                          <a:latin typeface="+mn-lt"/>
                        </a:rPr>
                        <a:t>2150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a:solidFill>
                            <a:srgbClr val="000000"/>
                          </a:solidFill>
                          <a:latin typeface="+mn-lt"/>
                        </a:rPr>
                        <a:t>2149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a:solidFill>
                            <a:srgbClr val="000000"/>
                          </a:solidFill>
                          <a:latin typeface="+mn-lt"/>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kk-KZ" sz="1400" b="1" i="0" u="none" strike="noStrike" dirty="0">
                          <a:solidFill>
                            <a:srgbClr val="000000"/>
                          </a:solidFill>
                          <a:latin typeface="+mn-lt"/>
                        </a:rPr>
                        <a:t>6,2</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l" fontAlgn="b"/>
                      <a:endParaRPr lang="ru-RU" sz="1000" b="0"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3"/>
                  </a:ext>
                </a:extLst>
              </a:tr>
            </a:tbl>
          </a:graphicData>
        </a:graphic>
      </p:graphicFrame>
      <p:sp>
        <p:nvSpPr>
          <p:cNvPr id="3" name="Прямоугольник 2"/>
          <p:cNvSpPr/>
          <p:nvPr/>
        </p:nvSpPr>
        <p:spPr>
          <a:xfrm>
            <a:off x="2286000" y="1"/>
            <a:ext cx="4572000" cy="646331"/>
          </a:xfrm>
          <a:prstGeom prst="rect">
            <a:avLst/>
          </a:prstGeom>
        </p:spPr>
        <p:txBody>
          <a:bodyPr wrap="square">
            <a:spAutoFit/>
          </a:bodyPr>
          <a:lstStyle/>
          <a:p>
            <a:r>
              <a:rPr lang="kk-KZ" b="1" dirty="0">
                <a:solidFill>
                  <a:srgbClr val="FF0000"/>
                </a:solidFill>
                <a:latin typeface="Times New Roman" pitchFamily="18" charset="0"/>
                <a:cs typeface="Times New Roman" pitchFamily="18" charset="0"/>
              </a:rPr>
              <a:t>Стационар алмастырушы медициналық көмектің сапалық көрсеткіштері </a:t>
            </a:r>
            <a:endParaRPr lang="ru-RU" b="1"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166"/>
            <a:ext cx="8229600" cy="714380"/>
          </a:xfrm>
        </p:spPr>
        <p:txBody>
          <a:bodyPr>
            <a:noAutofit/>
          </a:bodyPr>
          <a:lstStyle/>
          <a:p>
            <a:r>
              <a:rPr lang="kk-KZ" sz="2000" b="1" dirty="0">
                <a:solidFill>
                  <a:srgbClr val="FF0000"/>
                </a:solidFill>
              </a:rPr>
              <a:t>             Кентау ҚОА босану бөлімінің 2026 жылғы 3 айлық</a:t>
            </a:r>
            <a:br>
              <a:rPr lang="ru-RU" sz="2000" dirty="0">
                <a:solidFill>
                  <a:srgbClr val="FF0000"/>
                </a:solidFill>
              </a:rPr>
            </a:br>
            <a:r>
              <a:rPr lang="kk-KZ" sz="2000" b="1" dirty="0">
                <a:solidFill>
                  <a:srgbClr val="FF0000"/>
                </a:solidFill>
              </a:rPr>
              <a:t>                                          сапалық көрсеткіші</a:t>
            </a:r>
            <a:br>
              <a:rPr lang="ru-RU" sz="2000" dirty="0"/>
            </a:br>
            <a:endParaRPr lang="ru-RU" sz="2000" dirty="0"/>
          </a:p>
        </p:txBody>
      </p:sp>
      <p:graphicFrame>
        <p:nvGraphicFramePr>
          <p:cNvPr id="5" name="Содержимое 4"/>
          <p:cNvGraphicFramePr>
            <a:graphicFrameLocks noGrp="1"/>
          </p:cNvGraphicFramePr>
          <p:nvPr>
            <p:ph idx="1"/>
          </p:nvPr>
        </p:nvGraphicFramePr>
        <p:xfrm>
          <a:off x="214280" y="1000108"/>
          <a:ext cx="8715440" cy="5584294"/>
        </p:xfrm>
        <a:graphic>
          <a:graphicData uri="http://schemas.openxmlformats.org/drawingml/2006/table">
            <a:tbl>
              <a:tblPr firstRow="1" bandRow="1">
                <a:tableStyleId>{5C22544A-7EE6-4342-B048-85BDC9FD1C3A}</a:tableStyleId>
              </a:tblPr>
              <a:tblGrid>
                <a:gridCol w="500068">
                  <a:extLst>
                    <a:ext uri="{9D8B030D-6E8A-4147-A177-3AD203B41FA5}">
                      <a16:colId xmlns:a16="http://schemas.microsoft.com/office/drawing/2014/main" val="20000"/>
                    </a:ext>
                  </a:extLst>
                </a:gridCol>
                <a:gridCol w="2986108">
                  <a:extLst>
                    <a:ext uri="{9D8B030D-6E8A-4147-A177-3AD203B41FA5}">
                      <a16:colId xmlns:a16="http://schemas.microsoft.com/office/drawing/2014/main" val="20001"/>
                    </a:ext>
                  </a:extLst>
                </a:gridCol>
                <a:gridCol w="1743088">
                  <a:extLst>
                    <a:ext uri="{9D8B030D-6E8A-4147-A177-3AD203B41FA5}">
                      <a16:colId xmlns:a16="http://schemas.microsoft.com/office/drawing/2014/main" val="20002"/>
                    </a:ext>
                  </a:extLst>
                </a:gridCol>
                <a:gridCol w="1743088">
                  <a:extLst>
                    <a:ext uri="{9D8B030D-6E8A-4147-A177-3AD203B41FA5}">
                      <a16:colId xmlns:a16="http://schemas.microsoft.com/office/drawing/2014/main" val="20003"/>
                    </a:ext>
                  </a:extLst>
                </a:gridCol>
                <a:gridCol w="1743088">
                  <a:extLst>
                    <a:ext uri="{9D8B030D-6E8A-4147-A177-3AD203B41FA5}">
                      <a16:colId xmlns:a16="http://schemas.microsoft.com/office/drawing/2014/main" val="20004"/>
                    </a:ext>
                  </a:extLst>
                </a:gridCol>
              </a:tblGrid>
              <a:tr h="423133">
                <a:tc>
                  <a:txBody>
                    <a:bodyPr/>
                    <a:lstStyle/>
                    <a:p>
                      <a:pPr algn="l">
                        <a:spcAft>
                          <a:spcPts val="0"/>
                        </a:spcAft>
                      </a:pPr>
                      <a:r>
                        <a:rPr lang="kk-KZ" sz="1400" b="1" dirty="0">
                          <a:latin typeface="Times New Roman"/>
                          <a:ea typeface="Times New Roman"/>
                          <a:cs typeface="Times New Roman"/>
                        </a:rPr>
                        <a:t>№</a:t>
                      </a:r>
                      <a:endParaRPr lang="ru-RU" sz="1100" dirty="0">
                        <a:latin typeface="Calibri"/>
                        <a:ea typeface="Times New Roman"/>
                        <a:cs typeface="Times New Roman"/>
                      </a:endParaRPr>
                    </a:p>
                  </a:txBody>
                  <a:tcPr marL="68580" marR="68580" marT="0" marB="0"/>
                </a:tc>
                <a:tc>
                  <a:txBody>
                    <a:bodyPr/>
                    <a:lstStyle/>
                    <a:p>
                      <a:pPr algn="l">
                        <a:spcAft>
                          <a:spcPts val="0"/>
                        </a:spcAft>
                      </a:pPr>
                      <a:r>
                        <a:rPr lang="kk-KZ" sz="1400" b="1">
                          <a:latin typeface="Times New Roman"/>
                          <a:ea typeface="Times New Roman"/>
                          <a:cs typeface="Times New Roman"/>
                        </a:rPr>
                        <a:t>Сапалық көрсеткіштер</a:t>
                      </a:r>
                      <a:endParaRPr lang="ru-RU" sz="1100">
                        <a:latin typeface="Calibri"/>
                        <a:ea typeface="Times New Roman"/>
                        <a:cs typeface="Times New Roman"/>
                      </a:endParaRPr>
                    </a:p>
                  </a:txBody>
                  <a:tcPr marL="68580" marR="68580" marT="0" marB="0"/>
                </a:tc>
                <a:tc>
                  <a:txBody>
                    <a:bodyPr/>
                    <a:lstStyle/>
                    <a:p>
                      <a:pPr algn="ctr">
                        <a:spcAft>
                          <a:spcPts val="0"/>
                        </a:spcAft>
                      </a:pPr>
                      <a:r>
                        <a:rPr lang="kk-KZ" sz="1400" b="1" dirty="0">
                          <a:latin typeface="Times New Roman"/>
                          <a:ea typeface="Times New Roman"/>
                          <a:cs typeface="Times New Roman"/>
                        </a:rPr>
                        <a:t>2024ж.</a:t>
                      </a:r>
                      <a:endParaRPr lang="ru-RU" sz="1100" dirty="0">
                        <a:latin typeface="Calibri"/>
                        <a:ea typeface="Times New Roman"/>
                        <a:cs typeface="Times New Roman"/>
                      </a:endParaRPr>
                    </a:p>
                  </a:txBody>
                  <a:tcPr marL="68580" marR="68580" marT="0" marB="0"/>
                </a:tc>
                <a:tc>
                  <a:txBody>
                    <a:bodyPr/>
                    <a:lstStyle/>
                    <a:p>
                      <a:pPr algn="ctr">
                        <a:spcAft>
                          <a:spcPts val="0"/>
                        </a:spcAft>
                      </a:pPr>
                      <a:r>
                        <a:rPr lang="kk-KZ" sz="1400" b="1" dirty="0">
                          <a:latin typeface="Times New Roman"/>
                          <a:ea typeface="Times New Roman"/>
                          <a:cs typeface="Times New Roman"/>
                        </a:rPr>
                        <a:t>2025ж.</a:t>
                      </a:r>
                      <a:endParaRPr lang="ru-RU" sz="1100" dirty="0">
                        <a:latin typeface="Calibri"/>
                        <a:ea typeface="Times New Roman"/>
                        <a:cs typeface="Times New Roman"/>
                      </a:endParaRPr>
                    </a:p>
                  </a:txBody>
                  <a:tcPr marL="68580" marR="68580" marT="0" marB="0"/>
                </a:tc>
                <a:tc>
                  <a:txBody>
                    <a:bodyPr/>
                    <a:lstStyle/>
                    <a:p>
                      <a:pPr algn="ctr">
                        <a:spcAft>
                          <a:spcPts val="0"/>
                        </a:spcAft>
                      </a:pPr>
                      <a:r>
                        <a:rPr lang="kk-KZ" sz="1400" b="1" dirty="0">
                          <a:latin typeface="Times New Roman"/>
                          <a:ea typeface="Times New Roman"/>
                          <a:cs typeface="Times New Roman"/>
                        </a:rPr>
                        <a:t>2026ж.</a:t>
                      </a:r>
                      <a:endParaRPr lang="ru-RU" sz="1100" dirty="0">
                        <a:latin typeface="Calibri"/>
                        <a:ea typeface="Times New Roman"/>
                        <a:cs typeface="Times New Roman"/>
                      </a:endParaRPr>
                    </a:p>
                  </a:txBody>
                  <a:tcPr marL="68580" marR="68580" marT="0" marB="0"/>
                </a:tc>
                <a:extLst>
                  <a:ext uri="{0D108BD9-81ED-4DB2-BD59-A6C34878D82A}">
                    <a16:rowId xmlns:a16="http://schemas.microsoft.com/office/drawing/2014/main" val="10000"/>
                  </a:ext>
                </a:extLst>
              </a:tr>
              <a:tr h="423133">
                <a:tc>
                  <a:txBody>
                    <a:bodyPr/>
                    <a:lstStyle/>
                    <a:p>
                      <a:pPr algn="l">
                        <a:spcAft>
                          <a:spcPts val="0"/>
                        </a:spcAft>
                      </a:pPr>
                      <a:r>
                        <a:rPr lang="kk-KZ" sz="1400">
                          <a:latin typeface="Times New Roman"/>
                          <a:ea typeface="Times New Roman"/>
                          <a:cs typeface="Times New Roman"/>
                        </a:rPr>
                        <a:t>1.</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dirty="0">
                          <a:latin typeface="Times New Roman"/>
                          <a:ea typeface="Times New Roman"/>
                          <a:cs typeface="Times New Roman"/>
                        </a:rPr>
                        <a:t>Барлық босану саны</a:t>
                      </a:r>
                      <a:endParaRPr lang="ru-RU" sz="1100" dirty="0">
                        <a:latin typeface="Calibri"/>
                        <a:ea typeface="Times New Roman"/>
                        <a:cs typeface="Times New Roman"/>
                      </a:endParaRP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360</a:t>
                      </a: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339</a:t>
                      </a: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304</a:t>
                      </a:r>
                    </a:p>
                  </a:txBody>
                  <a:tcPr marL="68580" marR="68580" marT="0" marB="0"/>
                </a:tc>
                <a:extLst>
                  <a:ext uri="{0D108BD9-81ED-4DB2-BD59-A6C34878D82A}">
                    <a16:rowId xmlns:a16="http://schemas.microsoft.com/office/drawing/2014/main" val="10001"/>
                  </a:ext>
                </a:extLst>
              </a:tr>
              <a:tr h="423133">
                <a:tc>
                  <a:txBody>
                    <a:bodyPr/>
                    <a:lstStyle/>
                    <a:p>
                      <a:pPr algn="l">
                        <a:spcAft>
                          <a:spcPts val="0"/>
                        </a:spcAft>
                      </a:pPr>
                      <a:r>
                        <a:rPr lang="kk-KZ" sz="1400">
                          <a:latin typeface="Times New Roman"/>
                          <a:ea typeface="Times New Roman"/>
                          <a:cs typeface="Times New Roman"/>
                        </a:rPr>
                        <a:t>2.</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Қабылданған босанулар саны</a:t>
                      </a:r>
                      <a:endParaRPr lang="ru-RU" sz="1100">
                        <a:latin typeface="Calibri"/>
                        <a:ea typeface="Times New Roman"/>
                        <a:cs typeface="Times New Roman"/>
                      </a:endParaRP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358</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339</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304</a:t>
                      </a:r>
                      <a:endParaRPr lang="ru-RU" sz="1400" dirty="0">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2"/>
                  </a:ext>
                </a:extLst>
              </a:tr>
              <a:tr h="423133">
                <a:tc>
                  <a:txBody>
                    <a:bodyPr/>
                    <a:lstStyle/>
                    <a:p>
                      <a:pPr algn="l">
                        <a:spcAft>
                          <a:spcPts val="0"/>
                        </a:spcAft>
                      </a:pPr>
                      <a:r>
                        <a:rPr lang="kk-KZ" sz="1400">
                          <a:latin typeface="Times New Roman"/>
                          <a:ea typeface="Times New Roman"/>
                          <a:cs typeface="Times New Roman"/>
                        </a:rPr>
                        <a:t>3.</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Ауруханадан тыс босану</a:t>
                      </a:r>
                      <a:endParaRPr lang="ru-RU" sz="1100">
                        <a:latin typeface="Calibri"/>
                        <a:ea typeface="Times New Roman"/>
                        <a:cs typeface="Times New Roman"/>
                      </a:endParaRP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0</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0</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0</a:t>
                      </a:r>
                      <a:endParaRPr lang="ru-RU" sz="1400" dirty="0">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3"/>
                  </a:ext>
                </a:extLst>
              </a:tr>
              <a:tr h="448328">
                <a:tc>
                  <a:txBody>
                    <a:bodyPr/>
                    <a:lstStyle/>
                    <a:p>
                      <a:pPr algn="l">
                        <a:spcAft>
                          <a:spcPts val="0"/>
                        </a:spcAft>
                      </a:pPr>
                      <a:r>
                        <a:rPr lang="kk-KZ" sz="1400">
                          <a:latin typeface="Times New Roman"/>
                          <a:ea typeface="Times New Roman"/>
                          <a:cs typeface="Times New Roman"/>
                        </a:rPr>
                        <a:t>4.</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Көпұрықты босану</a:t>
                      </a:r>
                      <a:endParaRPr lang="ru-RU" sz="1100">
                        <a:latin typeface="Calibri"/>
                        <a:ea typeface="Times New Roman"/>
                        <a:cs typeface="Times New Roman"/>
                      </a:endParaRP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2-0,55%</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0</a:t>
                      </a: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0</a:t>
                      </a:r>
                    </a:p>
                  </a:txBody>
                  <a:tcPr marL="68580" marR="68580" marT="0" marB="0"/>
                </a:tc>
                <a:extLst>
                  <a:ext uri="{0D108BD9-81ED-4DB2-BD59-A6C34878D82A}">
                    <a16:rowId xmlns:a16="http://schemas.microsoft.com/office/drawing/2014/main" val="10004"/>
                  </a:ext>
                </a:extLst>
              </a:tr>
              <a:tr h="432048">
                <a:tc>
                  <a:txBody>
                    <a:bodyPr/>
                    <a:lstStyle/>
                    <a:p>
                      <a:pPr algn="l">
                        <a:spcAft>
                          <a:spcPts val="0"/>
                        </a:spcAft>
                      </a:pPr>
                      <a:r>
                        <a:rPr lang="kk-KZ" sz="1400">
                          <a:latin typeface="Times New Roman"/>
                          <a:ea typeface="Times New Roman"/>
                          <a:cs typeface="Times New Roman"/>
                        </a:rPr>
                        <a:t>5.</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Тірі туылғандар</a:t>
                      </a:r>
                      <a:endParaRPr lang="ru-RU" sz="1100">
                        <a:latin typeface="Calibri"/>
                        <a:ea typeface="Times New Roman"/>
                        <a:cs typeface="Times New Roman"/>
                      </a:endParaRP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357</a:t>
                      </a: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340</a:t>
                      </a: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304</a:t>
                      </a:r>
                    </a:p>
                  </a:txBody>
                  <a:tcPr marL="68580" marR="68580" marT="0" marB="0"/>
                </a:tc>
                <a:extLst>
                  <a:ext uri="{0D108BD9-81ED-4DB2-BD59-A6C34878D82A}">
                    <a16:rowId xmlns:a16="http://schemas.microsoft.com/office/drawing/2014/main" val="10005"/>
                  </a:ext>
                </a:extLst>
              </a:tr>
              <a:tr h="423133">
                <a:tc>
                  <a:txBody>
                    <a:bodyPr/>
                    <a:lstStyle/>
                    <a:p>
                      <a:pPr algn="l">
                        <a:spcAft>
                          <a:spcPts val="0"/>
                        </a:spcAft>
                      </a:pPr>
                      <a:r>
                        <a:rPr lang="kk-KZ" sz="1400">
                          <a:latin typeface="Times New Roman"/>
                          <a:ea typeface="Times New Roman"/>
                          <a:cs typeface="Times New Roman"/>
                        </a:rPr>
                        <a:t>6.</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Солардың ішінде шала туылғандар</a:t>
                      </a:r>
                      <a:endParaRPr lang="ru-RU" sz="1100">
                        <a:latin typeface="Calibri"/>
                        <a:ea typeface="Times New Roman"/>
                        <a:cs typeface="Times New Roman"/>
                      </a:endParaRP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20-5.5%</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12-3.52%</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7-2.3</a:t>
                      </a:r>
                      <a:r>
                        <a:rPr lang="en-US" sz="1400" dirty="0">
                          <a:solidFill>
                            <a:srgbClr val="000000"/>
                          </a:solidFill>
                          <a:latin typeface="Times New Roman" pitchFamily="18" charset="0"/>
                          <a:ea typeface="Times New Roman"/>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6"/>
                  </a:ext>
                </a:extLst>
              </a:tr>
              <a:tr h="423133">
                <a:tc>
                  <a:txBody>
                    <a:bodyPr/>
                    <a:lstStyle/>
                    <a:p>
                      <a:pPr algn="l">
                        <a:spcAft>
                          <a:spcPts val="0"/>
                        </a:spcAft>
                      </a:pPr>
                      <a:r>
                        <a:rPr lang="kk-KZ" sz="1400">
                          <a:latin typeface="Times New Roman"/>
                          <a:ea typeface="Times New Roman"/>
                          <a:cs typeface="Times New Roman"/>
                        </a:rPr>
                        <a:t>7.</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Өлі туылғандар</a:t>
                      </a:r>
                      <a:endParaRPr lang="ru-RU" sz="1100">
                        <a:latin typeface="Calibri"/>
                        <a:ea typeface="Times New Roman"/>
                        <a:cs typeface="Times New Roman"/>
                      </a:endParaRPr>
                    </a:p>
                  </a:txBody>
                  <a:tcPr marL="68580" marR="68580" marT="0" marB="0"/>
                </a:tc>
                <a:tc>
                  <a:txBody>
                    <a:bodyPr/>
                    <a:lstStyle/>
                    <a:p>
                      <a:pPr algn="ctr">
                        <a:spcAft>
                          <a:spcPts val="0"/>
                        </a:spcAft>
                      </a:pPr>
                      <a:r>
                        <a:rPr kumimoji="0" lang="ru-RU" sz="1400" kern="1200" dirty="0">
                          <a:solidFill>
                            <a:schemeClr val="dk1"/>
                          </a:solidFill>
                          <a:latin typeface="Times New Roman" pitchFamily="18" charset="0"/>
                          <a:ea typeface="+mn-ea"/>
                          <a:cs typeface="Times New Roman" pitchFamily="18" charset="0"/>
                        </a:rPr>
                        <a:t>1/5</a:t>
                      </a:r>
                      <a:r>
                        <a:rPr kumimoji="0" lang="en-US" sz="1400" kern="1200" dirty="0">
                          <a:solidFill>
                            <a:schemeClr val="dk1"/>
                          </a:solidFill>
                          <a:latin typeface="Times New Roman" pitchFamily="18" charset="0"/>
                          <a:ea typeface="+mn-ea"/>
                          <a:cs typeface="Times New Roman" pitchFamily="18" charset="0"/>
                        </a:rPr>
                        <a:t>-</a:t>
                      </a:r>
                      <a:r>
                        <a:rPr kumimoji="0" lang="kk-KZ" sz="1400" kern="1200" dirty="0">
                          <a:solidFill>
                            <a:schemeClr val="dk1"/>
                          </a:solidFill>
                          <a:latin typeface="Times New Roman" pitchFamily="18" charset="0"/>
                          <a:ea typeface="+mn-ea"/>
                          <a:cs typeface="Times New Roman" pitchFamily="18" charset="0"/>
                        </a:rPr>
                        <a:t>13</a:t>
                      </a:r>
                      <a:r>
                        <a:rPr kumimoji="0" lang="en-US" sz="1400" kern="1200" dirty="0">
                          <a:solidFill>
                            <a:schemeClr val="dk1"/>
                          </a:solidFill>
                          <a:latin typeface="Times New Roman" pitchFamily="18" charset="0"/>
                          <a:ea typeface="+mn-ea"/>
                          <a:cs typeface="Times New Roman" pitchFamily="18" charset="0"/>
                        </a:rPr>
                        <a:t>.</a:t>
                      </a:r>
                      <a:r>
                        <a:rPr kumimoji="0" lang="ru-RU" sz="1400" kern="1200" dirty="0">
                          <a:solidFill>
                            <a:schemeClr val="dk1"/>
                          </a:solidFill>
                          <a:latin typeface="Times New Roman" pitchFamily="18" charset="0"/>
                          <a:ea typeface="+mn-ea"/>
                          <a:cs typeface="Times New Roman" pitchFamily="18" charset="0"/>
                        </a:rPr>
                        <a:t>8</a:t>
                      </a:r>
                      <a:r>
                        <a:rPr kumimoji="0" lang="en-US" sz="1400" kern="1200" dirty="0">
                          <a:solidFill>
                            <a:schemeClr val="dk1"/>
                          </a:solidFill>
                          <a:latin typeface="Times New Roman" pitchFamily="18" charset="0"/>
                          <a:ea typeface="+mn-ea"/>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ru-RU" sz="1400" dirty="0">
                          <a:solidFill>
                            <a:srgbClr val="000000"/>
                          </a:solidFill>
                          <a:latin typeface="Times New Roman" pitchFamily="18" charset="0"/>
                          <a:ea typeface="Times New Roman"/>
                          <a:cs typeface="Times New Roman" pitchFamily="18" charset="0"/>
                        </a:rPr>
                        <a:t>0</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ru-RU" sz="1400" dirty="0">
                          <a:solidFill>
                            <a:srgbClr val="000000"/>
                          </a:solidFill>
                          <a:latin typeface="Times New Roman" pitchFamily="18" charset="0"/>
                          <a:ea typeface="Times New Roman"/>
                          <a:cs typeface="Times New Roman" pitchFamily="18" charset="0"/>
                        </a:rPr>
                        <a:t>0</a:t>
                      </a:r>
                      <a:endParaRPr lang="ru-RU" sz="1400" dirty="0">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7"/>
                  </a:ext>
                </a:extLst>
              </a:tr>
              <a:tr h="472588">
                <a:tc>
                  <a:txBody>
                    <a:bodyPr/>
                    <a:lstStyle/>
                    <a:p>
                      <a:pPr algn="l">
                        <a:spcAft>
                          <a:spcPts val="0"/>
                        </a:spcAft>
                      </a:pPr>
                      <a:r>
                        <a:rPr lang="kk-KZ" sz="1400">
                          <a:latin typeface="Times New Roman"/>
                          <a:ea typeface="Times New Roman"/>
                          <a:cs typeface="Times New Roman"/>
                        </a:rPr>
                        <a:t>8.</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dirty="0">
                          <a:latin typeface="Times New Roman"/>
                          <a:ea typeface="Times New Roman"/>
                          <a:cs typeface="Times New Roman"/>
                        </a:rPr>
                        <a:t>Солардың ішінде шала туылғандар</a:t>
                      </a:r>
                      <a:endParaRPr lang="ru-RU" sz="1100" dirty="0">
                        <a:latin typeface="Calibri"/>
                        <a:ea typeface="Times New Roman"/>
                        <a:cs typeface="Times New Roman"/>
                      </a:endParaRP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5-100%</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0</a:t>
                      </a: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0</a:t>
                      </a:r>
                      <a:endParaRPr lang="ru-RU" sz="1400" dirty="0">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8"/>
                  </a:ext>
                </a:extLst>
              </a:tr>
              <a:tr h="423133">
                <a:tc>
                  <a:txBody>
                    <a:bodyPr/>
                    <a:lstStyle/>
                    <a:p>
                      <a:pPr algn="l">
                        <a:spcAft>
                          <a:spcPts val="0"/>
                        </a:spcAft>
                      </a:pPr>
                      <a:r>
                        <a:rPr lang="kk-KZ" sz="1400">
                          <a:latin typeface="Times New Roman"/>
                          <a:ea typeface="Times New Roman"/>
                          <a:cs typeface="Times New Roman"/>
                        </a:rPr>
                        <a:t>9.</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Өлі туылу көрсеткіші</a:t>
                      </a:r>
                      <a:endParaRPr lang="ru-RU" sz="1100">
                        <a:latin typeface="Calibri"/>
                        <a:ea typeface="Times New Roman"/>
                        <a:cs typeface="Times New Roman"/>
                      </a:endParaRPr>
                    </a:p>
                  </a:txBody>
                  <a:tcPr marL="68580" marR="68580" marT="0" marB="0"/>
                </a:tc>
                <a:tc>
                  <a:txBody>
                    <a:bodyPr/>
                    <a:lstStyle/>
                    <a:p>
                      <a:pPr algn="ctr">
                        <a:spcAft>
                          <a:spcPts val="0"/>
                        </a:spcAft>
                      </a:pPr>
                      <a:r>
                        <a:rPr kumimoji="0" lang="kk-KZ" sz="1400" kern="1200" dirty="0">
                          <a:solidFill>
                            <a:schemeClr val="dk1"/>
                          </a:solidFill>
                          <a:latin typeface="Times New Roman" pitchFamily="18" charset="0"/>
                          <a:ea typeface="+mn-ea"/>
                          <a:cs typeface="Times New Roman" pitchFamily="18" charset="0"/>
                        </a:rPr>
                        <a:t>1/5-13</a:t>
                      </a:r>
                      <a:r>
                        <a:rPr kumimoji="0" lang="en-US" sz="1400" kern="1200" dirty="0">
                          <a:solidFill>
                            <a:schemeClr val="dk1"/>
                          </a:solidFill>
                          <a:latin typeface="Times New Roman" pitchFamily="18" charset="0"/>
                          <a:ea typeface="+mn-ea"/>
                          <a:cs typeface="Times New Roman" pitchFamily="18" charset="0"/>
                        </a:rPr>
                        <a:t>.</a:t>
                      </a:r>
                      <a:r>
                        <a:rPr kumimoji="0" lang="ru-RU" sz="1400" kern="1200" dirty="0">
                          <a:solidFill>
                            <a:schemeClr val="dk1"/>
                          </a:solidFill>
                          <a:latin typeface="Times New Roman" pitchFamily="18" charset="0"/>
                          <a:ea typeface="+mn-ea"/>
                          <a:cs typeface="Times New Roman" pitchFamily="18" charset="0"/>
                        </a:rPr>
                        <a:t>8</a:t>
                      </a:r>
                      <a:r>
                        <a:rPr kumimoji="0" lang="en-US" sz="1400" kern="1200" dirty="0">
                          <a:solidFill>
                            <a:schemeClr val="dk1"/>
                          </a:solidFill>
                          <a:latin typeface="Times New Roman" pitchFamily="18" charset="0"/>
                          <a:ea typeface="+mn-ea"/>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0</a:t>
                      </a: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0</a:t>
                      </a:r>
                    </a:p>
                  </a:txBody>
                  <a:tcPr marL="68580" marR="68580" marT="0" marB="0"/>
                </a:tc>
                <a:extLst>
                  <a:ext uri="{0D108BD9-81ED-4DB2-BD59-A6C34878D82A}">
                    <a16:rowId xmlns:a16="http://schemas.microsoft.com/office/drawing/2014/main" val="10009"/>
                  </a:ext>
                </a:extLst>
              </a:tr>
              <a:tr h="423133">
                <a:tc>
                  <a:txBody>
                    <a:bodyPr/>
                    <a:lstStyle/>
                    <a:p>
                      <a:pPr algn="l">
                        <a:spcAft>
                          <a:spcPts val="0"/>
                        </a:spcAft>
                      </a:pPr>
                      <a:r>
                        <a:rPr lang="kk-KZ" sz="1400">
                          <a:latin typeface="Times New Roman"/>
                          <a:ea typeface="Times New Roman"/>
                          <a:cs typeface="Times New Roman"/>
                        </a:rPr>
                        <a:t>10.</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Шетінеген нәрестелер </a:t>
                      </a:r>
                      <a:r>
                        <a:rPr lang="ru-RU" sz="1400">
                          <a:latin typeface="Times New Roman"/>
                          <a:ea typeface="Times New Roman"/>
                          <a:cs typeface="Times New Roman"/>
                        </a:rPr>
                        <a:t>(</a:t>
                      </a:r>
                      <a:r>
                        <a:rPr lang="en-US" sz="1400">
                          <a:latin typeface="Times New Roman"/>
                          <a:ea typeface="Times New Roman"/>
                          <a:cs typeface="Times New Roman"/>
                        </a:rPr>
                        <a:t>0-6 </a:t>
                      </a:r>
                      <a:r>
                        <a:rPr lang="kk-KZ" sz="1400">
                          <a:latin typeface="Times New Roman"/>
                          <a:ea typeface="Times New Roman"/>
                          <a:cs typeface="Times New Roman"/>
                        </a:rPr>
                        <a:t>тәулік</a:t>
                      </a:r>
                      <a:r>
                        <a:rPr lang="ru-RU" sz="1400">
                          <a:latin typeface="Times New Roman"/>
                          <a:ea typeface="Times New Roman"/>
                          <a:cs typeface="Times New Roman"/>
                        </a:rPr>
                        <a:t>)</a:t>
                      </a:r>
                      <a:endParaRPr lang="ru-RU" sz="1100">
                        <a:latin typeface="Calibri"/>
                        <a:ea typeface="Times New Roman"/>
                        <a:cs typeface="Times New Roman"/>
                      </a:endParaRP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a:t>
                      </a: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10"/>
                  </a:ext>
                </a:extLst>
              </a:tr>
              <a:tr h="423133">
                <a:tc>
                  <a:txBody>
                    <a:bodyPr/>
                    <a:lstStyle/>
                    <a:p>
                      <a:pPr algn="l">
                        <a:spcAft>
                          <a:spcPts val="0"/>
                        </a:spcAft>
                      </a:pPr>
                      <a:r>
                        <a:rPr lang="kk-KZ" sz="1400">
                          <a:latin typeface="Times New Roman"/>
                          <a:ea typeface="Times New Roman"/>
                          <a:cs typeface="Times New Roman"/>
                        </a:rPr>
                        <a:t>11.</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Солардың ішінен шала туылғандар</a:t>
                      </a:r>
                      <a:endParaRPr lang="ru-RU" sz="1100">
                        <a:latin typeface="Calibri"/>
                        <a:ea typeface="Times New Roman"/>
                        <a:cs typeface="Times New Roman"/>
                      </a:endParaRP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en-US" sz="1400" dirty="0">
                          <a:solidFill>
                            <a:srgbClr val="000000"/>
                          </a:solidFill>
                          <a:latin typeface="Times New Roman" pitchFamily="18" charset="0"/>
                          <a:ea typeface="Times New Roman"/>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en-US" sz="1400" dirty="0">
                          <a:solidFill>
                            <a:srgbClr val="000000"/>
                          </a:solidFill>
                          <a:latin typeface="Times New Roman" pitchFamily="18" charset="0"/>
                          <a:ea typeface="Times New Roman"/>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11"/>
                  </a:ext>
                </a:extLst>
              </a:tr>
              <a:tr h="423133">
                <a:tc>
                  <a:txBody>
                    <a:bodyPr/>
                    <a:lstStyle/>
                    <a:p>
                      <a:pPr algn="l">
                        <a:spcAft>
                          <a:spcPts val="0"/>
                        </a:spcAft>
                      </a:pPr>
                      <a:r>
                        <a:rPr lang="kk-KZ" sz="1400" dirty="0">
                          <a:latin typeface="Times New Roman"/>
                          <a:ea typeface="Times New Roman"/>
                          <a:cs typeface="Times New Roman"/>
                        </a:rPr>
                        <a:t>12.</a:t>
                      </a:r>
                      <a:endParaRPr lang="ru-RU" sz="1100" dirty="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Ерте неонаталды өлім көрсеткіші</a:t>
                      </a:r>
                      <a:endParaRPr lang="ru-RU" sz="1100">
                        <a:latin typeface="Calibri"/>
                        <a:ea typeface="Times New Roman"/>
                        <a:cs typeface="Times New Roman"/>
                      </a:endParaRP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0</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a:t>
                      </a: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a:t>
                      </a:r>
                    </a:p>
                  </a:txBody>
                  <a:tcPr marL="68580" marR="68580" marT="0" marB="0"/>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752639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285728"/>
          </a:xfrm>
        </p:spPr>
        <p:txBody>
          <a:bodyPr>
            <a:normAutofit fontScale="90000"/>
          </a:bodyPr>
          <a:lstStyle/>
          <a:p>
            <a:endParaRPr lang="ru-RU" dirty="0"/>
          </a:p>
        </p:txBody>
      </p:sp>
      <p:graphicFrame>
        <p:nvGraphicFramePr>
          <p:cNvPr id="4" name="Содержимое 3"/>
          <p:cNvGraphicFramePr>
            <a:graphicFrameLocks noGrp="1"/>
          </p:cNvGraphicFramePr>
          <p:nvPr>
            <p:ph idx="1"/>
          </p:nvPr>
        </p:nvGraphicFramePr>
        <p:xfrm>
          <a:off x="214283" y="785793"/>
          <a:ext cx="8786875" cy="5583249"/>
        </p:xfrm>
        <a:graphic>
          <a:graphicData uri="http://schemas.openxmlformats.org/drawingml/2006/table">
            <a:tbl>
              <a:tblPr firstRow="1" bandRow="1">
                <a:tableStyleId>{5C22544A-7EE6-4342-B048-85BDC9FD1C3A}</a:tableStyleId>
              </a:tblPr>
              <a:tblGrid>
                <a:gridCol w="428627">
                  <a:extLst>
                    <a:ext uri="{9D8B030D-6E8A-4147-A177-3AD203B41FA5}">
                      <a16:colId xmlns:a16="http://schemas.microsoft.com/office/drawing/2014/main" val="20000"/>
                    </a:ext>
                  </a:extLst>
                </a:gridCol>
                <a:gridCol w="3086123">
                  <a:extLst>
                    <a:ext uri="{9D8B030D-6E8A-4147-A177-3AD203B41FA5}">
                      <a16:colId xmlns:a16="http://schemas.microsoft.com/office/drawing/2014/main" val="20001"/>
                    </a:ext>
                  </a:extLst>
                </a:gridCol>
                <a:gridCol w="1757375">
                  <a:extLst>
                    <a:ext uri="{9D8B030D-6E8A-4147-A177-3AD203B41FA5}">
                      <a16:colId xmlns:a16="http://schemas.microsoft.com/office/drawing/2014/main" val="20002"/>
                    </a:ext>
                  </a:extLst>
                </a:gridCol>
                <a:gridCol w="1757375">
                  <a:extLst>
                    <a:ext uri="{9D8B030D-6E8A-4147-A177-3AD203B41FA5}">
                      <a16:colId xmlns:a16="http://schemas.microsoft.com/office/drawing/2014/main" val="20003"/>
                    </a:ext>
                  </a:extLst>
                </a:gridCol>
                <a:gridCol w="1757375">
                  <a:extLst>
                    <a:ext uri="{9D8B030D-6E8A-4147-A177-3AD203B41FA5}">
                      <a16:colId xmlns:a16="http://schemas.microsoft.com/office/drawing/2014/main" val="20004"/>
                    </a:ext>
                  </a:extLst>
                </a:gridCol>
              </a:tblGrid>
              <a:tr h="458390">
                <a:tc>
                  <a:txBody>
                    <a:bodyPr/>
                    <a:lstStyle/>
                    <a:p>
                      <a:pPr algn="l">
                        <a:spcAft>
                          <a:spcPts val="0"/>
                        </a:spcAft>
                      </a:pPr>
                      <a:r>
                        <a:rPr lang="kk-KZ" sz="1400" dirty="0">
                          <a:solidFill>
                            <a:schemeClr val="tx1"/>
                          </a:solidFill>
                          <a:latin typeface="Times New Roman"/>
                          <a:ea typeface="Times New Roman"/>
                          <a:cs typeface="Times New Roman"/>
                        </a:rPr>
                        <a:t>13.</a:t>
                      </a:r>
                      <a:endParaRPr lang="ru-RU" sz="1100" dirty="0">
                        <a:solidFill>
                          <a:schemeClr val="tx1"/>
                        </a:solidFill>
                        <a:latin typeface="Calibri"/>
                        <a:ea typeface="Times New Roman"/>
                        <a:cs typeface="Times New Roman"/>
                      </a:endParaRPr>
                    </a:p>
                  </a:txBody>
                  <a:tcPr marL="68580" marR="68580" marT="0" marB="0">
                    <a:solidFill>
                      <a:schemeClr val="bg2">
                        <a:lumMod val="90000"/>
                      </a:schemeClr>
                    </a:solidFill>
                  </a:tcPr>
                </a:tc>
                <a:tc>
                  <a:txBody>
                    <a:bodyPr/>
                    <a:lstStyle/>
                    <a:p>
                      <a:pPr algn="l">
                        <a:spcAft>
                          <a:spcPts val="0"/>
                        </a:spcAft>
                      </a:pPr>
                      <a:r>
                        <a:rPr lang="kk-KZ" sz="1400" dirty="0">
                          <a:solidFill>
                            <a:schemeClr val="tx1"/>
                          </a:solidFill>
                          <a:latin typeface="Times New Roman"/>
                          <a:ea typeface="Times New Roman"/>
                          <a:cs typeface="Times New Roman"/>
                        </a:rPr>
                        <a:t>Перинаталды өлім</a:t>
                      </a:r>
                      <a:endParaRPr lang="ru-RU" sz="1100" dirty="0">
                        <a:solidFill>
                          <a:schemeClr val="tx1"/>
                        </a:solidFill>
                        <a:latin typeface="Calibri"/>
                        <a:ea typeface="Times New Roman"/>
                        <a:cs typeface="Times New Roman"/>
                      </a:endParaRPr>
                    </a:p>
                  </a:txBody>
                  <a:tcPr marL="68580" marR="68580" marT="0" marB="0">
                    <a:solidFill>
                      <a:schemeClr val="bg2">
                        <a:lumMod val="90000"/>
                      </a:schemeClr>
                    </a:solidFill>
                  </a:tcPr>
                </a:tc>
                <a:tc>
                  <a:txBody>
                    <a:bodyPr/>
                    <a:lstStyle/>
                    <a:p>
                      <a:pPr algn="ctr">
                        <a:spcAft>
                          <a:spcPts val="0"/>
                        </a:spcAft>
                      </a:pPr>
                      <a:r>
                        <a:rPr kumimoji="0" lang="kk-KZ" sz="1400" kern="1200" dirty="0">
                          <a:solidFill>
                            <a:schemeClr val="dk1"/>
                          </a:solidFill>
                          <a:latin typeface="Times New Roman" pitchFamily="18" charset="0"/>
                          <a:ea typeface="+mn-ea"/>
                          <a:cs typeface="Times New Roman" pitchFamily="18" charset="0"/>
                        </a:rPr>
                        <a:t>1/5-13</a:t>
                      </a:r>
                      <a:r>
                        <a:rPr kumimoji="0" lang="en-US" sz="1400" kern="1200" dirty="0">
                          <a:solidFill>
                            <a:schemeClr val="dk1"/>
                          </a:solidFill>
                          <a:latin typeface="Times New Roman" pitchFamily="18" charset="0"/>
                          <a:ea typeface="+mn-ea"/>
                          <a:cs typeface="Times New Roman" pitchFamily="18" charset="0"/>
                        </a:rPr>
                        <a:t>.</a:t>
                      </a:r>
                      <a:r>
                        <a:rPr kumimoji="0" lang="ru-RU" sz="1400" kern="1200" dirty="0">
                          <a:solidFill>
                            <a:schemeClr val="dk1"/>
                          </a:solidFill>
                          <a:latin typeface="Times New Roman" pitchFamily="18" charset="0"/>
                          <a:ea typeface="+mn-ea"/>
                          <a:cs typeface="Times New Roman" pitchFamily="18" charset="0"/>
                        </a:rPr>
                        <a:t>8</a:t>
                      </a:r>
                      <a:r>
                        <a:rPr kumimoji="0" lang="en-US" sz="1400" kern="1200" dirty="0">
                          <a:solidFill>
                            <a:schemeClr val="dk1"/>
                          </a:solidFill>
                          <a:latin typeface="Times New Roman" pitchFamily="18" charset="0"/>
                          <a:ea typeface="+mn-ea"/>
                          <a:cs typeface="Times New Roman" pitchFamily="18" charset="0"/>
                        </a:rPr>
                        <a:t>‰</a:t>
                      </a:r>
                      <a:endParaRPr lang="ru-RU" sz="1400" dirty="0">
                        <a:latin typeface="Times New Roman" pitchFamily="18" charset="0"/>
                        <a:ea typeface="Times New Roman"/>
                        <a:cs typeface="Times New Roman" pitchFamily="18" charset="0"/>
                      </a:endParaRPr>
                    </a:p>
                    <a:p>
                      <a:pPr algn="ctr">
                        <a:spcAft>
                          <a:spcPts val="0"/>
                        </a:spcAft>
                      </a:pPr>
                      <a:endParaRPr lang="ru-RU" sz="1400" dirty="0">
                        <a:latin typeface="Times New Roman" pitchFamily="18" charset="0"/>
                        <a:ea typeface="Times New Roman"/>
                        <a:cs typeface="Times New Roman" pitchFamily="18" charset="0"/>
                      </a:endParaRPr>
                    </a:p>
                  </a:txBody>
                  <a:tcPr marL="68580" marR="68580" marT="0" marB="0">
                    <a:solidFill>
                      <a:schemeClr val="bg2">
                        <a:lumMod val="90000"/>
                      </a:schemeClr>
                    </a:solidFill>
                  </a:tcPr>
                </a:tc>
                <a:tc>
                  <a:txBody>
                    <a:bodyPr/>
                    <a:lstStyle/>
                    <a:p>
                      <a:pPr algn="ctr">
                        <a:spcAft>
                          <a:spcPts val="0"/>
                        </a:spcAft>
                      </a:pPr>
                      <a:r>
                        <a:rPr lang="ru-RU" sz="1400" dirty="0">
                          <a:solidFill>
                            <a:schemeClr val="tx1"/>
                          </a:solidFill>
                          <a:latin typeface="Times New Roman" pitchFamily="18" charset="0"/>
                          <a:ea typeface="Times New Roman"/>
                          <a:cs typeface="Times New Roman" pitchFamily="18" charset="0"/>
                        </a:rPr>
                        <a:t>0</a:t>
                      </a:r>
                    </a:p>
                  </a:txBody>
                  <a:tcPr marL="68580" marR="68580" marT="0" marB="0">
                    <a:solidFill>
                      <a:schemeClr val="bg2">
                        <a:lumMod val="90000"/>
                      </a:schemeClr>
                    </a:solidFill>
                  </a:tcPr>
                </a:tc>
                <a:tc>
                  <a:txBody>
                    <a:bodyPr/>
                    <a:lstStyle/>
                    <a:p>
                      <a:pPr algn="ctr">
                        <a:spcAft>
                          <a:spcPts val="0"/>
                        </a:spcAft>
                      </a:pPr>
                      <a:r>
                        <a:rPr lang="ru-RU" sz="1400" dirty="0">
                          <a:solidFill>
                            <a:schemeClr val="tx1"/>
                          </a:solidFill>
                          <a:latin typeface="Times New Roman" pitchFamily="18" charset="0"/>
                          <a:ea typeface="Times New Roman"/>
                          <a:cs typeface="Times New Roman" pitchFamily="18" charset="0"/>
                        </a:rPr>
                        <a:t>0</a:t>
                      </a:r>
                    </a:p>
                  </a:txBody>
                  <a:tcPr marL="68580" marR="68580" marT="0" marB="0">
                    <a:solidFill>
                      <a:schemeClr val="bg2">
                        <a:lumMod val="90000"/>
                      </a:schemeClr>
                    </a:solidFill>
                  </a:tcPr>
                </a:tc>
                <a:extLst>
                  <a:ext uri="{0D108BD9-81ED-4DB2-BD59-A6C34878D82A}">
                    <a16:rowId xmlns:a16="http://schemas.microsoft.com/office/drawing/2014/main" val="10000"/>
                  </a:ext>
                </a:extLst>
              </a:tr>
              <a:tr h="458394">
                <a:tc>
                  <a:txBody>
                    <a:bodyPr/>
                    <a:lstStyle/>
                    <a:p>
                      <a:pPr algn="l">
                        <a:spcAft>
                          <a:spcPts val="0"/>
                        </a:spcAft>
                      </a:pPr>
                      <a:r>
                        <a:rPr lang="kk-KZ" sz="1400" dirty="0">
                          <a:latin typeface="Times New Roman"/>
                          <a:ea typeface="Times New Roman"/>
                          <a:cs typeface="Times New Roman"/>
                        </a:rPr>
                        <a:t>14.</a:t>
                      </a:r>
                      <a:endParaRPr lang="ru-RU" sz="1100" dirty="0">
                        <a:latin typeface="Calibri"/>
                        <a:ea typeface="Times New Roman"/>
                        <a:cs typeface="Times New Roman"/>
                      </a:endParaRPr>
                    </a:p>
                  </a:txBody>
                  <a:tcPr marL="68580" marR="68580" marT="0" marB="0"/>
                </a:tc>
                <a:tc>
                  <a:txBody>
                    <a:bodyPr/>
                    <a:lstStyle/>
                    <a:p>
                      <a:pPr algn="l">
                        <a:spcAft>
                          <a:spcPts val="0"/>
                        </a:spcAft>
                      </a:pPr>
                      <a:r>
                        <a:rPr lang="kk-KZ" sz="1400" dirty="0">
                          <a:latin typeface="Times New Roman"/>
                          <a:ea typeface="Times New Roman"/>
                          <a:cs typeface="Times New Roman"/>
                        </a:rPr>
                        <a:t>Солардың ішінде шала туылғандар</a:t>
                      </a:r>
                      <a:endParaRPr lang="ru-RU" sz="1100" dirty="0">
                        <a:latin typeface="Calibri"/>
                        <a:ea typeface="Times New Roman"/>
                        <a:cs typeface="Times New Roman"/>
                      </a:endParaRP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5-100%</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0</a:t>
                      </a: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0</a:t>
                      </a:r>
                    </a:p>
                  </a:txBody>
                  <a:tcPr marL="68580" marR="68580" marT="0" marB="0"/>
                </a:tc>
                <a:extLst>
                  <a:ext uri="{0D108BD9-81ED-4DB2-BD59-A6C34878D82A}">
                    <a16:rowId xmlns:a16="http://schemas.microsoft.com/office/drawing/2014/main" val="10001"/>
                  </a:ext>
                </a:extLst>
              </a:tr>
              <a:tr h="458394">
                <a:tc>
                  <a:txBody>
                    <a:bodyPr/>
                    <a:lstStyle/>
                    <a:p>
                      <a:pPr algn="l">
                        <a:spcAft>
                          <a:spcPts val="0"/>
                        </a:spcAft>
                      </a:pPr>
                      <a:r>
                        <a:rPr lang="kk-KZ" sz="1400" dirty="0">
                          <a:latin typeface="Times New Roman"/>
                          <a:ea typeface="Times New Roman"/>
                          <a:cs typeface="Times New Roman"/>
                        </a:rPr>
                        <a:t>15.</a:t>
                      </a:r>
                      <a:endParaRPr lang="ru-RU" sz="1100" dirty="0">
                        <a:latin typeface="Calibri"/>
                        <a:ea typeface="Times New Roman"/>
                        <a:cs typeface="Times New Roman"/>
                      </a:endParaRPr>
                    </a:p>
                  </a:txBody>
                  <a:tcPr marL="68580" marR="68580" marT="0" marB="0"/>
                </a:tc>
                <a:tc>
                  <a:txBody>
                    <a:bodyPr/>
                    <a:lstStyle/>
                    <a:p>
                      <a:pPr algn="l">
                        <a:spcAft>
                          <a:spcPts val="0"/>
                        </a:spcAft>
                      </a:pPr>
                      <a:r>
                        <a:rPr lang="kk-KZ" sz="1400" dirty="0">
                          <a:latin typeface="Times New Roman"/>
                          <a:ea typeface="Times New Roman"/>
                          <a:cs typeface="Times New Roman"/>
                        </a:rPr>
                        <a:t>Перинаталды өлім көрсеткіштері</a:t>
                      </a:r>
                      <a:endParaRPr lang="ru-RU" sz="1100" dirty="0">
                        <a:latin typeface="Calibri"/>
                        <a:ea typeface="Times New Roman"/>
                        <a:cs typeface="Times New Roman"/>
                      </a:endParaRPr>
                    </a:p>
                  </a:txBody>
                  <a:tcPr marL="68580" marR="68580" marT="0" marB="0"/>
                </a:tc>
                <a:tc>
                  <a:txBody>
                    <a:bodyPr/>
                    <a:lstStyle/>
                    <a:p>
                      <a:pPr algn="ctr">
                        <a:spcAft>
                          <a:spcPts val="0"/>
                        </a:spcAft>
                      </a:pPr>
                      <a:r>
                        <a:rPr kumimoji="0" lang="kk-KZ" sz="1400" kern="1200" dirty="0">
                          <a:solidFill>
                            <a:schemeClr val="dk1"/>
                          </a:solidFill>
                          <a:latin typeface="Times New Roman" pitchFamily="18" charset="0"/>
                          <a:ea typeface="+mn-ea"/>
                          <a:cs typeface="Times New Roman" pitchFamily="18" charset="0"/>
                        </a:rPr>
                        <a:t>13</a:t>
                      </a:r>
                      <a:r>
                        <a:rPr kumimoji="0" lang="en-US" sz="1400" kern="1200" dirty="0">
                          <a:solidFill>
                            <a:schemeClr val="dk1"/>
                          </a:solidFill>
                          <a:latin typeface="Times New Roman" pitchFamily="18" charset="0"/>
                          <a:ea typeface="+mn-ea"/>
                          <a:cs typeface="Times New Roman" pitchFamily="18" charset="0"/>
                        </a:rPr>
                        <a:t>.</a:t>
                      </a:r>
                      <a:r>
                        <a:rPr kumimoji="0" lang="ru-RU" sz="1400" kern="1200" dirty="0">
                          <a:solidFill>
                            <a:schemeClr val="dk1"/>
                          </a:solidFill>
                          <a:latin typeface="Times New Roman" pitchFamily="18" charset="0"/>
                          <a:ea typeface="+mn-ea"/>
                          <a:cs typeface="Times New Roman" pitchFamily="18" charset="0"/>
                        </a:rPr>
                        <a:t>8</a:t>
                      </a:r>
                      <a:r>
                        <a:rPr kumimoji="0" lang="en-US" sz="1400" kern="1200" dirty="0">
                          <a:solidFill>
                            <a:schemeClr val="dk1"/>
                          </a:solidFill>
                          <a:latin typeface="Times New Roman" pitchFamily="18" charset="0"/>
                          <a:ea typeface="+mn-ea"/>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0</a:t>
                      </a: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0</a:t>
                      </a:r>
                    </a:p>
                  </a:txBody>
                  <a:tcPr marL="68580" marR="68580" marT="0" marB="0"/>
                </a:tc>
                <a:extLst>
                  <a:ext uri="{0D108BD9-81ED-4DB2-BD59-A6C34878D82A}">
                    <a16:rowId xmlns:a16="http://schemas.microsoft.com/office/drawing/2014/main" val="10002"/>
                  </a:ext>
                </a:extLst>
              </a:tr>
              <a:tr h="458394">
                <a:tc>
                  <a:txBody>
                    <a:bodyPr/>
                    <a:lstStyle/>
                    <a:p>
                      <a:pPr algn="l">
                        <a:spcAft>
                          <a:spcPts val="0"/>
                        </a:spcAft>
                      </a:pPr>
                      <a:r>
                        <a:rPr lang="kk-KZ" sz="1400">
                          <a:latin typeface="Times New Roman"/>
                          <a:ea typeface="Times New Roman"/>
                          <a:cs typeface="Times New Roman"/>
                        </a:rPr>
                        <a:t>16.</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Жаңа туылған нәрестенің аурушаңдығы</a:t>
                      </a:r>
                      <a:endParaRPr lang="ru-RU" sz="1100">
                        <a:latin typeface="Calibri"/>
                        <a:ea typeface="Times New Roman"/>
                        <a:cs typeface="Times New Roman"/>
                      </a:endParaRP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62-17,3%</a:t>
                      </a:r>
                    </a:p>
                  </a:txBody>
                  <a:tcPr marL="68580" marR="68580" marT="0" marB="0"/>
                </a:tc>
                <a:tc>
                  <a:txBody>
                    <a:bodyPr/>
                    <a:lstStyle/>
                    <a:p>
                      <a:pPr algn="ctr">
                        <a:spcAft>
                          <a:spcPts val="0"/>
                        </a:spcAft>
                      </a:pPr>
                      <a:r>
                        <a:rPr lang="kk-KZ" sz="1400" dirty="0">
                          <a:solidFill>
                            <a:srgbClr val="000000"/>
                          </a:solidFill>
                          <a:latin typeface="Times New Roman" pitchFamily="18" charset="0"/>
                          <a:ea typeface="Times New Roman"/>
                          <a:cs typeface="Times New Roman" pitchFamily="18" charset="0"/>
                        </a:rPr>
                        <a:t>57-16,7%</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400" dirty="0">
                          <a:latin typeface="Times New Roman" pitchFamily="18" charset="0"/>
                          <a:ea typeface="Times New Roman"/>
                          <a:cs typeface="Times New Roman" pitchFamily="18" charset="0"/>
                        </a:rPr>
                        <a:t>57-18,7%</a:t>
                      </a:r>
                      <a:endParaRPr lang="ru-RU" sz="1400" dirty="0">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3"/>
                  </a:ext>
                </a:extLst>
              </a:tr>
              <a:tr h="458394">
                <a:tc>
                  <a:txBody>
                    <a:bodyPr/>
                    <a:lstStyle/>
                    <a:p>
                      <a:pPr algn="l">
                        <a:spcAft>
                          <a:spcPts val="0"/>
                        </a:spcAft>
                      </a:pPr>
                      <a:r>
                        <a:rPr lang="kk-KZ" sz="1400">
                          <a:latin typeface="Times New Roman"/>
                          <a:ea typeface="Times New Roman"/>
                          <a:cs typeface="Times New Roman"/>
                        </a:rPr>
                        <a:t>17.</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Солардың ішінен шала туылғандар</a:t>
                      </a:r>
                      <a:endParaRPr lang="ru-RU" sz="1100">
                        <a:latin typeface="Calibri"/>
                        <a:ea typeface="Times New Roman"/>
                        <a:cs typeface="Times New Roman"/>
                      </a:endParaRP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20-32,2%</a:t>
                      </a:r>
                    </a:p>
                  </a:txBody>
                  <a:tcPr marL="68580" marR="68580" marT="0" marB="0"/>
                </a:tc>
                <a:tc>
                  <a:txBody>
                    <a:bodyPr/>
                    <a:lstStyle/>
                    <a:p>
                      <a:pPr algn="ctr">
                        <a:spcAft>
                          <a:spcPts val="0"/>
                        </a:spcAft>
                      </a:pPr>
                      <a:r>
                        <a:rPr lang="kk-KZ" sz="1400" dirty="0">
                          <a:latin typeface="Times New Roman" pitchFamily="18" charset="0"/>
                          <a:ea typeface="Times New Roman"/>
                          <a:cs typeface="Times New Roman" pitchFamily="18" charset="0"/>
                        </a:rPr>
                        <a:t>12-21</a:t>
                      </a:r>
                      <a:r>
                        <a:rPr lang="ru-RU" sz="1400" dirty="0">
                          <a:latin typeface="Times New Roman" pitchFamily="18" charset="0"/>
                          <a:ea typeface="Times New Roman"/>
                          <a:cs typeface="Times New Roman" pitchFamily="18" charset="0"/>
                        </a:rPr>
                        <a:t>%</a:t>
                      </a: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7</a:t>
                      </a:r>
                      <a:r>
                        <a:rPr lang="en-US" sz="1400" dirty="0">
                          <a:latin typeface="Times New Roman" pitchFamily="18" charset="0"/>
                          <a:ea typeface="Times New Roman"/>
                          <a:cs typeface="Times New Roman" pitchFamily="18" charset="0"/>
                        </a:rPr>
                        <a:t>-</a:t>
                      </a:r>
                      <a:r>
                        <a:rPr lang="kk-KZ" sz="1400" dirty="0">
                          <a:latin typeface="Times New Roman" pitchFamily="18" charset="0"/>
                          <a:ea typeface="Times New Roman"/>
                          <a:cs typeface="Times New Roman" pitchFamily="18" charset="0"/>
                        </a:rPr>
                        <a:t>12,2</a:t>
                      </a:r>
                      <a:r>
                        <a:rPr lang="en-US" sz="1400" dirty="0">
                          <a:latin typeface="Times New Roman" pitchFamily="18" charset="0"/>
                          <a:ea typeface="Times New Roman"/>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4"/>
                  </a:ext>
                </a:extLst>
              </a:tr>
              <a:tr h="458394">
                <a:tc>
                  <a:txBody>
                    <a:bodyPr/>
                    <a:lstStyle/>
                    <a:p>
                      <a:pPr algn="l">
                        <a:spcAft>
                          <a:spcPts val="0"/>
                        </a:spcAft>
                      </a:pPr>
                      <a:r>
                        <a:rPr lang="kk-KZ" sz="1400">
                          <a:latin typeface="Times New Roman"/>
                          <a:ea typeface="Times New Roman"/>
                          <a:cs typeface="Times New Roman"/>
                        </a:rPr>
                        <a:t>18.</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Кесар тілігі</a:t>
                      </a:r>
                      <a:endParaRPr lang="ru-RU" sz="1100">
                        <a:latin typeface="Calibri"/>
                        <a:ea typeface="Times New Roman"/>
                        <a:cs typeface="Times New Roman"/>
                      </a:endParaRPr>
                    </a:p>
                  </a:txBody>
                  <a:tcPr marL="68580" marR="68580" marT="0" marB="0"/>
                </a:tc>
                <a:tc>
                  <a:txBody>
                    <a:bodyPr/>
                    <a:lstStyle/>
                    <a:p>
                      <a:pPr algn="ctr">
                        <a:spcAft>
                          <a:spcPts val="0"/>
                        </a:spcAft>
                      </a:pPr>
                      <a:r>
                        <a:rPr lang="kk-KZ" sz="1400" dirty="0">
                          <a:latin typeface="Times New Roman" pitchFamily="18" charset="0"/>
                          <a:ea typeface="Times New Roman"/>
                          <a:cs typeface="Times New Roman" pitchFamily="18" charset="0"/>
                        </a:rPr>
                        <a:t>60-16,7</a:t>
                      </a:r>
                      <a:r>
                        <a:rPr lang="kk-KZ" sz="1400" kern="1200" dirty="0">
                          <a:solidFill>
                            <a:srgbClr val="000000"/>
                          </a:solidFill>
                          <a:latin typeface="Times New Roman" pitchFamily="18" charset="0"/>
                          <a:ea typeface="Times New Roman"/>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52-15,3%</a:t>
                      </a:r>
                    </a:p>
                  </a:txBody>
                  <a:tcPr marL="68580" marR="68580" marT="0" marB="0"/>
                </a:tc>
                <a:tc>
                  <a:txBody>
                    <a:bodyPr/>
                    <a:lstStyle/>
                    <a:p>
                      <a:pPr algn="ctr">
                        <a:spcAft>
                          <a:spcPts val="0"/>
                        </a:spcAft>
                      </a:pPr>
                      <a:r>
                        <a:rPr lang="kk-KZ" sz="1400" dirty="0">
                          <a:latin typeface="Times New Roman" pitchFamily="18" charset="0"/>
                          <a:ea typeface="Times New Roman"/>
                          <a:cs typeface="Times New Roman" pitchFamily="18" charset="0"/>
                        </a:rPr>
                        <a:t>35-11,5</a:t>
                      </a:r>
                      <a:r>
                        <a:rPr lang="en-US" sz="1400" dirty="0">
                          <a:latin typeface="Times New Roman" pitchFamily="18" charset="0"/>
                          <a:ea typeface="Times New Roman"/>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5"/>
                  </a:ext>
                </a:extLst>
              </a:tr>
              <a:tr h="540919">
                <a:tc>
                  <a:txBody>
                    <a:bodyPr/>
                    <a:lstStyle/>
                    <a:p>
                      <a:pPr algn="l">
                        <a:spcAft>
                          <a:spcPts val="0"/>
                        </a:spcAft>
                      </a:pPr>
                      <a:r>
                        <a:rPr lang="kk-KZ" sz="1400">
                          <a:latin typeface="Times New Roman"/>
                          <a:ea typeface="Times New Roman"/>
                          <a:cs typeface="Times New Roman"/>
                        </a:rPr>
                        <a:t>19.</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Босанғаннан кейінгі қан кету</a:t>
                      </a:r>
                      <a:endParaRPr lang="ru-RU" sz="1100">
                        <a:latin typeface="Calibri"/>
                        <a:ea typeface="Times New Roman"/>
                        <a:cs typeface="Times New Roman"/>
                      </a:endParaRPr>
                    </a:p>
                  </a:txBody>
                  <a:tcPr marL="68580" marR="68580" marT="0" marB="0"/>
                </a:tc>
                <a:tc>
                  <a:txBody>
                    <a:bodyPr/>
                    <a:lstStyle/>
                    <a:p>
                      <a:pPr algn="ctr">
                        <a:spcAft>
                          <a:spcPts val="0"/>
                        </a:spcAft>
                      </a:pPr>
                      <a:r>
                        <a:rPr lang="kk-KZ" sz="1400" dirty="0">
                          <a:latin typeface="Times New Roman" pitchFamily="18" charset="0"/>
                          <a:ea typeface="Times New Roman"/>
                          <a:cs typeface="Times New Roman" pitchFamily="18" charset="0"/>
                        </a:rPr>
                        <a:t>6-1,7</a:t>
                      </a:r>
                      <a:r>
                        <a:rPr lang="kk-KZ" sz="1400" kern="1200" dirty="0">
                          <a:solidFill>
                            <a:srgbClr val="000000"/>
                          </a:solidFill>
                          <a:latin typeface="Times New Roman" pitchFamily="18" charset="0"/>
                          <a:ea typeface="Times New Roman"/>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400" dirty="0">
                          <a:latin typeface="Times New Roman" pitchFamily="18" charset="0"/>
                          <a:ea typeface="Times New Roman"/>
                          <a:cs typeface="Times New Roman" pitchFamily="18" charset="0"/>
                        </a:rPr>
                        <a:t>4-1,2%</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400" dirty="0">
                          <a:latin typeface="Times New Roman" pitchFamily="18" charset="0"/>
                          <a:ea typeface="Times New Roman"/>
                          <a:cs typeface="Times New Roman" pitchFamily="18" charset="0"/>
                        </a:rPr>
                        <a:t>4-1,3</a:t>
                      </a:r>
                      <a:r>
                        <a:rPr lang="en-US" sz="1400" dirty="0">
                          <a:latin typeface="Times New Roman" pitchFamily="18" charset="0"/>
                          <a:ea typeface="Times New Roman"/>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6"/>
                  </a:ext>
                </a:extLst>
              </a:tr>
              <a:tr h="458394">
                <a:tc>
                  <a:txBody>
                    <a:bodyPr/>
                    <a:lstStyle/>
                    <a:p>
                      <a:pPr algn="l">
                        <a:spcAft>
                          <a:spcPts val="0"/>
                        </a:spcAft>
                      </a:pPr>
                      <a:r>
                        <a:rPr lang="kk-KZ" sz="1400">
                          <a:latin typeface="Times New Roman"/>
                          <a:ea typeface="Times New Roman"/>
                          <a:cs typeface="Times New Roman"/>
                        </a:rPr>
                        <a:t>20.</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dirty="0">
                          <a:latin typeface="Times New Roman"/>
                          <a:ea typeface="Times New Roman"/>
                          <a:cs typeface="Times New Roman"/>
                        </a:rPr>
                        <a:t>1000,0 жоғары</a:t>
                      </a:r>
                      <a:endParaRPr lang="ru-RU" sz="1100" dirty="0">
                        <a:latin typeface="Calibri"/>
                        <a:ea typeface="Times New Roman"/>
                        <a:cs typeface="Times New Roman"/>
                      </a:endParaRPr>
                    </a:p>
                  </a:txBody>
                  <a:tcPr marL="68580" marR="68580" marT="0" marB="0"/>
                </a:tc>
                <a:tc>
                  <a:txBody>
                    <a:bodyPr/>
                    <a:lstStyle/>
                    <a:p>
                      <a:pPr algn="ctr">
                        <a:spcAft>
                          <a:spcPts val="0"/>
                        </a:spcAft>
                      </a:pPr>
                      <a:r>
                        <a:rPr lang="kk-KZ" sz="1400" dirty="0">
                          <a:latin typeface="Times New Roman" pitchFamily="18" charset="0"/>
                          <a:ea typeface="Times New Roman"/>
                          <a:cs typeface="Times New Roman" pitchFamily="18" charset="0"/>
                        </a:rPr>
                        <a:t>3-0,8</a:t>
                      </a:r>
                      <a:r>
                        <a:rPr lang="kk-KZ" sz="1400" kern="1200" dirty="0">
                          <a:solidFill>
                            <a:srgbClr val="000000"/>
                          </a:solidFill>
                          <a:latin typeface="Times New Roman" pitchFamily="18" charset="0"/>
                          <a:ea typeface="Times New Roman"/>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0</a:t>
                      </a:r>
                    </a:p>
                  </a:txBody>
                  <a:tcPr marL="68580" marR="68580" marT="0" marB="0"/>
                </a:tc>
                <a:tc>
                  <a:txBody>
                    <a:bodyPr/>
                    <a:lstStyle/>
                    <a:p>
                      <a:pPr algn="ctr">
                        <a:spcAft>
                          <a:spcPts val="0"/>
                        </a:spcAft>
                      </a:pPr>
                      <a:r>
                        <a:rPr lang="kk-KZ" sz="1400" dirty="0">
                          <a:latin typeface="Times New Roman" pitchFamily="18" charset="0"/>
                          <a:ea typeface="Times New Roman"/>
                          <a:cs typeface="Times New Roman" pitchFamily="18" charset="0"/>
                        </a:rPr>
                        <a:t>2-0,6</a:t>
                      </a:r>
                      <a:r>
                        <a:rPr lang="en-US" sz="1400" dirty="0">
                          <a:latin typeface="Times New Roman" pitchFamily="18" charset="0"/>
                          <a:ea typeface="Times New Roman"/>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7"/>
                  </a:ext>
                </a:extLst>
              </a:tr>
              <a:tr h="458394">
                <a:tc>
                  <a:txBody>
                    <a:bodyPr/>
                    <a:lstStyle/>
                    <a:p>
                      <a:pPr algn="l">
                        <a:spcAft>
                          <a:spcPts val="0"/>
                        </a:spcAft>
                      </a:pPr>
                      <a:r>
                        <a:rPr lang="kk-KZ" sz="1400">
                          <a:latin typeface="Times New Roman"/>
                          <a:ea typeface="Times New Roman"/>
                          <a:cs typeface="Times New Roman"/>
                        </a:rPr>
                        <a:t>21.</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Мүше сақтаушы оталар (О,Лири; Б, Линч)</a:t>
                      </a:r>
                      <a:endParaRPr lang="ru-RU" sz="1100">
                        <a:latin typeface="Calibri"/>
                        <a:ea typeface="Times New Roman"/>
                        <a:cs typeface="Times New Roman"/>
                      </a:endParaRPr>
                    </a:p>
                  </a:txBody>
                  <a:tcPr marL="68580" marR="68580" marT="0" marB="0"/>
                </a:tc>
                <a:tc>
                  <a:txBody>
                    <a:bodyPr/>
                    <a:lstStyle/>
                    <a:p>
                      <a:pPr algn="ctr">
                        <a:spcAft>
                          <a:spcPts val="0"/>
                        </a:spcAft>
                      </a:pPr>
                      <a:r>
                        <a:rPr lang="kk-KZ" sz="1400" dirty="0">
                          <a:latin typeface="Times New Roman" pitchFamily="18" charset="0"/>
                          <a:ea typeface="Times New Roman"/>
                          <a:cs typeface="Times New Roman" pitchFamily="18" charset="0"/>
                        </a:rPr>
                        <a:t>1-0,3</a:t>
                      </a:r>
                      <a:r>
                        <a:rPr lang="kk-KZ" sz="1400" kern="1200" dirty="0">
                          <a:solidFill>
                            <a:srgbClr val="000000"/>
                          </a:solidFill>
                          <a:latin typeface="Times New Roman" pitchFamily="18" charset="0"/>
                          <a:ea typeface="Times New Roman"/>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400" dirty="0">
                          <a:latin typeface="Times New Roman" pitchFamily="18" charset="0"/>
                          <a:ea typeface="Times New Roman"/>
                          <a:cs typeface="Times New Roman" pitchFamily="18" charset="0"/>
                        </a:rPr>
                        <a:t>0</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400" dirty="0">
                          <a:latin typeface="Times New Roman" pitchFamily="18" charset="0"/>
                          <a:ea typeface="Times New Roman"/>
                          <a:cs typeface="Times New Roman" pitchFamily="18" charset="0"/>
                        </a:rPr>
                        <a:t>2-0,6</a:t>
                      </a:r>
                      <a:r>
                        <a:rPr lang="en-US" sz="1400" dirty="0">
                          <a:latin typeface="Times New Roman" pitchFamily="18" charset="0"/>
                          <a:ea typeface="Times New Roman"/>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8"/>
                  </a:ext>
                </a:extLst>
              </a:tr>
              <a:tr h="458394">
                <a:tc>
                  <a:txBody>
                    <a:bodyPr/>
                    <a:lstStyle/>
                    <a:p>
                      <a:pPr algn="l">
                        <a:spcAft>
                          <a:spcPts val="0"/>
                        </a:spcAft>
                      </a:pPr>
                      <a:r>
                        <a:rPr lang="kk-KZ" sz="1400">
                          <a:latin typeface="Times New Roman"/>
                          <a:ea typeface="Times New Roman"/>
                          <a:cs typeface="Times New Roman"/>
                        </a:rPr>
                        <a:t>22.</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Мүше сақтамаушы оталар (Экстирпация</a:t>
                      </a:r>
                      <a:r>
                        <a:rPr lang="en-US" sz="1400">
                          <a:latin typeface="Times New Roman"/>
                          <a:ea typeface="Times New Roman"/>
                          <a:cs typeface="Times New Roman"/>
                        </a:rPr>
                        <a:t>) </a:t>
                      </a:r>
                      <a:endParaRPr lang="ru-RU" sz="1100">
                        <a:latin typeface="Calibri"/>
                        <a:ea typeface="Times New Roman"/>
                        <a:cs typeface="Times New Roman"/>
                      </a:endParaRPr>
                    </a:p>
                  </a:txBody>
                  <a:tcPr marL="68580" marR="68580" marT="0" marB="0"/>
                </a:tc>
                <a:tc>
                  <a:txBody>
                    <a:bodyPr/>
                    <a:lstStyle/>
                    <a:p>
                      <a:pPr algn="ctr">
                        <a:spcAft>
                          <a:spcPts val="0"/>
                        </a:spcAft>
                      </a:pPr>
                      <a:r>
                        <a:rPr lang="kk-KZ" sz="1400" dirty="0">
                          <a:latin typeface="Times New Roman" pitchFamily="18" charset="0"/>
                          <a:ea typeface="Times New Roman"/>
                          <a:cs typeface="Times New Roman" pitchFamily="18" charset="0"/>
                        </a:rPr>
                        <a:t>2</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0</a:t>
                      </a:r>
                    </a:p>
                  </a:txBody>
                  <a:tcPr marL="68580" marR="68580" marT="0" marB="0"/>
                </a:tc>
                <a:tc>
                  <a:txBody>
                    <a:bodyPr/>
                    <a:lstStyle/>
                    <a:p>
                      <a:pPr algn="ctr">
                        <a:spcAft>
                          <a:spcPts val="0"/>
                        </a:spcAft>
                      </a:pPr>
                      <a:r>
                        <a:rPr lang="kk-KZ" sz="1400" dirty="0">
                          <a:latin typeface="Times New Roman" pitchFamily="18" charset="0"/>
                          <a:ea typeface="Times New Roman"/>
                          <a:cs typeface="Times New Roman" pitchFamily="18" charset="0"/>
                        </a:rPr>
                        <a:t>0</a:t>
                      </a:r>
                      <a:endParaRPr lang="ru-RU" sz="1400" dirty="0">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9"/>
                  </a:ext>
                </a:extLst>
              </a:tr>
              <a:tr h="458394">
                <a:tc>
                  <a:txBody>
                    <a:bodyPr/>
                    <a:lstStyle/>
                    <a:p>
                      <a:pPr algn="l">
                        <a:spcAft>
                          <a:spcPts val="0"/>
                        </a:spcAft>
                      </a:pPr>
                      <a:r>
                        <a:rPr lang="en-US" sz="1400">
                          <a:latin typeface="Times New Roman"/>
                          <a:ea typeface="Times New Roman"/>
                          <a:cs typeface="Times New Roman"/>
                        </a:rPr>
                        <a:t>2</a:t>
                      </a:r>
                      <a:r>
                        <a:rPr lang="kk-KZ" sz="1400">
                          <a:latin typeface="Times New Roman"/>
                          <a:ea typeface="Times New Roman"/>
                          <a:cs typeface="Times New Roman"/>
                        </a:rPr>
                        <a:t>3.</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Ампутация</a:t>
                      </a:r>
                      <a:endParaRPr lang="ru-RU" sz="1100">
                        <a:latin typeface="Calibri"/>
                        <a:ea typeface="Times New Roman"/>
                        <a:cs typeface="Times New Roman"/>
                      </a:endParaRPr>
                    </a:p>
                  </a:txBody>
                  <a:tcPr marL="68580" marR="68580" marT="0" marB="0"/>
                </a:tc>
                <a:tc>
                  <a:txBody>
                    <a:bodyPr/>
                    <a:lstStyle/>
                    <a:p>
                      <a:pPr algn="ctr">
                        <a:spcAft>
                          <a:spcPts val="0"/>
                        </a:spcAft>
                      </a:pPr>
                      <a:r>
                        <a:rPr lang="kk-KZ" sz="1400" dirty="0">
                          <a:latin typeface="Times New Roman" pitchFamily="18" charset="0"/>
                          <a:ea typeface="Times New Roman"/>
                          <a:cs typeface="Times New Roman" pitchFamily="18" charset="0"/>
                        </a:rPr>
                        <a:t>0</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400" dirty="0">
                          <a:latin typeface="Times New Roman" pitchFamily="18" charset="0"/>
                          <a:ea typeface="Times New Roman"/>
                          <a:cs typeface="Times New Roman" pitchFamily="18" charset="0"/>
                        </a:rPr>
                        <a:t>0</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ru-RU" sz="1400" dirty="0">
                          <a:latin typeface="Times New Roman" pitchFamily="18" charset="0"/>
                          <a:ea typeface="Times New Roman"/>
                          <a:cs typeface="Times New Roman" pitchFamily="18" charset="0"/>
                        </a:rPr>
                        <a:t>0</a:t>
                      </a:r>
                    </a:p>
                  </a:txBody>
                  <a:tcPr marL="68580" marR="68580" marT="0" marB="0"/>
                </a:tc>
                <a:extLst>
                  <a:ext uri="{0D108BD9-81ED-4DB2-BD59-A6C34878D82A}">
                    <a16:rowId xmlns:a16="http://schemas.microsoft.com/office/drawing/2014/main" val="10010"/>
                  </a:ext>
                </a:extLst>
              </a:tr>
              <a:tr h="458394">
                <a:tc>
                  <a:txBody>
                    <a:bodyPr/>
                    <a:lstStyle/>
                    <a:p>
                      <a:pPr algn="l">
                        <a:spcAft>
                          <a:spcPts val="0"/>
                        </a:spcAft>
                      </a:pPr>
                      <a:r>
                        <a:rPr lang="kk-KZ" sz="1400">
                          <a:latin typeface="Times New Roman"/>
                          <a:ea typeface="Times New Roman"/>
                          <a:cs typeface="Times New Roman"/>
                        </a:rPr>
                        <a:t>24.</a:t>
                      </a:r>
                      <a:endParaRPr lang="ru-RU" sz="1100">
                        <a:latin typeface="Calibri"/>
                        <a:ea typeface="Times New Roman"/>
                        <a:cs typeface="Times New Roman"/>
                      </a:endParaRPr>
                    </a:p>
                  </a:txBody>
                  <a:tcPr marL="68580" marR="68580" marT="0" marB="0"/>
                </a:tc>
                <a:tc>
                  <a:txBody>
                    <a:bodyPr/>
                    <a:lstStyle/>
                    <a:p>
                      <a:pPr algn="l">
                        <a:spcAft>
                          <a:spcPts val="0"/>
                        </a:spcAft>
                      </a:pPr>
                      <a:r>
                        <a:rPr lang="kk-KZ" sz="1400">
                          <a:latin typeface="Times New Roman"/>
                          <a:ea typeface="Times New Roman"/>
                          <a:cs typeface="Times New Roman"/>
                        </a:rPr>
                        <a:t>Ана өлімі</a:t>
                      </a:r>
                      <a:endParaRPr lang="ru-RU" sz="1100">
                        <a:latin typeface="Calibri"/>
                        <a:ea typeface="Times New Roman"/>
                        <a:cs typeface="Times New Roman"/>
                      </a:endParaRPr>
                    </a:p>
                  </a:txBody>
                  <a:tcPr marL="68580" marR="68580" marT="0" marB="0"/>
                </a:tc>
                <a:tc>
                  <a:txBody>
                    <a:bodyPr/>
                    <a:lstStyle/>
                    <a:p>
                      <a:pPr algn="ctr">
                        <a:spcAft>
                          <a:spcPts val="0"/>
                        </a:spcAft>
                      </a:pPr>
                      <a:r>
                        <a:rPr lang="kk-KZ" sz="1400">
                          <a:latin typeface="Times New Roman" pitchFamily="18" charset="0"/>
                          <a:ea typeface="Times New Roman"/>
                          <a:cs typeface="Times New Roman" pitchFamily="18" charset="0"/>
                        </a:rPr>
                        <a:t>0</a:t>
                      </a:r>
                      <a:endParaRPr lang="ru-RU" sz="140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400">
                          <a:latin typeface="Times New Roman" pitchFamily="18" charset="0"/>
                          <a:ea typeface="Times New Roman"/>
                          <a:cs typeface="Times New Roman" pitchFamily="18" charset="0"/>
                        </a:rPr>
                        <a:t>0</a:t>
                      </a:r>
                      <a:endParaRPr lang="ru-RU" sz="1400">
                        <a:latin typeface="Times New Roman" pitchFamily="18" charset="0"/>
                        <a:ea typeface="Times New Roman"/>
                        <a:cs typeface="Times New Roman" pitchFamily="18" charset="0"/>
                      </a:endParaRPr>
                    </a:p>
                  </a:txBody>
                  <a:tcPr marL="68580" marR="68580" marT="0" marB="0"/>
                </a:tc>
                <a:tc>
                  <a:txBody>
                    <a:bodyPr/>
                    <a:lstStyle/>
                    <a:p>
                      <a:pPr algn="ctr">
                        <a:spcAft>
                          <a:spcPts val="0"/>
                        </a:spcAft>
                      </a:pPr>
                      <a:r>
                        <a:rPr lang="kk-KZ" sz="1400" dirty="0">
                          <a:latin typeface="Times New Roman" pitchFamily="18" charset="0"/>
                          <a:ea typeface="Times New Roman"/>
                          <a:cs typeface="Times New Roman" pitchFamily="18" charset="0"/>
                        </a:rPr>
                        <a:t>0</a:t>
                      </a:r>
                      <a:endParaRPr lang="ru-RU" sz="1400" dirty="0">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4201544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785794"/>
            <a:ext cx="8258204" cy="3429024"/>
          </a:xfrm>
        </p:spPr>
        <p:txBody>
          <a:bodyPr>
            <a:normAutofit fontScale="92500" lnSpcReduction="10000"/>
          </a:bodyPr>
          <a:lstStyle/>
          <a:p>
            <a:r>
              <a:rPr lang="kk-KZ" sz="6600" dirty="0">
                <a:solidFill>
                  <a:srgbClr val="C00000"/>
                </a:solidFill>
              </a:rPr>
              <a:t>                            </a:t>
            </a:r>
          </a:p>
          <a:p>
            <a:pPr>
              <a:buNone/>
            </a:pPr>
            <a:r>
              <a:rPr lang="kk-KZ" sz="6600" dirty="0">
                <a:solidFill>
                  <a:srgbClr val="C00000"/>
                </a:solidFill>
              </a:rPr>
              <a:t>     </a:t>
            </a:r>
            <a:r>
              <a:rPr lang="kk-KZ" sz="8000" dirty="0">
                <a:solidFill>
                  <a:srgbClr val="C00000"/>
                </a:solidFill>
              </a:rPr>
              <a:t>Назарларыңызға   </a:t>
            </a:r>
          </a:p>
          <a:p>
            <a:r>
              <a:rPr lang="kk-KZ" sz="8000" dirty="0">
                <a:solidFill>
                  <a:srgbClr val="C00000"/>
                </a:solidFill>
              </a:rPr>
              <a:t>         рахмет</a:t>
            </a:r>
            <a:r>
              <a:rPr lang="ru-RU" sz="8000" dirty="0">
                <a:solidFill>
                  <a:srgbClr val="C00000"/>
                </a:solidFill>
              </a:rPr>
              <a: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16848</TotalTime>
  <Words>2579</Words>
  <Application>Microsoft Office PowerPoint</Application>
  <PresentationFormat>Экран (4:3)</PresentationFormat>
  <Paragraphs>1488</Paragraphs>
  <Slides>22</Slides>
  <Notes>6</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Поток</vt:lpstr>
      <vt:lpstr>  2026 жылдың 3 айлық есебі</vt:lpstr>
      <vt:lpstr>Презентация PowerPoint</vt:lpstr>
      <vt:lpstr> Кентау қаласындағы қалалық аурухананың құрылымдық бөлімшелері мен сыйымдылығы</vt:lpstr>
      <vt:lpstr>Кентау қалалық ауруханасы келесі бөлімшелермен ұсынылған:  </vt:lpstr>
      <vt:lpstr>Презентация PowerPoint</vt:lpstr>
      <vt:lpstr>Презентация PowerPoint</vt:lpstr>
      <vt:lpstr>АДАМИ  РЕСУРСТАР</vt:lpstr>
      <vt:lpstr>АДАМИ РЕСУРСЫН ДАМЫТУ</vt:lpstr>
      <vt:lpstr>АДАМИ  РЕСУРСТАРДЫ ДАМЫТУ </vt:lpstr>
      <vt:lpstr>     Материалдық- техникалық база   Негізгі қаржыны пайдалану тиімділігін бағалау   Медициналық жабдықтармен жабдықтауды талдау  </vt:lpstr>
      <vt:lpstr>Аурухананың бюджеттік қаражатын пайдалануды талдау</vt:lpstr>
      <vt:lpstr>Бір науқасқа шығындар</vt:lpstr>
      <vt:lpstr>Ақылы қызметтер туралы есеп (ш.есеп)        </vt:lpstr>
      <vt:lpstr>2026 жылғы 3 айға арналған «аурухана» мемлекеттік тапсырысының жоспарын орындау.</vt:lpstr>
      <vt:lpstr>   Негізгі медициналық-сапалық көрсеткіштер</vt:lpstr>
      <vt:lpstr>Сапалық көрсеткіштер </vt:lpstr>
      <vt:lpstr>Сапалық көрсеткіштер </vt:lpstr>
      <vt:lpstr>Сапалық көрсеткіштер </vt:lpstr>
      <vt:lpstr>Презентация PowerPoint</vt:lpstr>
      <vt:lpstr>             Кентау ҚОА босану бөлімінің 2026 жылғы 3 айлық                                           сапалық көрсеткіші </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Diagram PowerPoint 2002+</dc:title>
  <dc:creator>DOCTOR</dc:creator>
  <cp:lastModifiedBy>Аккали Керимбаев</cp:lastModifiedBy>
  <cp:revision>1860</cp:revision>
  <cp:lastPrinted>2025-05-20T12:27:38Z</cp:lastPrinted>
  <dcterms:created xsi:type="dcterms:W3CDTF">2017-05-25T03:17:49Z</dcterms:created>
  <dcterms:modified xsi:type="dcterms:W3CDTF">2026-10-30T04:57:53Z</dcterms:modified>
</cp:coreProperties>
</file>