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29"/>
  </p:notesMasterIdLst>
  <p:sldIdLst>
    <p:sldId id="661" r:id="rId2"/>
    <p:sldId id="904" r:id="rId3"/>
    <p:sldId id="905" r:id="rId4"/>
    <p:sldId id="647" r:id="rId5"/>
    <p:sldId id="806" r:id="rId6"/>
    <p:sldId id="807" r:id="rId7"/>
    <p:sldId id="953" r:id="rId8"/>
    <p:sldId id="951" r:id="rId9"/>
    <p:sldId id="952" r:id="rId10"/>
    <p:sldId id="939" r:id="rId11"/>
    <p:sldId id="940" r:id="rId12"/>
    <p:sldId id="942" r:id="rId13"/>
    <p:sldId id="943" r:id="rId14"/>
    <p:sldId id="944" r:id="rId15"/>
    <p:sldId id="933" r:id="rId16"/>
    <p:sldId id="934" r:id="rId17"/>
    <p:sldId id="935" r:id="rId18"/>
    <p:sldId id="948" r:id="rId19"/>
    <p:sldId id="909" r:id="rId20"/>
    <p:sldId id="910" r:id="rId21"/>
    <p:sldId id="911" r:id="rId22"/>
    <p:sldId id="912" r:id="rId23"/>
    <p:sldId id="924" r:id="rId24"/>
    <p:sldId id="931" r:id="rId25"/>
    <p:sldId id="938" r:id="rId26"/>
    <p:sldId id="937" r:id="rId27"/>
    <p:sldId id="949" r:id="rId28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8DF3"/>
    <a:srgbClr val="B3EBFF"/>
    <a:srgbClr val="FFCC00"/>
    <a:srgbClr val="FF9900"/>
    <a:srgbClr val="33CC33"/>
    <a:srgbClr val="CC3399"/>
    <a:srgbClr val="0066CC"/>
    <a:srgbClr val="A0ECBF"/>
    <a:srgbClr val="B2B2B2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56" autoAdjust="0"/>
    <p:restoredTop sz="94598" autoAdjust="0"/>
  </p:normalViewPr>
  <p:slideViewPr>
    <p:cSldViewPr>
      <p:cViewPr varScale="1">
        <p:scale>
          <a:sx n="104" d="100"/>
          <a:sy n="104" d="100"/>
        </p:scale>
        <p:origin x="221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17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tableStyles" Target="tableStyle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notesMaster" Target="notesMasters/notesMaster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theme" Target="theme/theme1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presProps" Target="pres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3FFDF-6D94-4697-91D8-1DC968685087}" type="datetimeFigureOut">
              <a:rPr lang="ru-RU" smtClean="0"/>
              <a:pPr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93859-8EB5-48F4-A395-B4B70771D97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635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7885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C8D31F8-7364-451A-AB68-C39E225F152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775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B332031-32D7-4FB5-BDD8-B994A50DC15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7606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BB0939-87E3-4A4C-83F2-801E6E4DC567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27974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F93859-8EB5-48F4-A395-B4B70771D97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802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u="sng"/>
              <a:t>Приобретено медицинское оборудование за счет средств местного бюджета:</a:t>
            </a:r>
            <a:endParaRPr lang="ru-RU"/>
          </a:p>
          <a:p>
            <a:pPr eaLnBrk="1" hangingPunct="1">
              <a:spcBef>
                <a:spcPct val="0"/>
              </a:spcBef>
            </a:pPr>
            <a:r>
              <a:rPr lang="ru-RU"/>
              <a:t>В 2013 году на сумму 449865,1 тыс.тенге в количестве 183 единицы</a:t>
            </a:r>
          </a:p>
          <a:p>
            <a:pPr eaLnBrk="1" hangingPunct="1">
              <a:spcBef>
                <a:spcPct val="0"/>
              </a:spcBef>
            </a:pPr>
            <a:r>
              <a:rPr lang="ru-RU"/>
              <a:t>В 2014 году на сумму 154954,9 тыс.тенге в количестве 61 единица</a:t>
            </a:r>
          </a:p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FB5E3FE-0888-4E91-A133-248F9BA4DC1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004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5FFB13-6884-402B-9F66-B0259C45F3A9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0A435-6CC1-49DE-9FF2-249225192D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05774-15D4-42F8-AA90-83BB7060E0D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C88259-33DA-4D74-A962-DBC7C59CAE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B0F68-51BD-4718-819F-F455988BF4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356B-AF77-4FA0-8A52-291F74786E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A4DA7C-3904-4F57-B2ED-809F36B6C65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CB663-6034-4925-8249-71E9C56337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64DA71-7E7F-40CB-BEA9-74400939F0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272214C-92C0-4DAC-9A8A-2052651A0DF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F5B7C-E59D-4C75-BF7A-65EF183284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ABF6-A232-42A8-A9EE-7C2CE7D6D3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762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990600"/>
            <a:ext cx="8229600" cy="609600"/>
          </a:xfrm>
        </p:spPr>
        <p:txBody>
          <a:bodyPr/>
          <a:lstStyle/>
          <a:p>
            <a:r>
              <a:rPr lang="ru-RU"/>
              <a:t>Вставка диаграммы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75BDAB4-1B0B-495B-9A77-0C6BC7B3F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D63AB1-FE94-43B1-84D6-4357C7C52A4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7.xml" 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124744"/>
            <a:ext cx="8032976" cy="1872208"/>
          </a:xfrm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extrusionH="57150"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b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67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67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ru-RU" sz="67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7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есебі</a:t>
            </a:r>
            <a:endParaRPr lang="ru-RU" sz="5300" dirty="0">
              <a:ln>
                <a:solidFill>
                  <a:srgbClr val="C0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564904"/>
            <a:ext cx="8358246" cy="2736304"/>
          </a:xfrm>
        </p:spPr>
        <p:txBody>
          <a:bodyPr>
            <a:noAutofit/>
          </a:bodyPr>
          <a:lstStyle/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/>
              <a:t>ШЖҚ «Кентау қалалық орталық ауруханасы»  МКК </a:t>
            </a:r>
          </a:p>
          <a:p>
            <a:pPr algn="ctr"/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Кентау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</a:p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Конаев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даңғылы </a:t>
            </a:r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№26.</a:t>
            </a:r>
          </a:p>
          <a:p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3968" y="6014322"/>
            <a:ext cx="46805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Басшы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Утебаев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А Б.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8596" y="214290"/>
            <a:ext cx="8501122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b="1" dirty="0">
              <a:solidFill>
                <a:srgbClr val="C00000"/>
              </a:solidFill>
              <a:latin typeface="+mn-lt"/>
            </a:endParaRPr>
          </a:p>
          <a:p>
            <a:r>
              <a:rPr lang="kk-KZ" sz="2800" b="1" dirty="0">
                <a:solidFill>
                  <a:srgbClr val="FF0000"/>
                </a:solidFill>
              </a:rPr>
              <a:t>ШЖҚ «Кентау қалалық ауруханасы»  МКК Түркістан облысы денсаулық сақтау басқармасы </a:t>
            </a:r>
            <a:endParaRPr lang="ru-RU" sz="2800" b="1" dirty="0">
              <a:solidFill>
                <a:srgbClr val="FF0000"/>
              </a:solidFill>
              <a:latin typeface="+mn-lt"/>
            </a:endParaRPr>
          </a:p>
          <a:p>
            <a:endParaRPr lang="en-US" sz="2800" b="1" dirty="0">
              <a:solidFill>
                <a:srgbClr val="C00000"/>
              </a:solidFill>
              <a:latin typeface="+mn-lt"/>
            </a:endParaRPr>
          </a:p>
          <a:p>
            <a:endParaRPr lang="ru-RU" sz="2800" b="1" dirty="0">
              <a:solidFill>
                <a:srgbClr val="C00000"/>
              </a:solidFill>
              <a:latin typeface="+mn-lt"/>
            </a:endParaRP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Басшы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: 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Утебаев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Асылбек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Бахытбекович</a:t>
            </a:r>
            <a:endParaRPr lang="ru-RU" sz="2400" b="1" dirty="0">
              <a:solidFill>
                <a:srgbClr val="C00000"/>
              </a:solidFill>
              <a:latin typeface="+mn-lt"/>
            </a:endParaRP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Жалпы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ауданы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:         35 637 кв.м</a:t>
            </a: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Ғимараттың жалпы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ауданы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:   9695,33 кв.м</a:t>
            </a: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Үй жайлар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саны:        499</a:t>
            </a: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Соғылған жыл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:          1984 ж.</a:t>
            </a:r>
          </a:p>
          <a:p>
            <a:pPr algn="l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Қызметкерлер 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саны:  514</a:t>
            </a:r>
            <a:endParaRPr lang="ru-RU" sz="2400" b="1" dirty="0">
              <a:solidFill>
                <a:srgbClr val="C00000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C:\Users\KT\Desktop\Новая папка\Картина ЦГ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4000504"/>
            <a:ext cx="4000528" cy="2363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57256"/>
          </a:xfrm>
        </p:spPr>
        <p:txBody>
          <a:bodyPr>
            <a:normAutofit/>
          </a:bodyPr>
          <a:lstStyle/>
          <a:p>
            <a:pPr algn="ctr"/>
            <a:r>
              <a:rPr lang="kk-KZ" sz="2400" dirty="0">
                <a:solidFill>
                  <a:srgbClr val="C00000"/>
                </a:solidFill>
              </a:rPr>
              <a:t> Кентау қаласындағы қалалық аурухананың құрылымдық бөлімшелері мен сыйымдылығы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104" y="3850424"/>
            <a:ext cx="8579296" cy="29523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k-KZ" sz="2400" dirty="0"/>
              <a:t>«Кентау орталық қалалық ауруханасы» </a:t>
            </a:r>
            <a:r>
              <a:rPr lang="ru-RU" sz="2400" dirty="0"/>
              <a:t>ШЖ</a:t>
            </a:r>
            <a:r>
              <a:rPr lang="kk-KZ" sz="2400" dirty="0"/>
              <a:t>Қ МКК -  Кентау қаласы мен оған іргелес елді-мекендердің тұрғындарына 98682 адам көлемінде мамандандырылған медициналық көмек көрсететін ұйым. Тәулік бойғы аурухананың 313 төсек орыны, оның ішінде </a:t>
            </a:r>
            <a:r>
              <a:rPr lang="ru-RU" sz="2400" dirty="0"/>
              <a:t>45</a:t>
            </a:r>
            <a:r>
              <a:rPr lang="kk-KZ" sz="2400" dirty="0"/>
              <a:t> төсектік инфекциялық бөлім бар.</a:t>
            </a:r>
            <a:r>
              <a:rPr lang="ru-RU" sz="2400" dirty="0"/>
              <a:t> </a:t>
            </a:r>
            <a:r>
              <a:rPr lang="kk-KZ" sz="2400" dirty="0"/>
              <a:t>Күндізгі стационар 40 төсек орын және 28 төсек орын ақылы бөлім қызмет етеді</a:t>
            </a:r>
            <a:endParaRPr lang="ru-RU" sz="2400" dirty="0"/>
          </a:p>
          <a:p>
            <a:endParaRPr lang="ru-RU" sz="2800" dirty="0"/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1268477"/>
            <a:ext cx="2560738" cy="25256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400" b="1" dirty="0">
                <a:solidFill>
                  <a:srgbClr val="C00000"/>
                </a:solidFill>
              </a:rPr>
              <a:t>1.0  Кентау қалалық ауруханасы келесі бөлімшелермен ұсынылған: </a:t>
            </a:r>
            <a:b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1000108"/>
          <a:ext cx="8858280" cy="558197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483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20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891">
                <a:tc rowSpan="2">
                  <a:txBody>
                    <a:bodyPr/>
                    <a:lstStyle/>
                    <a:p>
                      <a:pPr algn="ctr"/>
                      <a:r>
                        <a:rPr lang="kk-KZ" sz="2000" dirty="0"/>
                        <a:t>Бөлімше атаулары және төсек орын профилі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20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Төсек</a:t>
                      </a:r>
                      <a:r>
                        <a:rPr lang="kk-KZ" sz="20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орын саны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730">
                <a:tc vMerge="1">
                  <a:txBody>
                    <a:bodyPr/>
                    <a:lstStyle/>
                    <a:p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Стационарлық</a:t>
                      </a:r>
                      <a:endParaRPr lang="ru-RU" sz="20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Күндізгі стационар</a:t>
                      </a:r>
                      <a:endParaRPr lang="ru-RU" sz="20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2946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Терапиялық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бөлім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Терапиялық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эндокринологиялық 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Кардиологиялық 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неврологиялық 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Паллиативті</a:t>
                      </a:r>
                      <a:r>
                        <a:rPr lang="ru-RU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көмек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Медициналық оңалту бөлімі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 арналған травматологиялық оңалту</a:t>
                      </a:r>
                      <a:endParaRPr lang="ru-RU" sz="14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 арналған кардиологиялық оңалту</a:t>
                      </a:r>
                      <a:endParaRPr lang="ru-RU" sz="14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4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 арналған неврологиялық оңалту</a:t>
                      </a:r>
                      <a:endParaRPr lang="ru-RU" sz="14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  <a:p>
                      <a:pPr algn="ctr"/>
                      <a:r>
                        <a:rPr lang="kk-KZ" sz="14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4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4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4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5544409"/>
              </p:ext>
            </p:extLst>
          </p:nvPr>
        </p:nvGraphicFramePr>
        <p:xfrm>
          <a:off x="142844" y="0"/>
          <a:ext cx="8678771" cy="70809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85950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Хирургиялық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бөлім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Хирургиялық 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Хирургиялық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балаларға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Урологиялық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ересектерге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Урологиялық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балаларға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Іріңді хирургия ересектерге</a:t>
                      </a:r>
                    </a:p>
                    <a:p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Проктологиялық ересектерге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40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Сынық-сырқат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бөлімі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Сынық-сырқат 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Сынық-сырқат</a:t>
                      </a:r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балаларға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Отоларингологиялық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ересектерге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Отоларингологиялық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балаларға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Нейрохирургия 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Нейрохирургия 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балалар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141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Балалар</a:t>
                      </a:r>
                      <a:r>
                        <a:rPr lang="ru-RU" sz="1800" b="0" i="0" u="sng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бөлімшесі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Педиатриялық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Пульмонологиялық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1581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Босану</a:t>
                      </a:r>
                      <a:r>
                        <a:rPr lang="ru-RU" sz="1800" b="0" i="0" u="sng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Акушерлік</a:t>
                      </a:r>
                      <a:r>
                        <a:rPr lang="ru-RU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(физиология)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Жүктілер патологиясы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Соның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ішінде</a:t>
                      </a:r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реанимациялық төсек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Шала</a:t>
                      </a:r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туылғандарға қарқынды терапия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Гинекологиялық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Гинекологиялық балаларға. 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  <a:p>
                      <a:pPr algn="ctr"/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282" y="1071546"/>
          <a:ext cx="8678771" cy="497645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14445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Жұқпалы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аурулар</a:t>
                      </a:r>
                      <a:r>
                        <a:rPr lang="ru-RU" sz="1800" b="0" i="0" u="sng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бөлімі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Ересектерге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Балаларға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4637">
                <a:tc>
                  <a:txBody>
                    <a:bodyPr/>
                    <a:lstStyle/>
                    <a:p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Майдантал</a:t>
                      </a:r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sng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бөлімшесі: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Терапиялық</a:t>
                      </a:r>
                      <a:endParaRPr lang="ru-RU" sz="1800" b="0" i="0" u="none" cap="none" spc="0" baseline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Педиатриялық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4486">
                <a:tc>
                  <a:txBody>
                    <a:bodyPr/>
                    <a:lstStyle/>
                    <a:p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Инсульт</a:t>
                      </a:r>
                      <a:r>
                        <a:rPr lang="ru-RU" sz="1800" b="0" i="0" u="sng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sng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орталығы</a:t>
                      </a:r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</a:p>
                    <a:p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Инсульт</a:t>
                      </a: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Соның</a:t>
                      </a:r>
                      <a:r>
                        <a:rPr lang="ru-RU" sz="1800" b="0" i="0" u="none" cap="none" spc="0" baseline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ішінде</a:t>
                      </a:r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ерте</a:t>
                      </a:r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оңалту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800" b="0" i="0" u="none" cap="none" spc="0" dirty="0" err="1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Нейрореанимация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8804">
                <a:tc>
                  <a:txBody>
                    <a:bodyPr/>
                    <a:lstStyle/>
                    <a:p>
                      <a:r>
                        <a:rPr lang="kk-KZ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Ақылы</a:t>
                      </a:r>
                      <a:r>
                        <a:rPr lang="kk-KZ" sz="1800" b="0" i="0" u="none" cap="none" spc="0" baseline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бөлім</a:t>
                      </a:r>
                      <a:endParaRPr lang="ru-RU" sz="1800" b="0" i="0" u="none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i="0" u="sng" cap="none" spc="0" dirty="0">
                          <a:ln w="10541" cmpd="sng">
                            <a:solidFill>
                              <a:sysClr val="windowText" lastClr="000000"/>
                            </a:solidFill>
                            <a:prstDash val="solid"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0" i="0" u="sng" cap="none" spc="0" dirty="0">
                        <a:ln w="10541" cmpd="sng">
                          <a:solidFill>
                            <a:sysClr val="windowText" lastClr="000000"/>
                          </a:solidFill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АДАМИ  РЕСУРСТАР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688632"/>
          </a:xfrm>
          <a:ln>
            <a:solidFill>
              <a:srgbClr val="0070C0"/>
            </a:solidFill>
          </a:ln>
        </p:spPr>
        <p:txBody>
          <a:bodyPr>
            <a:normAutofit fontScale="40000" lnSpcReduction="20000"/>
          </a:bodyPr>
          <a:lstStyle/>
          <a:p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300" b="1" dirty="0"/>
              <a:t> </a:t>
            </a:r>
            <a:r>
              <a:rPr lang="ru-RU" sz="4300" b="1" dirty="0" err="1"/>
              <a:t>Денсаулық</a:t>
            </a:r>
            <a:r>
              <a:rPr lang="ru-RU" sz="4300" b="1" dirty="0"/>
              <a:t> </a:t>
            </a:r>
            <a:r>
              <a:rPr lang="ru-RU" sz="4300" b="1" dirty="0" err="1"/>
              <a:t>сақтау</a:t>
            </a:r>
            <a:r>
              <a:rPr lang="ru-RU" sz="4300" b="1" dirty="0"/>
              <a:t> </a:t>
            </a:r>
            <a:r>
              <a:rPr lang="ru-RU" sz="4300" b="1" dirty="0" err="1"/>
              <a:t>ұйымдары</a:t>
            </a:r>
            <a:r>
              <a:rPr lang="ru-RU" sz="4300" b="1" dirty="0"/>
              <a:t> </a:t>
            </a:r>
            <a:r>
              <a:rPr lang="ru-RU" sz="4300" b="1" dirty="0" err="1"/>
              <a:t>және</a:t>
            </a:r>
            <a:r>
              <a:rPr lang="ru-RU" sz="4300" b="1" dirty="0"/>
              <a:t> (</a:t>
            </a:r>
            <a:r>
              <a:rPr lang="ru-RU" sz="4300" b="1" dirty="0" err="1"/>
              <a:t>немесе</a:t>
            </a:r>
            <a:r>
              <a:rPr lang="ru-RU" sz="4300" b="1" dirty="0"/>
              <a:t>) </a:t>
            </a:r>
            <a:r>
              <a:rPr lang="ru-RU" sz="4300" b="1" dirty="0" err="1"/>
              <a:t>олардың</a:t>
            </a:r>
            <a:r>
              <a:rPr lang="ru-RU" sz="4300" b="1" dirty="0"/>
              <a:t> </a:t>
            </a:r>
            <a:r>
              <a:rPr lang="ru-RU" sz="4300" b="1" dirty="0" err="1"/>
              <a:t>құрылымдық</a:t>
            </a:r>
            <a:r>
              <a:rPr lang="ru-RU" sz="4300" b="1" dirty="0"/>
              <a:t> </a:t>
            </a:r>
            <a:r>
              <a:rPr lang="ru-RU" sz="4300" b="1" dirty="0" err="1"/>
              <a:t>бөлімшелері</a:t>
            </a:r>
            <a:r>
              <a:rPr lang="ru-RU" sz="4300" b="1" dirty="0"/>
              <a:t> </a:t>
            </a:r>
            <a:r>
              <a:rPr lang="ru-RU" sz="4300" b="1" dirty="0" err="1"/>
              <a:t>үшін</a:t>
            </a:r>
            <a:r>
              <a:rPr lang="ru-RU" sz="4300" b="1" dirty="0"/>
              <a:t> </a:t>
            </a:r>
            <a:r>
              <a:rPr lang="ru-RU" sz="4300" b="1" dirty="0" err="1"/>
              <a:t>үлгілік</a:t>
            </a:r>
            <a:r>
              <a:rPr lang="ru-RU" sz="4300" b="1" dirty="0"/>
              <a:t> </a:t>
            </a:r>
            <a:r>
              <a:rPr lang="ru-RU" sz="4300" b="1" dirty="0" err="1"/>
              <a:t>штаттар</a:t>
            </a:r>
            <a:r>
              <a:rPr lang="ru-RU" sz="4300" b="1" dirty="0"/>
              <a:t> мен </a:t>
            </a:r>
            <a:r>
              <a:rPr lang="ru-RU" sz="4300" b="1" dirty="0" err="1"/>
              <a:t>штаттық</a:t>
            </a:r>
            <a:r>
              <a:rPr lang="ru-RU" sz="4300" b="1" dirty="0"/>
              <a:t> </a:t>
            </a:r>
            <a:r>
              <a:rPr lang="ru-RU" sz="4300" b="1" dirty="0" err="1"/>
              <a:t>нормативтерін</a:t>
            </a:r>
            <a:r>
              <a:rPr lang="ru-RU" sz="4300" b="1" dirty="0"/>
              <a:t> </a:t>
            </a:r>
            <a:r>
              <a:rPr lang="ru-RU" sz="4300" b="1" dirty="0" err="1"/>
              <a:t>бекіту</a:t>
            </a:r>
            <a:r>
              <a:rPr lang="ru-RU" sz="4300" b="1" dirty="0"/>
              <a:t> </a:t>
            </a:r>
            <a:r>
              <a:rPr lang="ru-RU" sz="4300" b="1" dirty="0" err="1"/>
              <a:t>туралы</a:t>
            </a:r>
            <a:r>
              <a:rPr lang="ru-RU" sz="4300" b="1" dirty="0"/>
              <a:t> </a:t>
            </a:r>
            <a:r>
              <a:rPr lang="ru-RU" sz="4300" b="1" dirty="0" err="1"/>
              <a:t>Қазақстан</a:t>
            </a:r>
            <a:r>
              <a:rPr lang="ru-RU" sz="4300" b="1" dirty="0"/>
              <a:t> </a:t>
            </a:r>
            <a:r>
              <a:rPr lang="ru-RU" sz="4300" b="1" dirty="0" err="1"/>
              <a:t>Республикасы</a:t>
            </a:r>
            <a:r>
              <a:rPr lang="ru-RU" sz="4300" b="1" dirty="0"/>
              <a:t> </a:t>
            </a:r>
            <a:r>
              <a:rPr lang="ru-RU" sz="4300" b="1" dirty="0" err="1"/>
              <a:t>Денсаулық</a:t>
            </a:r>
            <a:r>
              <a:rPr lang="ru-RU" sz="4300" b="1" dirty="0"/>
              <a:t> </a:t>
            </a:r>
            <a:r>
              <a:rPr lang="ru-RU" sz="4300" b="1" dirty="0" err="1"/>
              <a:t>сақтау</a:t>
            </a:r>
            <a:r>
              <a:rPr lang="ru-RU" sz="4300" b="1" dirty="0"/>
              <a:t> </a:t>
            </a:r>
            <a:r>
              <a:rPr lang="ru-RU" sz="4300" b="1" dirty="0" err="1"/>
              <a:t>министрінің</a:t>
            </a:r>
            <a:r>
              <a:rPr lang="ru-RU" sz="4300" b="1" dirty="0"/>
              <a:t> 2025 </a:t>
            </a:r>
            <a:r>
              <a:rPr lang="ru-RU" sz="4300" b="1" dirty="0" err="1"/>
              <a:t>жылғы</a:t>
            </a:r>
            <a:r>
              <a:rPr lang="ru-RU" sz="4300" b="1" dirty="0"/>
              <a:t> 30 </a:t>
            </a:r>
            <a:r>
              <a:rPr lang="ru-RU" sz="4300" b="1" dirty="0" err="1"/>
              <a:t>маусымдағы</a:t>
            </a:r>
            <a:r>
              <a:rPr lang="ru-RU" sz="4300" b="1" dirty="0"/>
              <a:t> № 419 </a:t>
            </a:r>
            <a:r>
              <a:rPr lang="ru-RU" sz="4300" b="1" dirty="0" err="1"/>
              <a:t>бұйрығы</a:t>
            </a:r>
            <a:r>
              <a:rPr lang="ru-RU" sz="4300" b="1" dirty="0"/>
              <a:t>.</a:t>
            </a:r>
          </a:p>
          <a:p>
            <a:endParaRPr lang="ru-RU" sz="4300" dirty="0">
              <a:solidFill>
                <a:srgbClr val="FF0000"/>
              </a:solidFill>
            </a:endParaRPr>
          </a:p>
          <a:p>
            <a:r>
              <a:rPr lang="ru-RU" sz="4300" dirty="0" err="1"/>
              <a:t>Бекітілген</a:t>
            </a:r>
            <a:r>
              <a:rPr lang="ru-RU" sz="4300" dirty="0"/>
              <a:t> </a:t>
            </a:r>
            <a:r>
              <a:rPr lang="ru-RU" sz="4300" dirty="0" err="1"/>
              <a:t>бірлік</a:t>
            </a:r>
            <a:r>
              <a:rPr lang="ru-RU" sz="4300" dirty="0"/>
              <a:t> -508,0 </a:t>
            </a:r>
            <a:r>
              <a:rPr lang="ru-RU" sz="4300" dirty="0" err="1"/>
              <a:t>бірлік</a:t>
            </a:r>
            <a:r>
              <a:rPr lang="ru-RU" sz="4300" dirty="0"/>
              <a:t>:  </a:t>
            </a:r>
            <a:r>
              <a:rPr lang="ru-RU" sz="4300" dirty="0" err="1"/>
              <a:t>Соның</a:t>
            </a:r>
            <a:r>
              <a:rPr lang="ru-RU" sz="4300" dirty="0"/>
              <a:t> </a:t>
            </a:r>
            <a:r>
              <a:rPr lang="ru-RU" sz="4300" dirty="0" err="1"/>
              <a:t>ішінде</a:t>
            </a:r>
            <a:r>
              <a:rPr lang="ru-RU" sz="4300" dirty="0"/>
              <a:t>:</a:t>
            </a:r>
          </a:p>
          <a:p>
            <a:r>
              <a:rPr lang="ru-RU" sz="4300" dirty="0"/>
              <a:t>- </a:t>
            </a:r>
            <a:r>
              <a:rPr lang="ru-RU" sz="4300" dirty="0" err="1"/>
              <a:t>Дәрігерлер</a:t>
            </a:r>
            <a:r>
              <a:rPr lang="ru-RU" sz="4300" dirty="0"/>
              <a:t>   -94,75</a:t>
            </a:r>
          </a:p>
          <a:p>
            <a:r>
              <a:rPr lang="ru-RU" sz="4300" dirty="0"/>
              <a:t>- Орта </a:t>
            </a:r>
            <a:r>
              <a:rPr lang="ru-RU" sz="4300" dirty="0" err="1"/>
              <a:t>буын</a:t>
            </a:r>
            <a:r>
              <a:rPr lang="ru-RU" sz="4300" dirty="0"/>
              <a:t> </a:t>
            </a:r>
            <a:r>
              <a:rPr lang="ru-RU" sz="4300" dirty="0" err="1"/>
              <a:t>қызметкерлері</a:t>
            </a:r>
            <a:r>
              <a:rPr lang="ru-RU" sz="4300" dirty="0"/>
              <a:t>    -202,75</a:t>
            </a:r>
          </a:p>
          <a:p>
            <a:r>
              <a:rPr lang="ru-RU" sz="4300" dirty="0"/>
              <a:t>- </a:t>
            </a:r>
            <a:r>
              <a:rPr lang="ru-RU" sz="4300" dirty="0" err="1"/>
              <a:t>Кіші</a:t>
            </a:r>
            <a:r>
              <a:rPr lang="ru-RU" sz="4300" dirty="0"/>
              <a:t> </a:t>
            </a:r>
            <a:r>
              <a:rPr lang="ru-RU" sz="4300" dirty="0" err="1"/>
              <a:t>буын</a:t>
            </a:r>
            <a:r>
              <a:rPr lang="ru-RU" sz="4300" dirty="0"/>
              <a:t> </a:t>
            </a:r>
            <a:r>
              <a:rPr lang="ru-RU" sz="4300" dirty="0" err="1"/>
              <a:t>қызметкерлері</a:t>
            </a:r>
            <a:r>
              <a:rPr lang="ru-RU" sz="4300" dirty="0"/>
              <a:t>   - 130,25 </a:t>
            </a:r>
          </a:p>
          <a:p>
            <a:r>
              <a:rPr lang="ru-RU" sz="4300" dirty="0"/>
              <a:t>- </a:t>
            </a:r>
            <a:r>
              <a:rPr lang="ru-RU" sz="4300" dirty="0" err="1"/>
              <a:t>Басқалар</a:t>
            </a:r>
            <a:r>
              <a:rPr lang="ru-RU" sz="4300" dirty="0"/>
              <a:t>  -80,25</a:t>
            </a:r>
          </a:p>
          <a:p>
            <a:r>
              <a:rPr lang="ru-RU" sz="4300" dirty="0"/>
              <a:t> </a:t>
            </a:r>
          </a:p>
          <a:p>
            <a:r>
              <a:rPr lang="ru-RU" sz="4300" dirty="0" err="1"/>
              <a:t>Ауруханада</a:t>
            </a:r>
            <a:r>
              <a:rPr lang="ru-RU" sz="4300" dirty="0"/>
              <a:t>  51 </a:t>
            </a:r>
            <a:r>
              <a:rPr lang="ru-RU" sz="4300" dirty="0" err="1"/>
              <a:t>дәрігер</a:t>
            </a:r>
            <a:r>
              <a:rPr lang="ru-RU" sz="4300" dirty="0"/>
              <a:t> </a:t>
            </a:r>
            <a:r>
              <a:rPr lang="kk-KZ" sz="4300" dirty="0"/>
              <a:t>(4 – бала күтімінде), 5 зертхана маманы (1 – бала күтімінде), 3 провизор, </a:t>
            </a:r>
          </a:p>
          <a:p>
            <a:r>
              <a:rPr lang="kk-KZ" sz="4300" dirty="0"/>
              <a:t>1 эпидемиолог, 1 статист маман, 1 логопед маман </a:t>
            </a:r>
            <a:r>
              <a:rPr lang="ru-RU" sz="4300" dirty="0" err="1"/>
              <a:t>жұмыс</a:t>
            </a:r>
            <a:r>
              <a:rPr lang="ru-RU" sz="4300" dirty="0"/>
              <a:t> </a:t>
            </a:r>
            <a:r>
              <a:rPr lang="ru-RU" sz="4300" dirty="0" err="1"/>
              <a:t>жасайды</a:t>
            </a:r>
            <a:endParaRPr lang="ru-RU" sz="4300" dirty="0"/>
          </a:p>
          <a:p>
            <a:r>
              <a:rPr lang="ru-RU" sz="4300" dirty="0"/>
              <a:t>51 </a:t>
            </a:r>
            <a:r>
              <a:rPr lang="ru-RU" sz="4300" dirty="0" err="1"/>
              <a:t>дәрігердің</a:t>
            </a:r>
            <a:r>
              <a:rPr lang="ru-RU" sz="4300" dirty="0"/>
              <a:t> </a:t>
            </a:r>
            <a:r>
              <a:rPr lang="ru-RU" sz="4300" dirty="0" err="1"/>
              <a:t>ішінде</a:t>
            </a:r>
            <a:r>
              <a:rPr lang="ru-RU" sz="4300" dirty="0"/>
              <a:t>: акушер –гинеколог – 6 </a:t>
            </a:r>
          </a:p>
          <a:p>
            <a:r>
              <a:rPr lang="ru-RU" sz="4300" dirty="0"/>
              <a:t>                                     анестезиолог – реаниматолог - 7</a:t>
            </a:r>
          </a:p>
          <a:p>
            <a:r>
              <a:rPr lang="ru-RU" sz="4300" dirty="0"/>
              <a:t>                                     неонатолог  - 3</a:t>
            </a:r>
          </a:p>
          <a:p>
            <a:r>
              <a:rPr lang="ru-RU" sz="4300" dirty="0"/>
              <a:t>                                     </a:t>
            </a:r>
            <a:r>
              <a:rPr lang="ru-RU" sz="4300" dirty="0" err="1"/>
              <a:t>сәулелі</a:t>
            </a:r>
            <a:r>
              <a:rPr lang="ru-RU" sz="4300" dirty="0"/>
              <a:t> – диагностика </a:t>
            </a:r>
            <a:r>
              <a:rPr lang="ru-RU" sz="4300" dirty="0" err="1"/>
              <a:t>дәрігерлері</a:t>
            </a:r>
            <a:r>
              <a:rPr lang="ru-RU" sz="4300" dirty="0"/>
              <a:t> – 2, эксперт </a:t>
            </a:r>
            <a:r>
              <a:rPr lang="ru-RU" sz="4300" dirty="0" err="1"/>
              <a:t>дәрігер</a:t>
            </a:r>
            <a:r>
              <a:rPr lang="ru-RU" sz="4300" dirty="0"/>
              <a:t> -1</a:t>
            </a:r>
          </a:p>
          <a:p>
            <a:r>
              <a:rPr lang="ru-RU" sz="4300" dirty="0"/>
              <a:t>                                     </a:t>
            </a:r>
            <a:r>
              <a:rPr lang="ru-RU" sz="4300" dirty="0" err="1"/>
              <a:t>Басқа</a:t>
            </a:r>
            <a:r>
              <a:rPr lang="ru-RU" sz="4300" dirty="0"/>
              <a:t> </a:t>
            </a:r>
            <a:r>
              <a:rPr lang="ru-RU" sz="4300" dirty="0" err="1"/>
              <a:t>дәрігерлер</a:t>
            </a:r>
            <a:r>
              <a:rPr lang="ru-RU" sz="4300" dirty="0"/>
              <a:t> – 32 (бала </a:t>
            </a:r>
            <a:r>
              <a:rPr lang="ru-RU" sz="4300" dirty="0" err="1"/>
              <a:t>күтімінде</a:t>
            </a:r>
            <a:r>
              <a:rPr lang="ru-RU" sz="4300" dirty="0"/>
              <a:t> - 4)</a:t>
            </a:r>
          </a:p>
          <a:p>
            <a:r>
              <a:rPr lang="ru-RU" sz="4300" dirty="0"/>
              <a:t> </a:t>
            </a:r>
          </a:p>
          <a:p>
            <a:r>
              <a:rPr lang="ru-RU" sz="4300" dirty="0"/>
              <a:t>Орта </a:t>
            </a:r>
            <a:r>
              <a:rPr lang="ru-RU" sz="4300" dirty="0" err="1"/>
              <a:t>буын</a:t>
            </a:r>
            <a:r>
              <a:rPr lang="ru-RU" sz="4300" dirty="0"/>
              <a:t> медицина </a:t>
            </a:r>
            <a:r>
              <a:rPr lang="ru-RU" sz="4300" dirty="0" err="1"/>
              <a:t>қызметкерлері</a:t>
            </a:r>
            <a:r>
              <a:rPr lang="ru-RU" sz="4300" dirty="0"/>
              <a:t> – 253 </a:t>
            </a:r>
            <a:r>
              <a:rPr lang="ru-RU" sz="4300" dirty="0" err="1"/>
              <a:t>адам</a:t>
            </a:r>
            <a:r>
              <a:rPr lang="ru-RU" sz="4300" dirty="0"/>
              <a:t>, (44 – бала </a:t>
            </a:r>
            <a:r>
              <a:rPr lang="ru-RU" sz="4300" dirty="0" err="1"/>
              <a:t>күтімінде</a:t>
            </a:r>
            <a:r>
              <a:rPr lang="ru-RU" sz="4300" dirty="0"/>
              <a:t>)</a:t>
            </a:r>
          </a:p>
          <a:p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>
              <a:latin typeface="Bookman Old Style" panose="02050604050505020204" pitchFamily="18" charset="0"/>
            </a:endParaRPr>
          </a:p>
          <a:p>
            <a:endParaRPr lang="ru-RU" sz="5600" dirty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>
              <a:latin typeface="Bookman Old Style" panose="0205060405050502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800" dirty="0">
              <a:latin typeface="Bookman Old Style" panose="02050604050505020204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2492897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3068961"/>
            <a:ext cx="8892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ookman Old Style" panose="02050604050505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0499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kk-KZ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АДАМИ РЕСУРСЫН ДАМЫТУ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618106"/>
              </p:ext>
            </p:extLst>
          </p:nvPr>
        </p:nvGraphicFramePr>
        <p:xfrm>
          <a:off x="179511" y="908720"/>
          <a:ext cx="8784978" cy="414487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749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07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65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058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412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Норматив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Бекітілген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Адам саны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«жоғары» санатты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санатты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екінші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 </a:t>
                      </a: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санатты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/>
                        <a:t>біліктілік санатын берусіз маман сертификаты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Санаттылық</a:t>
                      </a:r>
                      <a:endParaRPr lang="ru-RU" sz="1200" dirty="0">
                        <a:solidFill>
                          <a:srgbClr val="00206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0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Дәрігерлер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- 51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маман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- 17 )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112,5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94,75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(4 б/к)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28-54,9%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4-7,8%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5-9,8%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14-27,4%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k-KZ" sz="1200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72,6%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буын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мед. қызметкерлері-253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жас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маман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-94)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263,25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202,75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253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(44 б/к)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152-60,1%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33-13,1%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68-26,8%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73,2%</a:t>
                      </a:r>
                      <a:endParaRPr lang="kk-KZ" sz="1200" baseline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Кіші буын мед. қызметкерлері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157,75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130,25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133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(4 б/к)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15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Басқалары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90,75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80,25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69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8761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04664"/>
            <a:ext cx="6048672" cy="1442424"/>
          </a:xfrm>
        </p:spPr>
        <p:txBody>
          <a:bodyPr>
            <a:noAutofit/>
          </a:bodyPr>
          <a:lstStyle/>
          <a:p>
            <a:r>
              <a:rPr lang="ru-RU" sz="2800" dirty="0"/>
              <a:t>АДАМИ  РЕСУРСТАРДЫ ДАМЫТУ</a:t>
            </a:r>
            <a:br>
              <a:rPr lang="ru-RU" sz="2800" dirty="0"/>
            </a:br>
            <a:endParaRPr lang="en-US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400" dirty="0"/>
              <a:t>1 кардиолог </a:t>
            </a:r>
            <a:r>
              <a:rPr lang="ru-RU" sz="1400" dirty="0" err="1"/>
              <a:t>дәрігер</a:t>
            </a:r>
            <a:r>
              <a:rPr lang="ru-RU" sz="1400" dirty="0"/>
              <a:t>  Шымкент </a:t>
            </a:r>
            <a:r>
              <a:rPr lang="ru-RU" sz="1400" dirty="0" err="1"/>
              <a:t>қаласы</a:t>
            </a:r>
            <a:r>
              <a:rPr lang="ru-RU" sz="1400" dirty="0"/>
              <a:t>, </a:t>
            </a:r>
            <a:r>
              <a:rPr lang="ru-RU" sz="1400" dirty="0" err="1"/>
              <a:t>Республикалық</a:t>
            </a:r>
            <a:r>
              <a:rPr lang="ru-RU" sz="1400" dirty="0"/>
              <a:t> </a:t>
            </a:r>
            <a:r>
              <a:rPr lang="ru-RU" sz="1400" dirty="0" err="1"/>
              <a:t>медициналық</a:t>
            </a:r>
            <a:r>
              <a:rPr lang="ru-RU" sz="1400" dirty="0"/>
              <a:t> академия </a:t>
            </a:r>
            <a:r>
              <a:rPr lang="ru-RU" sz="1400" dirty="0" err="1"/>
              <a:t>базасында</a:t>
            </a:r>
            <a:r>
              <a:rPr lang="ru-RU" sz="1400" dirty="0"/>
              <a:t> «</a:t>
            </a:r>
            <a:r>
              <a:rPr lang="ru-RU" sz="1400" dirty="0" err="1"/>
              <a:t>Терапияның</a:t>
            </a:r>
            <a:r>
              <a:rPr lang="ru-RU" sz="1400" dirty="0"/>
              <a:t> </a:t>
            </a:r>
            <a:r>
              <a:rPr lang="ru-RU" sz="1400" dirty="0" err="1"/>
              <a:t>таңдаулы</a:t>
            </a:r>
            <a:r>
              <a:rPr lang="ru-RU" sz="1400" dirty="0"/>
              <a:t> </a:t>
            </a:r>
            <a:r>
              <a:rPr lang="ru-RU" sz="1400" dirty="0" err="1"/>
              <a:t>сұрақтары</a:t>
            </a:r>
            <a:r>
              <a:rPr lang="ru-RU" sz="1400" dirty="0"/>
              <a:t>» </a:t>
            </a:r>
            <a:r>
              <a:rPr lang="ru-RU" sz="1400" dirty="0" err="1"/>
              <a:t>тақырыбында</a:t>
            </a:r>
            <a:r>
              <a:rPr lang="ru-RU" sz="1400" dirty="0"/>
              <a:t> </a:t>
            </a:r>
            <a:r>
              <a:rPr lang="ru-RU" sz="1400" dirty="0" err="1"/>
              <a:t>біліктілігін</a:t>
            </a:r>
            <a:r>
              <a:rPr lang="ru-RU" sz="1400" dirty="0"/>
              <a:t> </a:t>
            </a:r>
            <a:r>
              <a:rPr lang="ru-RU" sz="1400" dirty="0" err="1"/>
              <a:t>арттырды</a:t>
            </a:r>
            <a:r>
              <a:rPr lang="ru-RU" sz="1400" dirty="0"/>
              <a:t>.</a:t>
            </a:r>
          </a:p>
          <a:p>
            <a:r>
              <a:rPr lang="ru-RU" sz="1400" dirty="0"/>
              <a:t>1 реаниматолог </a:t>
            </a:r>
            <a:r>
              <a:rPr lang="ru-RU" sz="1400" dirty="0" err="1"/>
              <a:t>дәрігер</a:t>
            </a:r>
            <a:r>
              <a:rPr lang="ru-RU" sz="1400" dirty="0"/>
              <a:t> Шымкент </a:t>
            </a:r>
            <a:r>
              <a:rPr lang="ru-RU" sz="1400" dirty="0" err="1"/>
              <a:t>қаласы</a:t>
            </a:r>
            <a:r>
              <a:rPr lang="ru-RU" sz="1400" dirty="0"/>
              <a:t>, </a:t>
            </a:r>
            <a:r>
              <a:rPr lang="ru-RU" sz="1400" dirty="0" err="1"/>
              <a:t>Республикалық</a:t>
            </a:r>
            <a:r>
              <a:rPr lang="ru-RU" sz="1400" dirty="0"/>
              <a:t> </a:t>
            </a:r>
            <a:r>
              <a:rPr lang="ru-RU" sz="1400" dirty="0" err="1"/>
              <a:t>медициналық</a:t>
            </a:r>
            <a:r>
              <a:rPr lang="ru-RU" sz="1400" dirty="0"/>
              <a:t> академия </a:t>
            </a:r>
            <a:r>
              <a:rPr lang="ru-RU" sz="1400" dirty="0" err="1"/>
              <a:t>базасында</a:t>
            </a:r>
            <a:r>
              <a:rPr lang="ru-RU" sz="1400" dirty="0"/>
              <a:t> «</a:t>
            </a:r>
            <a:r>
              <a:rPr lang="kk-KZ" sz="1400" dirty="0"/>
              <a:t>Анестезиология және реаниматологияның өзекті мәселелері</a:t>
            </a:r>
            <a:r>
              <a:rPr lang="ru-RU" sz="1400" dirty="0"/>
              <a:t>» </a:t>
            </a:r>
            <a:r>
              <a:rPr lang="ru-RU" sz="1400" dirty="0" err="1"/>
              <a:t>тақырыбында</a:t>
            </a:r>
            <a:r>
              <a:rPr lang="ru-RU" sz="1400" dirty="0"/>
              <a:t> </a:t>
            </a:r>
            <a:r>
              <a:rPr lang="ru-RU" sz="1400" dirty="0" err="1"/>
              <a:t>біліктілігін</a:t>
            </a:r>
            <a:r>
              <a:rPr lang="ru-RU" sz="1400" dirty="0"/>
              <a:t> </a:t>
            </a:r>
            <a:r>
              <a:rPr lang="ru-RU" sz="1400" dirty="0" err="1"/>
              <a:t>арттырды</a:t>
            </a:r>
            <a:r>
              <a:rPr lang="ru-RU" sz="1400" dirty="0"/>
              <a:t>.</a:t>
            </a:r>
          </a:p>
          <a:p>
            <a:r>
              <a:rPr lang="kk-KZ" sz="1400" dirty="0"/>
              <a:t>7 дәрігер Алмтаты қаласы, С.Ж.Асфендияров атындағы Қазақ ұлттық медицина академиясының базасында «Введение в наркологию. Медицинское освидетельствование для установления факта употребления психоактивного вещества и состояние обьянения» тақырыбанда қашықтықтан біліктілік арттыру курсынан өтті.</a:t>
            </a:r>
          </a:p>
          <a:p>
            <a:r>
              <a:rPr lang="kk-KZ" sz="1400" dirty="0"/>
              <a:t>Аурухана басшысы Қытай Халық Республикасы, Шанхай қаласында «Халықаралық тәжірибе негізінде медициналық ұйымдарды басқару» тақырыбында өткен оқуға қатысты</a:t>
            </a:r>
            <a:endParaRPr lang="ru-RU" sz="1400" dirty="0"/>
          </a:p>
          <a:p>
            <a:r>
              <a:rPr lang="en-US" sz="1400" dirty="0"/>
              <a:t>26</a:t>
            </a:r>
            <a:r>
              <a:rPr lang="ru-RU" sz="1400" dirty="0"/>
              <a:t> </a:t>
            </a:r>
            <a:r>
              <a:rPr lang="ru-RU" sz="1400" dirty="0" err="1"/>
              <a:t>мейіргер</a:t>
            </a:r>
            <a:r>
              <a:rPr lang="ru-RU" sz="1400" dirty="0"/>
              <a:t> – «</a:t>
            </a:r>
            <a:r>
              <a:rPr lang="ru-RU" sz="1400" dirty="0" err="1"/>
              <a:t>Анестезиологиядағы</a:t>
            </a:r>
            <a:r>
              <a:rPr lang="ru-RU" sz="1400" dirty="0"/>
              <a:t>, реанимация </a:t>
            </a:r>
            <a:r>
              <a:rPr lang="ru-RU" sz="1400" dirty="0" err="1"/>
              <a:t>және</a:t>
            </a:r>
            <a:r>
              <a:rPr lang="ru-RU" sz="1400" dirty="0"/>
              <a:t> </a:t>
            </a:r>
            <a:r>
              <a:rPr lang="ru-RU" sz="1400" dirty="0" err="1"/>
              <a:t>қарқынды</a:t>
            </a:r>
            <a:r>
              <a:rPr lang="ru-RU" sz="1400" dirty="0"/>
              <a:t> терапия </a:t>
            </a:r>
            <a:r>
              <a:rPr lang="ru-RU" sz="1400" dirty="0" err="1"/>
              <a:t>бөлімшелеріндегі</a:t>
            </a:r>
            <a:r>
              <a:rPr lang="ru-RU" sz="1400" dirty="0"/>
              <a:t> </a:t>
            </a:r>
            <a:r>
              <a:rPr lang="ru-RU" sz="1400" dirty="0" err="1"/>
              <a:t>мейірбикелік</a:t>
            </a:r>
            <a:r>
              <a:rPr lang="ru-RU" sz="1400" dirty="0"/>
              <a:t> </a:t>
            </a:r>
            <a:r>
              <a:rPr lang="ru-RU" sz="1400" dirty="0" err="1"/>
              <a:t>құзыреттілік</a:t>
            </a:r>
            <a:r>
              <a:rPr lang="ru-RU" sz="1400" dirty="0"/>
              <a:t>», «</a:t>
            </a:r>
            <a:r>
              <a:rPr lang="ru-RU" sz="1400" dirty="0" err="1"/>
              <a:t>Операциялық</a:t>
            </a:r>
            <a:r>
              <a:rPr lang="ru-RU" sz="1400" dirty="0"/>
              <a:t> </a:t>
            </a:r>
            <a:r>
              <a:rPr lang="ru-RU" sz="1400" dirty="0" err="1"/>
              <a:t>медбикенің</a:t>
            </a:r>
            <a:r>
              <a:rPr lang="ru-RU" sz="1400" dirty="0"/>
              <a:t> </a:t>
            </a:r>
            <a:r>
              <a:rPr lang="ru-RU" sz="1400" dirty="0" err="1"/>
              <a:t>құзыреті</a:t>
            </a:r>
            <a:r>
              <a:rPr lang="ru-RU" sz="1400" dirty="0"/>
              <a:t>», «ТРИАЖ», «Компетенции медсестры в клинической и производственной трансфузиологии» </a:t>
            </a:r>
            <a:r>
              <a:rPr lang="ru-RU" sz="1400" dirty="0" err="1"/>
              <a:t>тақырыптарында</a:t>
            </a:r>
            <a:r>
              <a:rPr lang="ru-RU" sz="1400" dirty="0"/>
              <a:t> </a:t>
            </a:r>
            <a:r>
              <a:rPr lang="ru-RU" sz="1400" dirty="0" err="1"/>
              <a:t>біліктіліктерін</a:t>
            </a:r>
            <a:r>
              <a:rPr lang="ru-RU" sz="1400" dirty="0"/>
              <a:t> </a:t>
            </a:r>
            <a:r>
              <a:rPr lang="ru-RU" sz="1400" dirty="0" err="1"/>
              <a:t>арттырды</a:t>
            </a:r>
            <a:r>
              <a:rPr lang="ru-RU" sz="1400" dirty="0"/>
              <a:t>.  2 </a:t>
            </a:r>
            <a:r>
              <a:rPr lang="ru-RU" sz="1400" dirty="0" err="1"/>
              <a:t>мейіргер</a:t>
            </a:r>
            <a:r>
              <a:rPr lang="ru-RU" sz="1400" dirty="0"/>
              <a:t> </a:t>
            </a:r>
            <a:r>
              <a:rPr lang="ru-RU" sz="1400" dirty="0" err="1"/>
              <a:t>сертификациялау</a:t>
            </a:r>
            <a:r>
              <a:rPr lang="ru-RU" sz="1400" dirty="0"/>
              <a:t> </a:t>
            </a:r>
            <a:r>
              <a:rPr lang="ru-RU" sz="1400" dirty="0" err="1"/>
              <a:t>курсынан</a:t>
            </a:r>
            <a:r>
              <a:rPr lang="ru-RU" sz="1400" dirty="0"/>
              <a:t> </a:t>
            </a:r>
            <a:r>
              <a:rPr lang="ru-RU" sz="1400" dirty="0" err="1"/>
              <a:t>өтті</a:t>
            </a:r>
            <a:r>
              <a:rPr lang="ru-RU" sz="1400" dirty="0"/>
              <a:t>. 52 </a:t>
            </a:r>
            <a:r>
              <a:rPr lang="ru-RU" sz="1400" dirty="0" err="1"/>
              <a:t>мейіргер</a:t>
            </a:r>
            <a:r>
              <a:rPr lang="ru-RU" sz="1400" dirty="0"/>
              <a:t> </a:t>
            </a:r>
            <a:r>
              <a:rPr lang="ru-RU" sz="1400" dirty="0" err="1"/>
              <a:t>өз</a:t>
            </a:r>
            <a:r>
              <a:rPr lang="ru-RU" sz="1400" dirty="0"/>
              <a:t> </a:t>
            </a:r>
            <a:r>
              <a:rPr lang="ru-RU" sz="1400" dirty="0" err="1"/>
              <a:t>есептерінен</a:t>
            </a:r>
            <a:r>
              <a:rPr lang="ru-RU" sz="1400" dirty="0"/>
              <a:t> </a:t>
            </a:r>
            <a:r>
              <a:rPr lang="ru-RU" sz="1400" dirty="0" err="1"/>
              <a:t>біліктіліктерін</a:t>
            </a:r>
            <a:r>
              <a:rPr lang="ru-RU" sz="1400" dirty="0"/>
              <a:t> </a:t>
            </a:r>
            <a:r>
              <a:rPr lang="ru-RU" sz="1400" dirty="0" err="1"/>
              <a:t>арттырды</a:t>
            </a:r>
            <a:r>
              <a:rPr lang="ru-RU" sz="1400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012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5888"/>
            <a:ext cx="9036050" cy="360362"/>
          </a:xfr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3.0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Аурухананың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қаражатын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пайдалануды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79511" y="620687"/>
          <a:ext cx="8784977" cy="62330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242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33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5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20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252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Специфика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бойынша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(мың.тенге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kk-KZ" sz="14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(мың.тенге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rtl="0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(мың.тенге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400" u="none" strike="noStrike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жылғы қаржыландырудың жалпы</a:t>
                      </a:r>
                      <a:r>
                        <a:rPr lang="ru-RU" sz="14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санынан</a:t>
                      </a:r>
                      <a:r>
                        <a:rPr lang="ru-RU" sz="14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пайызы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Шығындар құрылымы бойынша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шығын шегі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433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еңбекақы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салық және</a:t>
                      </a:r>
                      <a:r>
                        <a:rPr lang="ru-RU" sz="1400" u="none" strike="noStrike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басқа төлемдер</a:t>
                      </a:r>
                      <a:r>
                        <a:rPr lang="ru-RU" sz="1400" u="none" strike="noStrike" baseline="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693 963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1 978076,3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2 562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046,025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65,3%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60%-65%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Азық-түлік сатып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алу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248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75144,3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112 374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1%-5%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3343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dirty="0"/>
                        <a:t>Дәрілік заттарды және басқа медициналық құралдарды сатып алу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594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200,8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555 292,6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620 808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25%-45%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371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dirty="0"/>
                        <a:t>Басқа тауарлар мен жанар-жағармай материалдарын сатып алу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244,7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72711,6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105 090,66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1%-5%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400" u="none" strike="noStrike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қызмет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540,0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131425,8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111 085,3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5%-10%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4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dirty="0"/>
                        <a:t>Байланыс қызметтері үшін төлем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72,8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0,5%-1%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0088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dirty="0"/>
                        <a:t>Басқа қызметтер мен жұмыстар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163</a:t>
                      </a:r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 baseline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238243,9</a:t>
                      </a:r>
                      <a:endParaRPr kumimoji="0" lang="ru-RU" sz="1400" b="0" i="0" u="none" strike="noStrike" kern="1200" baseline="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392 993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5%-15%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1504"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400" dirty="0"/>
                        <a:t>Басқа ағымдағы шығындар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10 461,7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kk-KZ" sz="1400" b="0" i="0" u="none" strike="noStrike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8817,3</a:t>
                      </a:r>
                      <a:endParaRPr kumimoji="0"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0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15 389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0,39%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0%-5%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4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400" b="1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1" i="0" u="none" strike="noStrike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680 865,2</a:t>
                      </a:r>
                      <a:endParaRPr kumimoji="0" lang="en-US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400" b="1" i="0" u="none" strike="noStrike" kern="120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3 059 784,69</a:t>
                      </a:r>
                      <a:endParaRPr kumimoji="0" lang="en-US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3 920 029,895</a:t>
                      </a:r>
                      <a:endParaRPr kumimoji="0" lang="en-US" sz="1400" b="1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48362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00063" y="142875"/>
            <a:ext cx="8229600" cy="642938"/>
          </a:xfrm>
        </p:spPr>
        <p:txBody>
          <a:bodyPr>
            <a:normAutofit/>
          </a:bodyPr>
          <a:lstStyle/>
          <a:p>
            <a:pPr algn="ctr"/>
            <a:r>
              <a:rPr lang="kk-KZ" sz="1800" b="1" dirty="0">
                <a:solidFill>
                  <a:srgbClr val="FF0000"/>
                </a:solidFill>
              </a:rPr>
              <a:t>   Бір науқасқа шығындар</a:t>
            </a:r>
            <a:endParaRPr lang="ru-RU" sz="1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7558877"/>
              </p:ext>
            </p:extLst>
          </p:nvPr>
        </p:nvGraphicFramePr>
        <p:xfrm>
          <a:off x="539551" y="928688"/>
          <a:ext cx="8280923" cy="375977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00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0009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2024 г.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тоқсан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2025 г.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тоқсан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2026 г.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тоқсан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6207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 төсек/күніне арналған дәрілер құны,тг.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2625,0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3157,3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 4554,6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462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Тамақтану үшін күніне 1 төсек құны, тг.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462,8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597,8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  767,7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9094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/>
                        <a:t>1 емделген науқастың орташа құны, тг.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160 551,9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162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   223 493,6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88451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755576" y="214313"/>
            <a:ext cx="8064895" cy="910431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b="1" dirty="0">
                <a:solidFill>
                  <a:srgbClr val="FF0000"/>
                </a:solidFill>
              </a:rPr>
              <a:t> Ақылы қызметтер туралы есеп (ш.есеп)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						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713"/>
          <a:ext cx="8186766" cy="557454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201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5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4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57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44512">
                <a:tc>
                  <a:txBody>
                    <a:bodyPr/>
                    <a:lstStyle/>
                    <a:p>
                      <a:r>
                        <a:rPr lang="kk-KZ" sz="1600" dirty="0"/>
                        <a:t>Шығындардың ерекшеліктерінің атауы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тенге)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тенге)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6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 </a:t>
                      </a:r>
                      <a:r>
                        <a:rPr lang="ru-RU" sz="16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</a:t>
                      </a:r>
                      <a:r>
                        <a:rPr lang="ru-RU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тенге)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027">
                <a:tc>
                  <a:txBody>
                    <a:bodyPr/>
                    <a:lstStyle/>
                    <a:p>
                      <a:r>
                        <a:rPr lang="kk-KZ" sz="1600" dirty="0"/>
                        <a:t>Шаруашылық есеп жүргізу бойынша ақылы қызметтерден алынған кірістер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  <a:r>
                        <a:rPr kumimoji="0" lang="ru-RU" sz="1600" b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700</a:t>
                      </a:r>
                      <a:endParaRPr kumimoji="0" lang="ru-RU" sz="16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50 000,0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6793">
                <a:tc>
                  <a:txBody>
                    <a:bodyPr/>
                    <a:lstStyle/>
                    <a:p>
                      <a:r>
                        <a:rPr lang="kk-KZ" sz="1600" dirty="0"/>
                        <a:t>Жалақы және салықтар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269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28152,67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30 000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5432">
                <a:tc>
                  <a:txBody>
                    <a:bodyPr/>
                    <a:lstStyle/>
                    <a:p>
                      <a:r>
                        <a:rPr lang="kk-KZ" sz="1600" dirty="0"/>
                        <a:t>Дәрілік заттарды және басқа тауарларды, жанар-жағармай материалдарын сатып алу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912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kk-K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7016,86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10 000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802">
                <a:tc>
                  <a:txBody>
                    <a:bodyPr/>
                    <a:lstStyle/>
                    <a:p>
                      <a:r>
                        <a:rPr lang="kk-KZ" sz="1600" dirty="0"/>
                        <a:t>Коммуналдық қызметтер және басқа сатып алулар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818,3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530,47</a:t>
                      </a:r>
                      <a:endParaRPr lang="kk-KZ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10 000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73129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678198" cy="1285884"/>
          </a:xfrm>
        </p:spPr>
        <p:txBody>
          <a:bodyPr>
            <a:noAutofit/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</a:rPr>
              <a:t>  2026 жылғы 6 айға арналған «аурухана» мемлекеттік тапсырысының жоспарын орындау.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00174"/>
            <a:ext cx="9001156" cy="5072098"/>
          </a:xfrm>
        </p:spPr>
        <p:txBody>
          <a:bodyPr/>
          <a:lstStyle/>
          <a:p>
            <a:pPr fontAlgn="ctr"/>
            <a:r>
              <a:rPr lang="kk-KZ" sz="1800" b="1" dirty="0"/>
              <a:t>2025 жылға арналған мемлекеттік тапсырыс </a:t>
            </a:r>
            <a:r>
              <a:rPr lang="en-US" sz="1800" b="1" dirty="0"/>
              <a:t>3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920 029 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kk-KZ" sz="1800" b="1" dirty="0">
                <a:latin typeface="Times New Roman" pitchFamily="18" charset="0"/>
                <a:cs typeface="Times New Roman" pitchFamily="18" charset="0"/>
              </a:rPr>
              <a:t>95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,0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тенгені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kk-KZ" sz="1800" dirty="0"/>
              <a:t>  Оның ішінде: МӘМС 3 339 136 027 тенге, ММТМК 580 893 868 тенге. </a:t>
            </a:r>
          </a:p>
          <a:p>
            <a:pPr fontAlgn="ctr"/>
            <a:r>
              <a:rPr lang="kk-KZ" sz="1800" dirty="0"/>
              <a:t> 2026 жылдың 6 айында  2 016 805 183,35</a:t>
            </a:r>
            <a:r>
              <a:rPr lang="kk-KZ" sz="1800" dirty="0">
                <a:solidFill>
                  <a:srgbClr val="FF0000"/>
                </a:solidFill>
              </a:rPr>
              <a:t> </a:t>
            </a:r>
            <a:r>
              <a:rPr lang="kk-KZ" sz="1800" dirty="0"/>
              <a:t>теңгені құрайтын </a:t>
            </a:r>
            <a:r>
              <a:rPr lang="ru-RU" sz="1800" dirty="0"/>
              <a:t> </a:t>
            </a:r>
            <a:r>
              <a:rPr lang="en-US" sz="1800" dirty="0"/>
              <a:t>1</a:t>
            </a:r>
            <a:r>
              <a:rPr lang="ru-RU" sz="1800" dirty="0"/>
              <a:t>9439  </a:t>
            </a:r>
            <a:r>
              <a:rPr lang="kk-KZ" sz="1800" dirty="0"/>
              <a:t>іс-жағдай ұсынылды 1 969 668 538,12</a:t>
            </a:r>
            <a:r>
              <a:rPr lang="kk-KZ" sz="1800" dirty="0">
                <a:solidFill>
                  <a:srgbClr val="FF0000"/>
                </a:solidFill>
              </a:rPr>
              <a:t>  </a:t>
            </a:r>
            <a:r>
              <a:rPr lang="kk-KZ" sz="1800" dirty="0"/>
              <a:t>теңге сомасына  17 223</a:t>
            </a:r>
            <a:r>
              <a:rPr lang="kk-KZ" sz="1800" dirty="0">
                <a:solidFill>
                  <a:srgbClr val="FF0000"/>
                </a:solidFill>
              </a:rPr>
              <a:t>  </a:t>
            </a:r>
            <a:r>
              <a:rPr lang="kk-KZ" sz="1800" dirty="0"/>
              <a:t>іс-жағдай қабылдауға қабылданды</a:t>
            </a:r>
          </a:p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1800" dirty="0"/>
              <a:t>Жоспардың орындалуы –  97,6%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fontAlgn="ctr"/>
            <a:r>
              <a:rPr lang="kk-KZ" sz="1800" b="1" dirty="0"/>
              <a:t>  47 136 645,23  </a:t>
            </a:r>
            <a:r>
              <a:rPr lang="kk-KZ" sz="1800" dirty="0"/>
              <a:t>теңге сомасындағы ақаулар анықталды - қабылданған соманың  2,4 % құрайды</a:t>
            </a:r>
            <a:endParaRPr lang="ru-RU" sz="1800" b="1" dirty="0">
              <a:solidFill>
                <a:srgbClr val="FF0000"/>
              </a:solidFill>
            </a:endParaRPr>
          </a:p>
          <a:p>
            <a:pPr fontAlgn="ctr"/>
            <a:endParaRPr lang="ru-RU" sz="1400" b="1" dirty="0">
              <a:solidFill>
                <a:srgbClr val="FF0000"/>
              </a:solidFill>
            </a:endParaRPr>
          </a:p>
          <a:p>
            <a:pPr fontAlgn="ctr"/>
            <a:endParaRPr lang="ru-RU" sz="1800" b="1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962040"/>
              </p:ext>
            </p:extLst>
          </p:nvPr>
        </p:nvGraphicFramePr>
        <p:xfrm>
          <a:off x="214283" y="4071941"/>
          <a:ext cx="8678198" cy="216217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4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4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5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2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2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76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24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400" u="none" strike="noStrike" baseline="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b"/>
                      <a:r>
                        <a:rPr lang="kk-KZ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Жылдың 6 айында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жылы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төлемге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ұсынылған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400" dirty="0"/>
                        <a:t>2026 жылға аяқтау актілері бойынша төлемге қабылданды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</a:t>
                      </a:r>
                      <a:r>
                        <a:rPr lang="ru-RU" sz="1400" u="none" strike="noStrike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6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Емделіп</a:t>
                      </a:r>
                      <a:r>
                        <a:rPr lang="kk-KZ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шыққандар саны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Соммасы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Емделіп</a:t>
                      </a:r>
                      <a:r>
                        <a:rPr lang="kk-KZ" sz="14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шыққандар саны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сомма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сомма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4440"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</a:t>
                      </a:r>
                      <a:r>
                        <a:rPr lang="kk-KZ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-2 145 науқас </a:t>
                      </a:r>
                      <a:r>
                        <a:rPr lang="kk-KZ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(қабылдау бөлімін қоса)</a:t>
                      </a:r>
                    </a:p>
                    <a:p>
                      <a:pPr algn="ctr" fontAlgn="t"/>
                      <a:r>
                        <a:rPr lang="kk-KZ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  -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17 294</a:t>
                      </a:r>
                      <a:r>
                        <a:rPr lang="kk-KZ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науқас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400" b="1" dirty="0"/>
                        <a:t>2 016 805 183,35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Гобмп</a:t>
                      </a:r>
                      <a:r>
                        <a:rPr lang="ru-RU" sz="14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-1752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lang="kk-KZ" sz="8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қабылдау бөлімін қоса</a:t>
                      </a:r>
                      <a:r>
                        <a:rPr lang="ru-RU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осмс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15471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науқас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1 969 668 538,12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47 136 645,23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513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4B25A6-D037-47DE-A1F1-94310E773C7D}" type="slidenum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620713"/>
            <a:ext cx="8820150" cy="1439862"/>
          </a:xfrm>
        </p:spPr>
        <p:txBody>
          <a:bodyPr rtlCol="0">
            <a:normAutofit fontScale="90000"/>
          </a:bodyPr>
          <a:lstStyle/>
          <a:p>
            <a:pPr algn="ctr">
              <a:defRPr/>
            </a:pP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Материалдық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база</a:t>
            </a:r>
            <a:b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1"/>
                </a:solidFill>
                <a:latin typeface="+mn-lt"/>
                <a:cs typeface="Times New Roman" pitchFamily="18" charset="0"/>
              </a:rPr>
              <a:t> </a:t>
            </a:r>
            <a:r>
              <a:rPr lang="kk-KZ" sz="2400" b="1" dirty="0">
                <a:solidFill>
                  <a:schemeClr val="tx1"/>
                </a:solidFill>
                <a:latin typeface="+mn-lt"/>
              </a:rPr>
              <a:t>Негізгі қаржыны пайдалану тиімділігін бағалау </a:t>
            </a:r>
            <a:b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dirty="0"/>
              <a:t> </a:t>
            </a:r>
            <a:r>
              <a:rPr lang="kk-KZ" sz="2000" b="1" dirty="0">
                <a:solidFill>
                  <a:schemeClr val="tx1"/>
                </a:solidFill>
                <a:latin typeface="+mn-lt"/>
              </a:rPr>
              <a:t>Медициналық жабдықтармен жабдықтауды талдау </a:t>
            </a:r>
            <a:br>
              <a:rPr lang="ru-RU" sz="2200" dirty="0">
                <a:solidFill>
                  <a:srgbClr val="FF0000"/>
                </a:solidFill>
              </a:rPr>
            </a:br>
            <a:endParaRPr lang="ru-RU" sz="22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2776538"/>
          <a:ext cx="6336100" cy="108116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923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0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5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921">
                <a:tc>
                  <a:txBody>
                    <a:bodyPr/>
                    <a:lstStyle/>
                    <a:p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endParaRPr lang="ru-RU" sz="2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649">
                <a:tc>
                  <a:txBody>
                    <a:bodyPr/>
                    <a:lstStyle/>
                    <a:p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82,84%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latin typeface="Times New Roman" pitchFamily="18" charset="0"/>
                          <a:cs typeface="Times New Roman" pitchFamily="18" charset="0"/>
                        </a:rPr>
                        <a:t>84,41%</a:t>
                      </a:r>
                      <a:endParaRPr lang="ru-RU" sz="2000" b="1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rot="10800000" flipV="1">
            <a:off x="395536" y="4860160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Предусмотрено по плану на 2026г приобретение оборудования –24 655,0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тенге,</a:t>
            </a:r>
          </a:p>
        </p:txBody>
      </p:sp>
    </p:spTree>
    <p:extLst>
      <p:ext uri="{BB962C8B-B14F-4D97-AF65-F5344CB8AC3E}">
        <p14:creationId xmlns:p14="http://schemas.microsoft.com/office/powerpoint/2010/main" val="421413828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774" y="260648"/>
            <a:ext cx="8229600" cy="285752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solidFill>
                  <a:srgbClr val="FF0000"/>
                </a:solidFill>
              </a:rPr>
              <a:t>4.0 </a:t>
            </a:r>
            <a:r>
              <a:rPr lang="kk-KZ" sz="2000" dirty="0">
                <a:solidFill>
                  <a:srgbClr val="FF0000"/>
                </a:solidFill>
              </a:rPr>
              <a:t>Аурухана бойынша 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көме</a:t>
            </a:r>
            <a:r>
              <a:rPr lang="kk-KZ" sz="2000" dirty="0">
                <a:solidFill>
                  <a:srgbClr val="FF0000"/>
                </a:solidFill>
              </a:rPr>
              <a:t>кті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бағалау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индикаторлар</a:t>
            </a:r>
            <a:r>
              <a:rPr lang="ru-RU" sz="2000" dirty="0">
                <a:solidFill>
                  <a:srgbClr val="FF0000"/>
                </a:solidFill>
              </a:rPr>
              <a:t> </a:t>
            </a:r>
            <a:r>
              <a:rPr lang="ru-RU" sz="2000" dirty="0" err="1">
                <a:solidFill>
                  <a:srgbClr val="FF0000"/>
                </a:solidFill>
              </a:rPr>
              <a:t>көрсеткіші</a:t>
            </a:r>
            <a:r>
              <a:rPr lang="ru-RU" sz="2000" dirty="0">
                <a:solidFill>
                  <a:srgbClr val="FF0000"/>
                </a:solidFill>
              </a:rPr>
              <a:t> 2026 ж 6 </a:t>
            </a:r>
            <a:r>
              <a:rPr lang="ru-RU" sz="2000" dirty="0" err="1">
                <a:solidFill>
                  <a:srgbClr val="FF0000"/>
                </a:solidFill>
              </a:rPr>
              <a:t>айлық</a:t>
            </a:r>
            <a:r>
              <a:rPr lang="ru-RU" sz="2000" dirty="0"/>
              <a:t>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0701828"/>
              </p:ext>
            </p:extLst>
          </p:nvPr>
        </p:nvGraphicFramePr>
        <p:xfrm>
          <a:off x="500034" y="831870"/>
          <a:ext cx="8401080" cy="5811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29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71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444">
                <a:tc>
                  <a:txBody>
                    <a:bodyPr/>
                    <a:lstStyle/>
                    <a:p>
                      <a:r>
                        <a:rPr lang="kk-KZ" sz="1400" dirty="0"/>
                        <a:t>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Индикаторлардың атауы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Ақпараттың кезеңділігі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1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Шекті</a:t>
                      </a:r>
                      <a:r>
                        <a:rPr kumimoji="0" lang="ru-RU" sz="14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i="0" kern="1200" dirty="0" err="1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мәні</a:t>
                      </a:r>
                      <a:endParaRPr kumimoji="0"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400" b="1" i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2026 жыл 6 ай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444">
                <a:tc>
                  <a:txBody>
                    <a:bodyPr/>
                    <a:lstStyle/>
                    <a:p>
                      <a:r>
                        <a:rPr lang="kk-KZ" sz="1400" dirty="0"/>
                        <a:t>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емдеуге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жатқызу кезіндегі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қайтыс-болу жағдайларының көрсеткіші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Ай 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0</a:t>
                      </a:r>
                      <a:r>
                        <a:rPr lang="en-US" sz="1400" dirty="0"/>
                        <a:t>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444">
                <a:tc>
                  <a:txBody>
                    <a:bodyPr/>
                    <a:lstStyle/>
                    <a:p>
                      <a:r>
                        <a:rPr lang="kk-KZ" sz="1400" dirty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Стационардағы тәулікке жетпейтін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қайтыс-болу көрсеткіштері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тоқсан 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0,14</a:t>
                      </a:r>
                      <a:r>
                        <a:rPr lang="en-US" sz="1400" dirty="0"/>
                        <a:t>% </a:t>
                      </a:r>
                      <a:r>
                        <a:rPr lang="ru-RU" sz="1400" dirty="0"/>
                        <a:t>(˂</a:t>
                      </a:r>
                      <a:r>
                        <a:rPr lang="ru-RU" sz="1400" baseline="0" dirty="0"/>
                        <a:t> 4%</a:t>
                      </a:r>
                      <a:r>
                        <a:rPr lang="ru-RU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4345">
                <a:tc>
                  <a:txBody>
                    <a:bodyPr/>
                    <a:lstStyle/>
                    <a:p>
                      <a:r>
                        <a:rPr lang="kk-KZ" sz="1400" dirty="0"/>
                        <a:t>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Жоспарлы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емдеуге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жатқызу жағдайларындағы операциядан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кейінгі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қайтыс-болу көрсеткіші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Ай 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0444">
                <a:tc>
                  <a:txBody>
                    <a:bodyPr/>
                    <a:lstStyle/>
                    <a:p>
                      <a:r>
                        <a:rPr lang="ru-RU" sz="14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Операция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кезіндегі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асқынулардың көрсеткіші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/>
                        <a:t>Тоқсан 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 0</a:t>
                      </a:r>
                      <a:r>
                        <a:rPr lang="en-US" sz="1400" dirty="0"/>
                        <a:t>%</a:t>
                      </a:r>
                      <a:r>
                        <a:rPr lang="ru-RU" sz="1400" dirty="0"/>
                        <a:t>(˂</a:t>
                      </a:r>
                      <a:r>
                        <a:rPr lang="ru-RU" sz="1400" baseline="0" dirty="0"/>
                        <a:t> 5%</a:t>
                      </a:r>
                      <a:r>
                        <a:rPr lang="ru-RU" sz="1400" dirty="0"/>
                        <a:t>)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5624">
                <a:tc>
                  <a:txBody>
                    <a:bodyPr/>
                    <a:lstStyle/>
                    <a:p>
                      <a:r>
                        <a:rPr lang="en-US" sz="1400" dirty="0"/>
                        <a:t>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Операциядан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кейінгі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асқынулардың көрсеткіші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/>
                        <a:t>Тоқсан сайын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0.</a:t>
                      </a:r>
                      <a:r>
                        <a:rPr lang="ru-RU" sz="1400" dirty="0"/>
                        <a:t>0</a:t>
                      </a:r>
                      <a:r>
                        <a:rPr lang="en-US" sz="1400" dirty="0"/>
                        <a:t>% (</a:t>
                      </a:r>
                      <a:r>
                        <a:rPr lang="ru-RU" sz="1400" dirty="0"/>
                        <a:t>˂</a:t>
                      </a:r>
                      <a:r>
                        <a:rPr lang="ru-RU" sz="1400" baseline="0" dirty="0"/>
                        <a:t> </a:t>
                      </a:r>
                      <a:r>
                        <a:rPr lang="en-US" sz="1400" baseline="0" dirty="0"/>
                        <a:t>3</a:t>
                      </a:r>
                      <a:r>
                        <a:rPr lang="ru-RU" sz="1400" baseline="0" dirty="0"/>
                        <a:t>%</a:t>
                      </a:r>
                      <a:r>
                        <a:rPr lang="ru-RU" sz="14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49649">
                <a:tc>
                  <a:txBody>
                    <a:bodyPr/>
                    <a:lstStyle/>
                    <a:p>
                      <a:r>
                        <a:rPr lang="en-US" sz="1400" dirty="0"/>
                        <a:t>6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Ана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өлімі жағдайларының 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саны,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соның ішінде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акушерлік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қан кетуден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гестоздардан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аборттардан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экстрагениталды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патологиялардан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 </a:t>
                      </a:r>
                      <a:r>
                        <a:rPr lang="kk-KZ" sz="1400" dirty="0"/>
                        <a:t>Күн </a:t>
                      </a:r>
                      <a:r>
                        <a:rPr lang="ru-RU" sz="1400" dirty="0" err="1"/>
                        <a:t>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0 </a:t>
                      </a:r>
                      <a:r>
                        <a:rPr lang="en-US" sz="1400" dirty="0"/>
                        <a:t>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0444">
                <a:tc>
                  <a:txBody>
                    <a:bodyPr/>
                    <a:lstStyle/>
                    <a:p>
                      <a:r>
                        <a:rPr lang="en-US" sz="1400" dirty="0"/>
                        <a:t>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Босану</a:t>
                      </a:r>
                      <a:r>
                        <a:rPr kumimoji="0" lang="ru-RU" sz="14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кезеңіндегі әйелдердің жарақат көрсеткіші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Тоқсан</a:t>
                      </a:r>
                      <a:r>
                        <a:rPr lang="kk-KZ" sz="1400" baseline="0" dirty="0"/>
                        <a:t> сайын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/>
                        <a:t>0,15</a:t>
                      </a:r>
                      <a:r>
                        <a:rPr lang="en-US" sz="1400" dirty="0"/>
                        <a:t>%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978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28193"/>
              </p:ext>
            </p:extLst>
          </p:nvPr>
        </p:nvGraphicFramePr>
        <p:xfrm>
          <a:off x="142844" y="98419"/>
          <a:ext cx="8858313" cy="6371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7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68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4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4730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Шұғыл </a:t>
                      </a:r>
                      <a:r>
                        <a:rPr kumimoji="0" lang="ru-RU" sz="12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кесарь </a:t>
                      </a:r>
                      <a:r>
                        <a:rPr kumimoji="0" lang="ru-RU" sz="12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тілігінің көрсеткіші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200" b="0" dirty="0">
                          <a:solidFill>
                            <a:schemeClr val="tx1"/>
                          </a:solidFill>
                        </a:rPr>
                        <a:t>Тоқсан сайын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solidFill>
                            <a:schemeClr val="tx1"/>
                          </a:solidFill>
                        </a:rPr>
                        <a:t>14,9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%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(˂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20%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  <a:p>
                      <a:endParaRPr lang="ru-RU" sz="1200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730">
                <a:tc>
                  <a:txBody>
                    <a:bodyPr/>
                    <a:lstStyle/>
                    <a:p>
                      <a:r>
                        <a:rPr lang="kk-KZ" sz="1200" dirty="0"/>
                        <a:t>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Емдеуге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жатқызудан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бас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тартқаннан кейін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жүкті әйелдердің тәулік ішінде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стационарға түсу 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Тоқсан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 0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598">
                <a:tc>
                  <a:txBody>
                    <a:bodyPr/>
                    <a:lstStyle/>
                    <a:p>
                      <a:r>
                        <a:rPr lang="kk-KZ" sz="1200" dirty="0"/>
                        <a:t>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Нәрестелердің өлім жағдайларының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саны,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соның ішінде:тыныс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алу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ағзалары ауруларынан,ішек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инфекцияларынан,туа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біткен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даму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кемістіктерінен,перинатальды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кезеңдегі аурулардан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Ай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Есеп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беру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кезеңіндегі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көрсеткіштер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мәнінің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алдыңғымен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салыстырғанда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5 %-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ға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азаюы</a:t>
                      </a:r>
                      <a:endParaRPr kumimoji="0" lang="kk-KZ" sz="12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kk-KZ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0%</a:t>
                      </a:r>
                      <a:endParaRPr kumimoji="0" lang="ru-RU" sz="1200" b="0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730">
                <a:tc>
                  <a:txBody>
                    <a:bodyPr/>
                    <a:lstStyle/>
                    <a:p>
                      <a:r>
                        <a:rPr lang="kk-KZ" sz="1200" dirty="0"/>
                        <a:t>11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Жаңа туған нәрестелердің жарақаттану 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 тоқсан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/>
                        <a:t>0,9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241">
                <a:tc>
                  <a:txBody>
                    <a:bodyPr/>
                    <a:lstStyle/>
                    <a:p>
                      <a:r>
                        <a:rPr lang="kk-KZ" sz="1200" dirty="0"/>
                        <a:t>12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Ұрықтың интранатальды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өлімінің 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 тоқсан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.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Есеп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беру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кезеңіндегі көрсеткіштер мәнінің алдыңғы кезеңмен салыстырғанда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-ға азаюы</a:t>
                      </a:r>
                      <a:endParaRPr lang="ru-RU" sz="1200" dirty="0"/>
                    </a:p>
                    <a:p>
                      <a:r>
                        <a:rPr lang="kk-KZ" sz="1200" dirty="0"/>
                        <a:t>2025</a:t>
                      </a:r>
                      <a:r>
                        <a:rPr lang="kk-KZ" sz="1200" baseline="0" dirty="0"/>
                        <a:t> ж-0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4730">
                <a:tc>
                  <a:txBody>
                    <a:bodyPr/>
                    <a:lstStyle/>
                    <a:p>
                      <a:r>
                        <a:rPr lang="kk-KZ" sz="1200" dirty="0"/>
                        <a:t>13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Ерте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неонаталды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өлім 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(7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тәулікке дейінгі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/>
                        <a:t> тоқсан сайын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+mn-lt"/>
                        </a:rPr>
                        <a:t>0,0</a:t>
                      </a:r>
                      <a:r>
                        <a:rPr lang="en-US" sz="1200" dirty="0">
                          <a:latin typeface="+mn-lt"/>
                        </a:rPr>
                        <a:t>%</a:t>
                      </a:r>
                      <a:endParaRPr lang="ru-RU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4730">
                <a:tc>
                  <a:txBody>
                    <a:bodyPr/>
                    <a:lstStyle/>
                    <a:p>
                      <a:r>
                        <a:rPr lang="kk-KZ" sz="1200" dirty="0"/>
                        <a:t>14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Операциялық араласудан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кейінгі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іріңді-сепсис процестерін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 Ай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>
                          <a:latin typeface="+mn-lt"/>
                        </a:rPr>
                        <a:t>0</a:t>
                      </a:r>
                      <a:r>
                        <a:rPr lang="en-US" sz="1200" dirty="0">
                          <a:latin typeface="+mn-lt"/>
                        </a:rPr>
                        <a:t>%</a:t>
                      </a:r>
                      <a:endParaRPr lang="ru-RU" sz="1200" dirty="0">
                        <a:latin typeface="+mn-lt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64730">
                <a:tc>
                  <a:txBody>
                    <a:bodyPr/>
                    <a:lstStyle/>
                    <a:p>
                      <a:r>
                        <a:rPr lang="kk-KZ" sz="1200" dirty="0"/>
                        <a:t>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Нәрестелердегі іріңді-сепсис процестерін</a:t>
                      </a:r>
                      <a:r>
                        <a:rPr kumimoji="0" lang="ru-RU" sz="12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2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көрсеткіші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200" dirty="0"/>
                        <a:t>Ай сайын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dirty="0"/>
                        <a:t> 0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45003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7"/>
            <a:ext cx="8229600" cy="13262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539261"/>
              </p:ext>
            </p:extLst>
          </p:nvPr>
        </p:nvGraphicFramePr>
        <p:xfrm>
          <a:off x="142840" y="928670"/>
          <a:ext cx="9001160" cy="4110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0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502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1537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Бір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ішінде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бір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ауру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бойынша</a:t>
                      </a: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қайта түсу көрсеткіші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сайын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 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1537">
                <a:tc>
                  <a:txBody>
                    <a:bodyPr/>
                    <a:lstStyle/>
                    <a:p>
                      <a:r>
                        <a:rPr lang="ru-RU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Клиникалық және патологиялық-анатомиялық диагноздардың айырмашылық жағдайларының 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саны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сайын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 0</a:t>
                      </a:r>
                      <a:r>
                        <a:rPr lang="en-US" sz="1600" dirty="0"/>
                        <a:t>%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1537">
                <a:tc>
                  <a:txBody>
                    <a:bodyPr/>
                    <a:lstStyle/>
                    <a:p>
                      <a:r>
                        <a:rPr lang="en-US" sz="1600" dirty="0"/>
                        <a:t>18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Көрсетілген медициналық қызмет сапасына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негізделген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шағымдардың көрсеткіші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сайын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1537">
                <a:tc>
                  <a:txBody>
                    <a:bodyPr/>
                    <a:lstStyle/>
                    <a:p>
                      <a:r>
                        <a:rPr lang="en-US" sz="1600" dirty="0"/>
                        <a:t>19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Эпидемиологиялық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тексерулер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жүргізілген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аурухана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ішілік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инфекциялар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көрсеткіші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сайын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 100%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1537">
                <a:tc>
                  <a:txBody>
                    <a:bodyPr/>
                    <a:lstStyle/>
                    <a:p>
                      <a:r>
                        <a:rPr lang="en-US" sz="1600" dirty="0"/>
                        <a:t>20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Ауруханаішілік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инфекциялардың пайда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болу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себептері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мен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факторлары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және таралуын</a:t>
                      </a:r>
                      <a:r>
                        <a:rPr kumimoji="0" lang="ru-RU" sz="16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0" i="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анықтау көрсеткіші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Ай </a:t>
                      </a:r>
                      <a:r>
                        <a:rPr kumimoji="0" lang="ru-RU" sz="1600" b="0" i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сайын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100%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9353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0"/>
            <a:ext cx="7729534" cy="785794"/>
          </a:xfrm>
        </p:spPr>
        <p:txBody>
          <a:bodyPr>
            <a:normAutofit/>
          </a:bodyPr>
          <a:lstStyle/>
          <a:p>
            <a:r>
              <a:rPr lang="kk-KZ" sz="2400" b="1" dirty="0">
                <a:solidFill>
                  <a:srgbClr val="C00000"/>
                </a:solidFill>
              </a:rPr>
              <a:t>5.0 Негізгі медициналық-сапалық көрсеткіштер 2026ж 6 ай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308272"/>
              </p:ext>
            </p:extLst>
          </p:nvPr>
        </p:nvGraphicFramePr>
        <p:xfrm>
          <a:off x="457200" y="1000110"/>
          <a:ext cx="8229600" cy="5403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02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41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жыл </a:t>
                      </a:r>
                      <a:r>
                        <a:rPr lang="kk-KZ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 ай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 ай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Емделіп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шыққандар 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саны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8356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7876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Күндік төсек-орын орындалуы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116.1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0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Төсек-орын айналымы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26.8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24,8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Орташа төсек-орын күні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Төсек-орын толуы</a:t>
                      </a: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97.4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187,9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 түскен науқастар саны</a:t>
                      </a: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</a:p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1936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Жедел түскен науқастар саны  </a:t>
                      </a:r>
                    </a:p>
                  </a:txBody>
                  <a:tcPr anchor="ctr" horzOverflow="overflow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6440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6008</a:t>
                      </a: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4419">
                <a:tc>
                  <a:txBody>
                    <a:bodyPr/>
                    <a:lstStyle/>
                    <a:p>
                      <a:r>
                        <a:rPr lang="kk-KZ" sz="1400" dirty="0"/>
                        <a:t>Қайтыс болғандар</a:t>
                      </a:r>
                    </a:p>
                    <a:p>
                      <a:r>
                        <a:rPr lang="kk-KZ" sz="1400" dirty="0"/>
                        <a:t>        -</a:t>
                      </a:r>
                      <a:r>
                        <a:rPr lang="kk-KZ" sz="1400" baseline="0" dirty="0"/>
                        <a:t> </a:t>
                      </a:r>
                      <a:r>
                        <a:rPr lang="kk-KZ" sz="1400" dirty="0"/>
                        <a:t>Ересектер</a:t>
                      </a:r>
                    </a:p>
                    <a:p>
                      <a:r>
                        <a:rPr lang="kk-KZ" sz="1400" dirty="0"/>
                        <a:t>       </a:t>
                      </a:r>
                      <a:r>
                        <a:rPr lang="kk-KZ" sz="1400" baseline="0" dirty="0"/>
                        <a:t> - Паллиативті көмек </a:t>
                      </a:r>
                      <a:endParaRPr lang="kk-KZ" sz="1400" dirty="0"/>
                    </a:p>
                    <a:p>
                      <a:r>
                        <a:rPr lang="kk-KZ" sz="1400" dirty="0"/>
                        <a:t>        - 1 жасқа дейін</a:t>
                      </a:r>
                    </a:p>
                    <a:p>
                      <a:r>
                        <a:rPr lang="kk-KZ" sz="1400" dirty="0"/>
                        <a:t>        - 5</a:t>
                      </a:r>
                      <a:r>
                        <a:rPr lang="kk-KZ" sz="1400" baseline="0" dirty="0"/>
                        <a:t> жасқа дейін</a:t>
                      </a:r>
                    </a:p>
                    <a:p>
                      <a:r>
                        <a:rPr lang="kk-KZ" sz="1400" baseline="0" dirty="0"/>
                        <a:t>        - 18 жасқа дейін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</a:t>
                      </a:r>
                    </a:p>
                    <a:p>
                      <a:r>
                        <a:rPr lang="kk-KZ" sz="1400" dirty="0"/>
                        <a:t>                </a:t>
                      </a:r>
                      <a:r>
                        <a:rPr lang="en-US" sz="1400" baseline="0" dirty="0"/>
                        <a:t>55</a:t>
                      </a:r>
                      <a:endParaRPr lang="kk-KZ" sz="1400" baseline="0" dirty="0"/>
                    </a:p>
                    <a:p>
                      <a:r>
                        <a:rPr lang="kk-KZ" sz="1400" baseline="0" dirty="0"/>
                        <a:t>                </a:t>
                      </a:r>
                      <a:r>
                        <a:rPr lang="en-US" sz="1400" baseline="0" dirty="0"/>
                        <a:t>5</a:t>
                      </a:r>
                      <a:endParaRPr lang="kk-KZ" sz="1400" dirty="0"/>
                    </a:p>
                    <a:p>
                      <a:r>
                        <a:rPr lang="kk-KZ" sz="1400" dirty="0"/>
                        <a:t>                </a:t>
                      </a:r>
                      <a:r>
                        <a:rPr lang="en-US" sz="1400" dirty="0"/>
                        <a:t>2</a:t>
                      </a:r>
                      <a:endParaRPr lang="kk-KZ" sz="1400" dirty="0"/>
                    </a:p>
                    <a:p>
                      <a:r>
                        <a:rPr lang="kk-KZ" sz="1400" dirty="0"/>
                        <a:t>                </a:t>
                      </a:r>
                      <a:r>
                        <a:rPr lang="en-US" sz="1400" dirty="0"/>
                        <a:t>1</a:t>
                      </a:r>
                      <a:r>
                        <a:rPr lang="kk-KZ" sz="1400" dirty="0"/>
                        <a:t> </a:t>
                      </a:r>
                    </a:p>
                    <a:p>
                      <a:r>
                        <a:rPr lang="kk-KZ" sz="1400" dirty="0"/>
                        <a:t>                </a:t>
                      </a:r>
                      <a:r>
                        <a:rPr lang="en-US" sz="1400" dirty="0"/>
                        <a:t>3</a:t>
                      </a:r>
                      <a:r>
                        <a:rPr lang="kk-KZ" sz="1400" dirty="0"/>
                        <a:t>          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           </a:t>
                      </a:r>
                    </a:p>
                    <a:p>
                      <a:r>
                        <a:rPr lang="ru-RU" sz="1400" dirty="0"/>
                        <a:t>            68</a:t>
                      </a:r>
                    </a:p>
                    <a:p>
                      <a:r>
                        <a:rPr lang="ru-RU" sz="1400" dirty="0"/>
                        <a:t>             10 </a:t>
                      </a:r>
                    </a:p>
                    <a:p>
                      <a:r>
                        <a:rPr lang="ru-RU" sz="1400" dirty="0"/>
                        <a:t>             2</a:t>
                      </a:r>
                    </a:p>
                    <a:p>
                      <a:r>
                        <a:rPr lang="ru-RU" sz="1400" baseline="0" dirty="0"/>
                        <a:t>             1</a:t>
                      </a:r>
                    </a:p>
                    <a:p>
                      <a:r>
                        <a:rPr lang="ru-RU" sz="1400" baseline="0" dirty="0"/>
                        <a:t>             1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1755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404664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5.1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4616900"/>
              </p:ext>
            </p:extLst>
          </p:nvPr>
        </p:nvGraphicFramePr>
        <p:xfrm>
          <a:off x="0" y="608982"/>
          <a:ext cx="9144000" cy="624901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3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0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45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5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45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65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73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735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735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6362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9997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3331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B8D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Құрылымдық бөлімдер және төсек профилі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Түскен науқастар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Емделіп шыққандар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Қайтыс болғандар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Өткізілген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төсек-күндер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Төсек-күндерінің орындалу%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696">
                <a:tc vMerge="1">
                  <a:txBody>
                    <a:bodyPr/>
                    <a:lstStyle/>
                    <a:p>
                      <a:pPr algn="l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just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2025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2026</a:t>
                      </a: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62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Терапиялық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481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4002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3658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97,8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Кардиологиялық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434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3573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3388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132,9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Эндокринологиялық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79,4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Хирургия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2653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104,0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24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Хирургия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24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Проктология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24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Іріңді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хирургия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5017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Сынық-сырқат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47,1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354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Сынық-сырқат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Урологиялық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379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3054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3462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135,8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Урологиялық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500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58,8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Босану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бөлімі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1747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1764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148,2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патология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154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157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Гинекология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2822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70,2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6658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Балалар гинекологиясы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1397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137,4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Патология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новрожд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енных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395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343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2380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106,0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+mn-lt"/>
                        </a:rPr>
                        <a:t>Невралогия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111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Отоларинг.ересектер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Отоларинголог.балалар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537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4262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4298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109,9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педиатриялық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299,4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269,4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кардио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невро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1418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1264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9450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128,0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47255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Травма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111,9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156,6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5861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инсульт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51,4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53,9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-71462"/>
            <a:ext cx="8229600" cy="404664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5.2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245946" y="623845"/>
          <a:ext cx="8898054" cy="623415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317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5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5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29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95584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Құрылымдық бөлімдер және төсек профилі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Төсек толуы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Төсек айналымы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1 науқастың төсекте болуының орташа ұзақтығы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Хирургиялық</a:t>
                      </a:r>
                      <a:r>
                        <a:rPr lang="ru-RU" sz="1000" b="1" i="0" u="none" strike="noStrike" baseline="0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 белсенділік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Қайтыс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болу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937">
                <a:tc vMerge="1">
                  <a:txBody>
                    <a:bodyPr/>
                    <a:lstStyle/>
                    <a:p>
                      <a:pPr algn="l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just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5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Терапиялық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0</a:t>
                      </a:r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  <a:r>
                        <a:rPr lang="en-US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0</a:t>
                      </a:r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Кардиологиялық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Эндокринологиялық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Хирургиялық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176,9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77,39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77,98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5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Хирургиялық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155,0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92,77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95,54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2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проктология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Іріңді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хирургия 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800" b="0" i="0" u="none" strike="noStrike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5,71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Сынық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-сырқат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78,82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47,37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Сынық-сырқат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93,33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103,17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Урологиялық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15,15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Урологиялық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Босану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бөлімі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16,14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патология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154,0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59,26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Гинекология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21,5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28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гинекология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46,7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Патология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 новрожд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+mn-lt"/>
                        </a:rPr>
                        <a:t>енных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+mn-lt"/>
                        </a:rPr>
                        <a:t>Невралогия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Отоларинг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Отоларингология</a:t>
                      </a:r>
                      <a:r>
                        <a:rPr lang="ru-RU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baseline="0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педиатриялық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509,0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458,0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кардио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невро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217,6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трав 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сауықтыру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35,2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14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Инсульт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404664"/>
          </a:xfrm>
          <a:ln>
            <a:noFill/>
          </a:ln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5.3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айлық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сапалық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көрсеткіштер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5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476672"/>
          <a:ext cx="8929720" cy="309634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37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5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83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916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9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87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35209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rgbClr val="FB8DF3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Құрылымдық бөлімдер және төсек профилі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Түскені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Шыққаны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Қайтыс болғаны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Өткізілген төсек-күндер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Төсек-күндерінің орындалу%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solidFill>
                      <a:srgbClr val="FB8D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014">
                <a:tc vMerge="1">
                  <a:txBody>
                    <a:bodyPr/>
                    <a:lstStyle/>
                    <a:p>
                      <a:pPr algn="l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just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8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терапиялық 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(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Майдантал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330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250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4251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2804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137,5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педиатриялық  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</a:t>
                      </a:r>
                      <a:r>
                        <a:rPr lang="ru-RU" sz="1000" b="0" i="0" u="none" strike="noStrike" dirty="0" err="1">
                          <a:solidFill>
                            <a:srgbClr val="FF0000"/>
                          </a:solidFill>
                          <a:latin typeface="+mn-lt"/>
                        </a:rPr>
                        <a:t>Майдантал</a:t>
                      </a:r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3165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1852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930,9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544,7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719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паллиативная помощь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1459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1378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122,6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115,8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2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Жұқпалы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аурулар ересектер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383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2723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94,2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2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Жұқпалы</a:t>
                      </a:r>
                      <a:r>
                        <a:rPr lang="kk-KZ" sz="1000" b="0" i="0" u="none" strike="noStrike" baseline="0" dirty="0">
                          <a:solidFill>
                            <a:srgbClr val="FF0000"/>
                          </a:solidFill>
                          <a:latin typeface="Times New Roman"/>
                        </a:rPr>
                        <a:t> аурулар балалар</a:t>
                      </a:r>
                      <a:endParaRPr lang="ru-RU" sz="10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669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692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671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4672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4688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002">
                <a:tc>
                  <a:txBody>
                    <a:bodyPr/>
                    <a:lstStyle/>
                    <a:p>
                      <a:pPr algn="l" fontAlgn="t"/>
                      <a:r>
                        <a:rPr lang="kk-KZ" sz="10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Барлығы </a:t>
                      </a:r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ОҚА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8351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7585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8356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7876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61783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58821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116,1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110,5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0" y="3717032"/>
          <a:ext cx="8929719" cy="311780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37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1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55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194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319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5875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5875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54976"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100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000" u="none" strike="noStrike" dirty="0" err="1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Құрылымдық бөлімдер және төсек профилі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Төсек толуы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Төсек айналымы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000" dirty="0"/>
                        <a:t>1 науқастың төсекте болуының орташа ұзақтығы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Хирургиялық</a:t>
                      </a:r>
                      <a:r>
                        <a:rPr lang="ru-RU" sz="1000" b="1" i="0" u="none" strike="noStrike" baseline="0" dirty="0" err="1">
                          <a:solidFill>
                            <a:srgbClr val="000000"/>
                          </a:solidFill>
                          <a:latin typeface="+mn-lt"/>
                        </a:rPr>
                        <a:t> белсенділік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Қайтыс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болу</a:t>
                      </a:r>
                    </a:p>
                  </a:txBody>
                  <a:tcPr marL="9525" marR="9525" marT="9525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just" fontAlgn="t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3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терапиялық  </a:t>
                      </a: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</a:t>
                      </a:r>
                      <a:r>
                        <a:rPr lang="ru-RU" sz="1400" b="0" i="0" u="none" strike="noStrike" dirty="0" err="1">
                          <a:solidFill>
                            <a:srgbClr val="FF0000"/>
                          </a:solidFill>
                          <a:latin typeface="+mn-lt"/>
                        </a:rPr>
                        <a:t>Майдантал</a:t>
                      </a: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354,3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1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rgbClr val="FF0000"/>
                          </a:solidFill>
                          <a:latin typeface="Times New Roman"/>
                        </a:rPr>
                        <a:t>педиатриялық  </a:t>
                      </a: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(</a:t>
                      </a:r>
                      <a:r>
                        <a:rPr lang="ru-RU" sz="1400" b="0" i="0" u="none" strike="noStrike" dirty="0" err="1">
                          <a:solidFill>
                            <a:srgbClr val="FF0000"/>
                          </a:solidFill>
                          <a:latin typeface="+mn-lt"/>
                        </a:rPr>
                        <a:t>Майдантал</a:t>
                      </a: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)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1582,5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926,0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97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паллиативная помощь</a:t>
                      </a:r>
                    </a:p>
                    <a:p>
                      <a:pPr algn="l" fontAlgn="b"/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196,9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11,9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31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Жұқпалы</a:t>
                      </a:r>
                      <a:r>
                        <a:rPr lang="kk-KZ" sz="1400" b="0" i="0" u="none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 аурулар ересектер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22,0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53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4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Жұқпалы</a:t>
                      </a:r>
                      <a:r>
                        <a:rPr lang="kk-KZ" sz="1400" b="0" i="0" u="none" strike="noStrike" baseline="0" dirty="0">
                          <a:solidFill>
                            <a:srgbClr val="FF0000"/>
                          </a:solidFill>
                          <a:latin typeface="+mn-lt"/>
                        </a:rPr>
                        <a:t> аурулар балалар</a:t>
                      </a:r>
                      <a:endParaRPr lang="ru-RU" sz="14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167,4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414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6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Барлығы ОҚА</a:t>
                      </a:r>
                      <a:endParaRPr lang="ru-RU" sz="1600" b="1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19,84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20,45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908720"/>
          <a:ext cx="8715436" cy="5176345"/>
        </p:xfrm>
        <a:graphic>
          <a:graphicData uri="http://schemas.openxmlformats.org/drawingml/2006/table">
            <a:tbl>
              <a:tblPr/>
              <a:tblGrid>
                <a:gridCol w="1178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5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48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294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857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92621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Есеп соңындағы төсек саны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Орта</a:t>
                      </a:r>
                      <a:r>
                        <a:rPr lang="kk-KZ" sz="14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айлық төсек саны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dirty="0">
                          <a:latin typeface="+mn-lt"/>
                        </a:rPr>
                        <a:t>Күндізгі стационар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Шыққаны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Өткізілген төсек-күндер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k-KZ" sz="1400" b="1" dirty="0">
                          <a:latin typeface="+mn-lt"/>
                        </a:rPr>
                        <a:t>1 науқастың төсекте болуының орташа ұзақтығы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69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202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5840"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Есеп соңындағы төсек саны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Орта</a:t>
                      </a:r>
                      <a:r>
                        <a:rPr lang="kk-KZ" sz="1400" b="1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айлық төсек саны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vert="vert27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dirty="0">
                          <a:latin typeface="+mn-lt"/>
                        </a:rPr>
                        <a:t>Құрылымдық бөлімдер және төсек профилі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Шыққаны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latin typeface="+mn-lt"/>
                        </a:rPr>
                        <a:t>Өткізілген төсек-күндер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kk-KZ" sz="1400" b="1" dirty="0">
                          <a:latin typeface="+mn-lt"/>
                        </a:rPr>
                        <a:t>1 науқастың төсекте болуының орташа ұзақтығы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58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терапия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кардиология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1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неврология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945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18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хирургия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35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8.0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584"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травматология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77</a:t>
                      </a:r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6,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7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урология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8.2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1972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урология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84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балалар</a:t>
                      </a:r>
                      <a:r>
                        <a:rPr lang="kk-KZ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бөлімшесі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k-KZ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9.6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846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646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581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7,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86000" y="1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5.4 Стационар алмастырушы медициналық көмектің сапалық көрсеткіштері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71570"/>
          </a:xfrm>
        </p:spPr>
        <p:txBody>
          <a:bodyPr>
            <a:normAutofit/>
          </a:bodyPr>
          <a:lstStyle/>
          <a:p>
            <a:pPr algn="ctr"/>
            <a:r>
              <a:rPr lang="kk-KZ" sz="2400" dirty="0">
                <a:solidFill>
                  <a:srgbClr val="FF0000"/>
                </a:solidFill>
              </a:rPr>
              <a:t>5.5 ШЖҚ «Кентау қалалық  орталық ауруханасы»  МКК  </a:t>
            </a:r>
            <a:br>
              <a:rPr lang="kk-KZ" sz="2400" dirty="0">
                <a:solidFill>
                  <a:srgbClr val="FF0000"/>
                </a:solidFill>
              </a:rPr>
            </a:br>
            <a:r>
              <a:rPr lang="kk-KZ" sz="2400" dirty="0">
                <a:solidFill>
                  <a:srgbClr val="FF0000"/>
                </a:solidFill>
              </a:rPr>
              <a:t>2026 жылы 6 айда жасалған оталар көрсеткіштері. 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0662102"/>
              </p:ext>
            </p:extLst>
          </p:nvPr>
        </p:nvGraphicFramePr>
        <p:xfrm>
          <a:off x="428596" y="1285860"/>
          <a:ext cx="8229600" cy="48758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3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687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/>
                        <a:t>Бөлімше атауы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жоспарлы  ота саны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 жедел ота саны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жалпы         саны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/>
                        <a:t>1. </a:t>
                      </a:r>
                      <a:r>
                        <a:rPr lang="kk-KZ" sz="1800" b="1" dirty="0"/>
                        <a:t>Хирургия бөлімі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r>
                        <a:rPr kumimoji="0" lang="kk-KZ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-Хирургиялық профиль бойынша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151-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32,8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   308 – 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67,2%</a:t>
                      </a:r>
                      <a:r>
                        <a:rPr lang="kk-KZ" sz="1400" dirty="0"/>
                        <a:t> 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/>
                        <a:t>459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r>
                        <a:rPr kumimoji="0" lang="kk-KZ" sz="14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      -Урологиялық профиль  бойынша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13-  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20,3%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    51- 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79,7%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/>
                        <a:t>64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r>
                        <a:rPr lang="kk-KZ" sz="1400" b="1" dirty="0"/>
                        <a:t>2.  </a:t>
                      </a:r>
                      <a:r>
                        <a:rPr lang="kk-KZ" sz="1600" b="1" dirty="0"/>
                        <a:t>Травматология</a:t>
                      </a:r>
                      <a:r>
                        <a:rPr lang="kk-KZ" sz="1600" b="1" baseline="0" dirty="0"/>
                        <a:t> бөлімі </a:t>
                      </a:r>
                      <a:endParaRPr lang="ru-RU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/>
                        <a:t>      5-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6,5%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     72-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93,5%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/>
                        <a:t>77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r>
                        <a:rPr lang="kk-KZ" sz="1600" b="1" dirty="0"/>
                        <a:t>3. Нейрохирургиялық ота</a:t>
                      </a:r>
                      <a:endParaRPr lang="ru-RU" sz="1600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     </a:t>
                      </a:r>
                      <a:r>
                        <a:rPr lang="kk-KZ" sz="1400" dirty="0">
                          <a:solidFill>
                            <a:schemeClr val="tx1"/>
                          </a:solidFill>
                        </a:rPr>
                        <a:t>1-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5,6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k-KZ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</a:rPr>
                        <a:t>            17- </a:t>
                      </a:r>
                      <a:r>
                        <a:rPr lang="kk-KZ" sz="1400" b="0" dirty="0">
                          <a:solidFill>
                            <a:srgbClr val="FF0000"/>
                          </a:solidFill>
                        </a:rPr>
                        <a:t>94,4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%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/>
                        <a:t>18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398">
                <a:tc>
                  <a:txBody>
                    <a:bodyPr/>
                    <a:lstStyle/>
                    <a:p>
                      <a:pPr marL="342900" indent="-342900">
                        <a:buNone/>
                      </a:pPr>
                      <a:r>
                        <a:rPr lang="kk-KZ" sz="1400" b="1" dirty="0"/>
                        <a:t>4.   Босану бөлімі </a:t>
                      </a:r>
                      <a:r>
                        <a:rPr lang="kk-KZ" sz="1400" dirty="0"/>
                        <a:t>  </a:t>
                      </a:r>
                    </a:p>
                    <a:p>
                      <a:pPr marL="342900" indent="-342900">
                        <a:buNone/>
                      </a:pPr>
                      <a:r>
                        <a:rPr lang="kk-KZ" sz="1400" baseline="0" dirty="0"/>
                        <a:t>          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         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0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/>
                        <a:t>          </a:t>
                      </a:r>
                      <a:r>
                        <a:rPr lang="kk-KZ" sz="1400" baseline="0" dirty="0"/>
                        <a:t>-</a:t>
                      </a:r>
                      <a:r>
                        <a:rPr lang="kk-KZ" sz="1400" dirty="0"/>
                        <a:t> Кесар тілігі</a:t>
                      </a:r>
                      <a:endParaRPr lang="ru-RU" sz="1400" dirty="0"/>
                    </a:p>
                    <a:p>
                      <a:endParaRPr lang="kk-KZ" sz="1400" dirty="0"/>
                    </a:p>
                    <a:p>
                      <a:r>
                        <a:rPr lang="kk-KZ" sz="1400" dirty="0"/>
                        <a:t>          -Гинекология ересектер</a:t>
                      </a:r>
                    </a:p>
                    <a:p>
                      <a:r>
                        <a:rPr lang="kk-KZ" sz="1400" dirty="0"/>
                        <a:t>     </a:t>
                      </a:r>
                    </a:p>
                    <a:p>
                      <a:r>
                        <a:rPr lang="kk-KZ" sz="1400" dirty="0"/>
                        <a:t>          - гинекология  балалар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33-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54,1%</a:t>
                      </a:r>
                    </a:p>
                    <a:p>
                      <a:endParaRPr lang="kk-KZ" sz="1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/>
                        <a:t>       4-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17,4</a:t>
                      </a:r>
                      <a:r>
                        <a:rPr kumimoji="0" lang="kk-KZ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kk-KZ" sz="14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kk-KZ" sz="1400" dirty="0"/>
                        <a:t>                 </a:t>
                      </a:r>
                    </a:p>
                    <a:p>
                      <a:r>
                        <a:rPr lang="kk-KZ" sz="1400" dirty="0"/>
                        <a:t>        -</a:t>
                      </a:r>
                      <a:endParaRPr lang="ru-RU" sz="1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sz="1400" dirty="0"/>
                        <a:t>            28-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45,9%</a:t>
                      </a:r>
                    </a:p>
                    <a:p>
                      <a:endParaRPr lang="kk-KZ" sz="1400" dirty="0"/>
                    </a:p>
                    <a:p>
                      <a:r>
                        <a:rPr lang="kk-KZ" sz="1400" dirty="0"/>
                        <a:t>             19-</a:t>
                      </a:r>
                      <a:r>
                        <a:rPr lang="kk-KZ" sz="1400" dirty="0">
                          <a:solidFill>
                            <a:srgbClr val="FF0000"/>
                          </a:solidFill>
                        </a:rPr>
                        <a:t>82,6%</a:t>
                      </a:r>
                    </a:p>
                    <a:p>
                      <a:r>
                        <a:rPr lang="kk-KZ" sz="1400" dirty="0"/>
                        <a:t>                        </a:t>
                      </a:r>
                    </a:p>
                    <a:p>
                      <a:r>
                        <a:rPr lang="kk-KZ" sz="1400" dirty="0"/>
                        <a:t>                        -</a:t>
                      </a:r>
                      <a:endParaRPr lang="ru-RU" sz="1400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/>
                        <a:t> 61</a:t>
                      </a:r>
                    </a:p>
                    <a:p>
                      <a:pPr algn="ctr"/>
                      <a:endParaRPr lang="kk-KZ" sz="1400" dirty="0"/>
                    </a:p>
                    <a:p>
                      <a:pPr algn="ctr"/>
                      <a:r>
                        <a:rPr lang="kk-KZ" sz="1400" dirty="0"/>
                        <a:t>23</a:t>
                      </a:r>
                    </a:p>
                    <a:p>
                      <a:pPr algn="ctr"/>
                      <a:endParaRPr lang="kk-KZ" sz="1400" dirty="0"/>
                    </a:p>
                    <a:p>
                      <a:pPr algn="ctr"/>
                      <a:r>
                        <a:rPr lang="kk-KZ" sz="1400" dirty="0"/>
                        <a:t>   -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7470">
                <a:tc>
                  <a:txBody>
                    <a:bodyPr/>
                    <a:lstStyle/>
                    <a:p>
                      <a:r>
                        <a:rPr lang="kk-KZ" dirty="0"/>
                        <a:t>  </a:t>
                      </a:r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 </a:t>
                      </a:r>
                      <a:r>
                        <a:rPr lang="kk-KZ" b="1" dirty="0"/>
                        <a:t>Барлығы </a:t>
                      </a:r>
                      <a:endParaRPr lang="ru-RU" b="1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k-KZ" dirty="0"/>
                        <a:t>        702</a:t>
                      </a:r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049701"/>
              </p:ext>
            </p:extLst>
          </p:nvPr>
        </p:nvGraphicFramePr>
        <p:xfrm>
          <a:off x="1000100" y="785797"/>
          <a:ext cx="7143800" cy="4143406"/>
        </p:xfrm>
        <a:graphic>
          <a:graphicData uri="http://schemas.openxmlformats.org/drawingml/2006/table">
            <a:tbl>
              <a:tblPr/>
              <a:tblGrid>
                <a:gridCol w="3467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53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25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6 ай.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6 ай.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Барлық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науқастар саны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279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278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Ишемиялық инсульт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92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Геморрагиялық инсульт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/>
                        <a:t>Субарахнадойтты қан құюлу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/>
                        <a:t>аралас инсульт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Транзиторлы ишеиялық атака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131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158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Өлген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науқастар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% 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өлім деңгейі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12,8%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15,8%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% шұғыл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100%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Нейрохирургиялық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белсенділік</a:t>
                      </a: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 (НХА)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81525" algn="l"/>
                        </a:tabLst>
                        <a:defRPr/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kk-KZ" sz="1200" b="1" dirty="0">
                          <a:latin typeface="+mn-lt"/>
                          <a:ea typeface="Times New Roman"/>
                          <a:cs typeface="Times New Roman"/>
                        </a:rPr>
                        <a:t>-4,0</a:t>
                      </a:r>
                      <a:r>
                        <a:rPr lang="kk-KZ" sz="14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81525" algn="l"/>
                        </a:tabLst>
                        <a:defRPr/>
                      </a:pPr>
                      <a:r>
                        <a:rPr lang="kk-KZ" sz="1200" b="1" dirty="0">
                          <a:latin typeface="+mn-lt"/>
                          <a:ea typeface="Times New Roman"/>
                          <a:cs typeface="Times New Roman"/>
                        </a:rPr>
                        <a:t>6-5,0</a:t>
                      </a:r>
                      <a:r>
                        <a:rPr lang="kk-KZ" sz="1400" b="1" dirty="0"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6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Отадан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кейінгі өлім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2-</a:t>
                      </a:r>
                      <a:r>
                        <a:rPr kumimoji="0" lang="kk-KZ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33,3</a:t>
                      </a:r>
                      <a:r>
                        <a:rPr kumimoji="0" lang="kk-KZ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0-</a:t>
                      </a:r>
                      <a:r>
                        <a:rPr kumimoji="0" lang="kk-KZ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0</a:t>
                      </a:r>
                      <a:r>
                        <a:rPr kumimoji="0" lang="kk-KZ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29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ТЛТ(тромболизис)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kumimoji="0" lang="kk-KZ" sz="1100" b="1" kern="1200" dirty="0">
                          <a:solidFill>
                            <a:schemeClr val="tx1"/>
                          </a:solidFill>
                          <a:latin typeface="Times New Roman"/>
                          <a:ea typeface="+mn-ea"/>
                          <a:cs typeface="Times New Roman"/>
                        </a:rPr>
                        <a:t>18-15</a:t>
                      </a:r>
                      <a:r>
                        <a:rPr kumimoji="0" lang="kk-KZ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200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8-8,7%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258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200" dirty="0">
                          <a:latin typeface="Times New Roman"/>
                          <a:ea typeface="Times New Roman"/>
                          <a:cs typeface="Times New Roman"/>
                        </a:rPr>
                        <a:t>Ауруханадан шыққан науқастардың үй жағдайында 1 айда</a:t>
                      </a:r>
                      <a:r>
                        <a:rPr lang="kk-KZ" sz="1200" baseline="0" dirty="0">
                          <a:latin typeface="Times New Roman"/>
                          <a:ea typeface="Times New Roman"/>
                          <a:cs typeface="Times New Roman"/>
                        </a:rPr>
                        <a:t> өлім саны.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3-2,0%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81525" algn="l"/>
                        </a:tabLst>
                      </a:pPr>
                      <a:r>
                        <a:rPr lang="kk-KZ" sz="1100" b="1" dirty="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57224" y="0"/>
            <a:ext cx="72152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6.0</a:t>
            </a:r>
            <a:r>
              <a:rPr kumimoji="0" lang="kk-KZ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 2026 жылға арналған жол карталары бойынша 6 айлық инсульт орталығының жылдық сараптамасы.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5072074"/>
            <a:ext cx="7858180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БМСК ұйымдарына науқастардың кеш емделуіне байланысты ақаулық хаттар бірнеше рет жіберілді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</a:t>
            </a:r>
            <a:r>
              <a:rPr kumimoji="0" lang="kk-KZ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Барлық ТИА немесе инсульт алған науқастар, шыққаннан кейін 100% емханаларға хабарланып отырады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0973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14380"/>
          </a:xfrm>
        </p:spPr>
        <p:txBody>
          <a:bodyPr>
            <a:noAutofit/>
          </a:bodyPr>
          <a:lstStyle/>
          <a:p>
            <a:r>
              <a:rPr lang="kk-KZ" sz="2000" b="1" dirty="0">
                <a:solidFill>
                  <a:srgbClr val="FF0000"/>
                </a:solidFill>
              </a:rPr>
              <a:t>             7.0 Кентау ҚОА босану бөлімінің 202</a:t>
            </a:r>
            <a:r>
              <a:rPr lang="en-US" sz="2000" b="1" dirty="0">
                <a:solidFill>
                  <a:srgbClr val="FF0000"/>
                </a:solidFill>
              </a:rPr>
              <a:t>6 </a:t>
            </a:r>
            <a:r>
              <a:rPr lang="kk-KZ" sz="2000" b="1" dirty="0">
                <a:solidFill>
                  <a:srgbClr val="FF0000"/>
                </a:solidFill>
              </a:rPr>
              <a:t>жылғы 6 айлық</a:t>
            </a:r>
            <a:br>
              <a:rPr lang="ru-RU" sz="2000" dirty="0">
                <a:solidFill>
                  <a:srgbClr val="FF0000"/>
                </a:solidFill>
              </a:rPr>
            </a:br>
            <a:r>
              <a:rPr lang="kk-KZ" sz="2000" b="1" dirty="0">
                <a:solidFill>
                  <a:srgbClr val="FF0000"/>
                </a:solidFill>
              </a:rPr>
              <a:t>                                          сапалық көрсеткіші</a:t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8478519"/>
              </p:ext>
            </p:extLst>
          </p:nvPr>
        </p:nvGraphicFramePr>
        <p:xfrm>
          <a:off x="34240" y="1071546"/>
          <a:ext cx="8715440" cy="5575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0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6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3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43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b="1">
                          <a:latin typeface="Times New Roman"/>
                          <a:ea typeface="Times New Roman"/>
                          <a:cs typeface="Times New Roman"/>
                        </a:rPr>
                        <a:t>Сапалық көрсеткіштер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2024ж.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2025ж.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kk-KZ" sz="1400" b="1" dirty="0">
                          <a:latin typeface="Times New Roman"/>
                          <a:ea typeface="Times New Roman"/>
                          <a:cs typeface="Times New Roman"/>
                        </a:rPr>
                        <a:t>ж.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Барлық босану саны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n-lt"/>
                          <a:ea typeface="Times New Roman"/>
                          <a:cs typeface="Times New Roman"/>
                        </a:rPr>
                        <a:t>714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670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Times New Roman"/>
                          <a:cs typeface="Times New Roman"/>
                        </a:rPr>
                        <a:t>571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Қабылданған босанулар саны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714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567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Ауруханадан тыс босану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0-0%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3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Көпұрықты босану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4-0,56%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2-0,2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Тірі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Calibri"/>
                          <a:ea typeface="Times New Roman"/>
                          <a:cs typeface="Times New Roman"/>
                        </a:rPr>
                        <a:t>712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671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Calibri"/>
                          <a:ea typeface="Times New Roman"/>
                          <a:cs typeface="Times New Roman"/>
                        </a:rPr>
                        <a:t>568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6.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Солардың ішінде шала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52-7,3%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21-3,2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21-3,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69%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7.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Өлі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6-0,84</a:t>
                      </a:r>
                      <a:r>
                        <a:rPr lang="kk-KZ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0,14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52%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58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8.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Солардың ішінде шала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6-100</a:t>
                      </a:r>
                      <a:r>
                        <a:rPr lang="kk-KZ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9.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Өлі туылу көрсеткіші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8,4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1,5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5,2‰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10.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Шетінеген нәрестелер 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0-6 </a:t>
                      </a: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тәулік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11.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Солардың ішінен шала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31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12.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Ерте неонаталды өлім көрсеткіші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1,4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547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857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502379"/>
              </p:ext>
            </p:extLst>
          </p:nvPr>
        </p:nvGraphicFramePr>
        <p:xfrm>
          <a:off x="214283" y="785793"/>
          <a:ext cx="8786875" cy="5583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6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7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73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839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13.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Перинаталды өлім</a:t>
                      </a:r>
                      <a:endParaRPr lang="ru-RU" sz="110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3-3,38‰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7-9,8‰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2-2,9‰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Солардың ішінде шала туылғандар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3-100%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6-85,7</a:t>
                      </a:r>
                      <a:r>
                        <a:rPr lang="kk-KZ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1-50%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15.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Перинаталды өлім көрсеткіштері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3,38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kern="1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9,8</a:t>
                      </a:r>
                      <a:r>
                        <a:rPr lang="ru-RU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2,9‰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16.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Жаңа туылған нәрестенің аурушаңдығы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46-5,1%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74-10,3</a:t>
                      </a:r>
                      <a:r>
                        <a:rPr lang="kk-KZ" sz="1100" dirty="0">
                          <a:solidFill>
                            <a:srgbClr val="000000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106-15,7%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17.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Солардың ішінен шала туылғандар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28-6,8%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52-70,2</a:t>
                      </a: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21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19,8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18.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Кесар тілігі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143-13,4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106-14,8%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100-14,9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9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19.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Босанғаннан кейінгі қан кету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10-1,1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10-1,4%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11-1,5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20.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1000,0 жоғары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5-0,5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3-0,4%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1-0,14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21.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Мүше сақтаушы оталар (О,Лири; Б, Линч)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1-0,11</a:t>
                      </a:r>
                      <a:r>
                        <a:rPr lang="kk-KZ" sz="1400" kern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2-0,28%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1-0,15</a:t>
                      </a:r>
                      <a:r>
                        <a:rPr lang="en-US" sz="14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22.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Мүше сақтамаушы оталар (Экстирпация</a:t>
                      </a: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4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Ампутация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8394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24.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Ана өлімі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4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64540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58204" cy="3429024"/>
          </a:xfrm>
        </p:spPr>
        <p:txBody>
          <a:bodyPr>
            <a:normAutofit fontScale="92500" lnSpcReduction="10000"/>
          </a:bodyPr>
          <a:lstStyle/>
          <a:p>
            <a:r>
              <a:rPr lang="kk-KZ" sz="6600" dirty="0">
                <a:solidFill>
                  <a:srgbClr val="C00000"/>
                </a:solidFill>
              </a:rPr>
              <a:t>                            </a:t>
            </a:r>
          </a:p>
          <a:p>
            <a:pPr>
              <a:buNone/>
            </a:pPr>
            <a:r>
              <a:rPr lang="kk-KZ" sz="6600" dirty="0">
                <a:solidFill>
                  <a:srgbClr val="C00000"/>
                </a:solidFill>
              </a:rPr>
              <a:t>     </a:t>
            </a:r>
            <a:r>
              <a:rPr lang="kk-KZ" sz="8000" dirty="0">
                <a:solidFill>
                  <a:srgbClr val="C00000"/>
                </a:solidFill>
              </a:rPr>
              <a:t>Назарларыңызға   </a:t>
            </a:r>
          </a:p>
          <a:p>
            <a:r>
              <a:rPr lang="kk-KZ" sz="8000" dirty="0">
                <a:solidFill>
                  <a:srgbClr val="C00000"/>
                </a:solidFill>
              </a:rPr>
              <a:t>         рахмет</a:t>
            </a:r>
            <a:r>
              <a:rPr lang="ru-RU" sz="8000" dirty="0">
                <a:solidFill>
                  <a:srgbClr val="C0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51977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19868</TotalTime>
  <Words>3152</Words>
  <Application>Microsoft Office PowerPoint</Application>
  <PresentationFormat>Экран (4:3)</PresentationFormat>
  <Paragraphs>1643</Paragraphs>
  <Slides>27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  2026 жылдың 6 айлық есебі</vt:lpstr>
      <vt:lpstr>Презентация PowerPoint</vt:lpstr>
      <vt:lpstr> Кентау қаласындағы қалалық аурухананың құрылымдық бөлімшелері мен сыйымдылығы</vt:lpstr>
      <vt:lpstr>1.0  Кентау қалалық ауруханасы келесі бөлімшелермен ұсынылған:  </vt:lpstr>
      <vt:lpstr>Презентация PowerPoint</vt:lpstr>
      <vt:lpstr>Презентация PowerPoint</vt:lpstr>
      <vt:lpstr>АДАМИ  РЕСУРСТАР</vt:lpstr>
      <vt:lpstr>АДАМИ РЕСУРСЫН ДАМЫТУ</vt:lpstr>
      <vt:lpstr>АДАМИ  РЕСУРСТАРДЫ ДАМЫТУ </vt:lpstr>
      <vt:lpstr>3.0 Аурухананың бюджеттік қаражатын пайдалануды талдау</vt:lpstr>
      <vt:lpstr>   Бір науқасқа шығындар</vt:lpstr>
      <vt:lpstr> Ақылы қызметтер туралы есеп (ш.есеп)        </vt:lpstr>
      <vt:lpstr>  2026 жылғы 6 айға арналған «аурухана» мемлекеттік тапсырысының жоспарын орындау.</vt:lpstr>
      <vt:lpstr>      Материалдық- техникалық база   Негізгі қаржыны пайдалану тиімділігін бағалау   Медициналық жабдықтармен жабдықтауды талдау  </vt:lpstr>
      <vt:lpstr>4.0 Аурухана бойынша  көмекті бағалау индикаторлар көрсеткіші 2026 ж 6 айлық:</vt:lpstr>
      <vt:lpstr>Презентация PowerPoint</vt:lpstr>
      <vt:lpstr>Презентация PowerPoint</vt:lpstr>
      <vt:lpstr>5.0 Негізгі медициналық-сапалық көрсеткіштер 2026ж 6 ай</vt:lpstr>
      <vt:lpstr>5.1 Сапалық көрсеткіштер</vt:lpstr>
      <vt:lpstr>5.2 айлық сапалық көрсеткіштер  </vt:lpstr>
      <vt:lpstr>5.3 айлық сапалық көрсеткіштер </vt:lpstr>
      <vt:lpstr>Презентация PowerPoint</vt:lpstr>
      <vt:lpstr>5.5 ШЖҚ «Кентау қалалық  орталық ауруханасы»  МКК   2026 жылы 6 айда жасалған оталар көрсеткіштері. </vt:lpstr>
      <vt:lpstr>Презентация PowerPoint</vt:lpstr>
      <vt:lpstr>             7.0 Кентау ҚОА босану бөлімінің 2026 жылғы 6 айлық                                           сапалық көрсеткіші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Diagram PowerPoint 2002+</dc:title>
  <dc:creator>DOCTOR</dc:creator>
  <cp:lastModifiedBy>Аккали Керимбаев</cp:lastModifiedBy>
  <cp:revision>1954</cp:revision>
  <cp:lastPrinted>2026-07-23T06:20:29Z</cp:lastPrinted>
  <dcterms:created xsi:type="dcterms:W3CDTF">2017-05-25T03:17:49Z</dcterms:created>
  <dcterms:modified xsi:type="dcterms:W3CDTF">2026-10-29T09:31:01Z</dcterms:modified>
</cp:coreProperties>
</file>